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57" r:id="rId6"/>
    <p:sldId id="269" r:id="rId7"/>
    <p:sldId id="268" r:id="rId8"/>
    <p:sldId id="267" r:id="rId9"/>
    <p:sldId id="266" r:id="rId10"/>
    <p:sldId id="262" r:id="rId11"/>
    <p:sldId id="263" r:id="rId12"/>
    <p:sldId id="265" r:id="rId13"/>
    <p:sldId id="264" r:id="rId14"/>
    <p:sldId id="270" r:id="rId15"/>
    <p:sldId id="271" r:id="rId16"/>
    <p:sldId id="274" r:id="rId17"/>
    <p:sldId id="275" r:id="rId18"/>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53F1608-016D-C74B-7A55-114EE39C79E3}" name="Ben Curran" initials="BC" userId="S::bcurran@ascm.org::06cac5d0-2df8-4146-b72d-7cc0e9b300ea" providerId="AD"/>
  <p188:author id="{28459308-558F-666C-3BA8-FD28AF98E53D}" name="Kelsey Makkay" initials="KM" userId="S::kmakkay@ascm.org::4e99e4d5-e218-4e4d-a3c3-0379a2bc532d" providerId="AD"/>
  <p188:author id="{CBCEC41B-89CB-63B9-6072-BFEE04037C9F}" name="Jimmy Dang" initials="JD" userId="S::jdang@ascm.org::9cd35948-5ff2-4028-a94f-af909b358894" providerId="AD"/>
  <p188:author id="{E454791D-61CF-6BD6-63E0-42C5AF11F169}" name="Sarah Zawadski" initials="SZ" userId="S::sZawadski@ascm.org::2d2de61e-e132-4582-8cae-7e5ead4aff52" providerId="AD"/>
  <p188:author id="{24FB4838-0D97-965B-82DB-EA7413575765}" name="Andrea Billings" initials="AB" userId="S::abillings@ascm.org::82a9a195-d774-40f3-9a01-e99a7f20aaba" providerId="AD"/>
  <p188:author id="{88485B57-FE6D-C360-8FBB-E12DB4E58731}" name="Carolina Cruz" initials="" userId="S::ccruz@ascm.org::17ee186c-d903-4280-ad4e-887ed58181c5" providerId="AD"/>
  <p188:author id="{1B97D957-6315-11D3-0FE1-56E89BADD1B1}" name="Gabriela Welch" initials="GW" userId="S::gwelch@ascm.org::4024134c-3e23-445a-9c7d-7b2763b6536e" providerId="AD"/>
  <p188:author id="{E7BFA376-96BD-6928-225D-F7DD4F2C3ABE}" name="Meghan Minnella" initials="MM" userId="S::mminnella@ascm.org::c5d19a14-c890-48fb-abd1-09344d46054e" providerId="AD"/>
  <p188:author id="{F266C684-54D4-9352-90EF-E7F64D90225A}" name="Andrianna Peters" initials="AP" userId="S::apeters@ascm.org::32698b8a-d8a3-488f-892b-05aed691ca21" providerId="AD"/>
  <p188:author id="{E8E6C2BA-80F5-62CE-DC0C-AF93D0E3EBE9}" name="Marlee Chizhevsky" initials="MC" userId="S::mchizhevsky@ascm.org::1e59010d-8d1d-4d84-a432-28c916931eba" providerId="AD"/>
  <p188:author id="{E2F63DE1-4EBB-7EAD-63EB-17A9D5505F54}" name="Sarah Zawadski" initials="SZ" userId="S::szawadski@ascm.org::2d2de61e-e132-4582-8cae-7e5ead4aff5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EE2CF"/>
    <a:srgbClr val="E8F0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424" y="264"/>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ianna Peters" userId="32698b8a-d8a3-488f-892b-05aed691ca21" providerId="ADAL" clId="{80BE90FA-52AC-4620-8CFF-153A82F10B6E}"/>
    <pc:docChg chg="undo custSel modSld">
      <pc:chgData name="Andrianna Peters" userId="32698b8a-d8a3-488f-892b-05aed691ca21" providerId="ADAL" clId="{80BE90FA-52AC-4620-8CFF-153A82F10B6E}" dt="2025-03-10T13:21:13.619" v="16" actId="20577"/>
      <pc:docMkLst>
        <pc:docMk/>
      </pc:docMkLst>
      <pc:sldChg chg="modSp mod">
        <pc:chgData name="Andrianna Peters" userId="32698b8a-d8a3-488f-892b-05aed691ca21" providerId="ADAL" clId="{80BE90FA-52AC-4620-8CFF-153A82F10B6E}" dt="2025-03-10T13:21:13.619" v="16" actId="20577"/>
        <pc:sldMkLst>
          <pc:docMk/>
          <pc:sldMk cId="156699842" sldId="265"/>
        </pc:sldMkLst>
        <pc:graphicFrameChg chg="modGraphic">
          <ac:chgData name="Andrianna Peters" userId="32698b8a-d8a3-488f-892b-05aed691ca21" providerId="ADAL" clId="{80BE90FA-52AC-4620-8CFF-153A82F10B6E}" dt="2025-03-10T13:21:13.619" v="16" actId="20577"/>
          <ac:graphicFrameMkLst>
            <pc:docMk/>
            <pc:sldMk cId="156699842" sldId="265"/>
            <ac:graphicFrameMk id="4" creationId="{00000000-0000-0000-0000-000000000000}"/>
          </ac:graphicFrameMkLst>
        </pc:graphicFrameChg>
      </pc:sldChg>
      <pc:sldChg chg="modSp mod">
        <pc:chgData name="Andrianna Peters" userId="32698b8a-d8a3-488f-892b-05aed691ca21" providerId="ADAL" clId="{80BE90FA-52AC-4620-8CFF-153A82F10B6E}" dt="2025-03-10T13:18:44.875" v="1" actId="120"/>
        <pc:sldMkLst>
          <pc:docMk/>
          <pc:sldMk cId="2905902071" sldId="269"/>
        </pc:sldMkLst>
        <pc:graphicFrameChg chg="modGraphic">
          <ac:chgData name="Andrianna Peters" userId="32698b8a-d8a3-488f-892b-05aed691ca21" providerId="ADAL" clId="{80BE90FA-52AC-4620-8CFF-153A82F10B6E}" dt="2025-03-10T13:18:44.875" v="1" actId="120"/>
          <ac:graphicFrameMkLst>
            <pc:docMk/>
            <pc:sldMk cId="2905902071" sldId="269"/>
            <ac:graphicFrameMk id="2" creationId="{00000000-0000-0000-0000-000000000000}"/>
          </ac:graphicFrameMkLst>
        </pc:graphicFrameChg>
      </pc:sldChg>
      <pc:sldChg chg="modSp mod">
        <pc:chgData name="Andrianna Peters" userId="32698b8a-d8a3-488f-892b-05aed691ca21" providerId="ADAL" clId="{80BE90FA-52AC-4620-8CFF-153A82F10B6E}" dt="2025-03-10T13:19:47.977" v="6" actId="120"/>
        <pc:sldMkLst>
          <pc:docMk/>
          <pc:sldMk cId="2805246349" sldId="271"/>
        </pc:sldMkLst>
        <pc:graphicFrameChg chg="modGraphic">
          <ac:chgData name="Andrianna Peters" userId="32698b8a-d8a3-488f-892b-05aed691ca21" providerId="ADAL" clId="{80BE90FA-52AC-4620-8CFF-153A82F10B6E}" dt="2025-03-10T13:19:47.977" v="6" actId="120"/>
          <ac:graphicFrameMkLst>
            <pc:docMk/>
            <pc:sldMk cId="2805246349" sldId="271"/>
            <ac:graphicFrameMk id="4" creationId="{BE2B4F5B-6F3A-A314-1C39-B40B6B6DD5CB}"/>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4400" b="0" i="0">
                <a:solidFill>
                  <a:schemeClr val="bg1"/>
                </a:solidFill>
                <a:latin typeface="Arial"/>
                <a:cs typeface="Arial"/>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800" b="0" i="0">
                <a:solidFill>
                  <a:srgbClr val="9DA1B3"/>
                </a:solidFill>
                <a:latin typeface="Arial"/>
                <a:cs typeface="Arial"/>
              </a:defRPr>
            </a:lvl1pPr>
          </a:lstStyle>
          <a:p>
            <a:pPr marL="12700">
              <a:lnSpc>
                <a:spcPct val="100000"/>
              </a:lnSpc>
              <a:spcBef>
                <a:spcPts val="15"/>
              </a:spcBef>
            </a:pPr>
            <a:r>
              <a:t>©</a:t>
            </a:r>
            <a:r>
              <a:rPr spc="-55"/>
              <a:t> </a:t>
            </a:r>
            <a:r>
              <a:t>ASCM.</a:t>
            </a:r>
            <a:r>
              <a:rPr spc="-15"/>
              <a:t> </a:t>
            </a:r>
            <a:r>
              <a:t>All</a:t>
            </a:r>
            <a:r>
              <a:rPr spc="-55"/>
              <a:t> </a:t>
            </a:r>
            <a:r>
              <a:t>rights </a:t>
            </a:r>
            <a:r>
              <a:rPr spc="-10"/>
              <a:t>reserved.</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3/10/2025</a:t>
            </a:fld>
            <a:endParaRPr lang="en-US"/>
          </a:p>
        </p:txBody>
      </p:sp>
      <p:sp>
        <p:nvSpPr>
          <p:cNvPr id="6" name="Holder 6"/>
          <p:cNvSpPr>
            <a:spLocks noGrp="1"/>
          </p:cNvSpPr>
          <p:nvPr>
            <p:ph type="sldNum" sz="quarter" idx="7"/>
          </p:nvPr>
        </p:nvSpPr>
        <p:spPr/>
        <p:txBody>
          <a:bodyPr lIns="0" tIns="0" rIns="0" bIns="0"/>
          <a:lstStyle>
            <a:lvl1pPr>
              <a:defRPr sz="800" b="0" i="0">
                <a:solidFill>
                  <a:srgbClr val="006936"/>
                </a:solidFill>
                <a:latin typeface="Arial"/>
                <a:cs typeface="Arial"/>
              </a:defRPr>
            </a:lvl1pPr>
          </a:lstStyle>
          <a:p>
            <a:pPr marL="38735">
              <a:lnSpc>
                <a:spcPct val="100000"/>
              </a:lnSpc>
              <a:spcBef>
                <a:spcPts val="15"/>
              </a:spcBef>
            </a:pPr>
            <a:fld id="{81D60167-4931-47E6-BA6A-407CBD079E47}" type="slidenum">
              <a:rPr spc="-50" dirty="0"/>
              <a:t>‹#›</a:t>
            </a:fld>
            <a:endParaRPr spc="-5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800" b="0" i="0">
                <a:solidFill>
                  <a:srgbClr val="9DA1B3"/>
                </a:solidFill>
                <a:latin typeface="Arial"/>
                <a:cs typeface="Arial"/>
              </a:defRPr>
            </a:lvl1pPr>
          </a:lstStyle>
          <a:p>
            <a:pPr marL="12700">
              <a:lnSpc>
                <a:spcPct val="100000"/>
              </a:lnSpc>
              <a:spcBef>
                <a:spcPts val="15"/>
              </a:spcBef>
            </a:pPr>
            <a:r>
              <a:t>©</a:t>
            </a:r>
            <a:r>
              <a:rPr spc="-55"/>
              <a:t> </a:t>
            </a:r>
            <a:r>
              <a:t>ASCM.</a:t>
            </a:r>
            <a:r>
              <a:rPr spc="-15"/>
              <a:t> </a:t>
            </a:r>
            <a:r>
              <a:t>All</a:t>
            </a:r>
            <a:r>
              <a:rPr spc="-55"/>
              <a:t> </a:t>
            </a:r>
            <a:r>
              <a:t>rights </a:t>
            </a:r>
            <a:r>
              <a:rPr spc="-10"/>
              <a:t>reserved.</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3/10/2025</a:t>
            </a:fld>
            <a:endParaRPr lang="en-US"/>
          </a:p>
        </p:txBody>
      </p:sp>
      <p:sp>
        <p:nvSpPr>
          <p:cNvPr id="6" name="Holder 6"/>
          <p:cNvSpPr>
            <a:spLocks noGrp="1"/>
          </p:cNvSpPr>
          <p:nvPr>
            <p:ph type="sldNum" sz="quarter" idx="7"/>
          </p:nvPr>
        </p:nvSpPr>
        <p:spPr/>
        <p:txBody>
          <a:bodyPr lIns="0" tIns="0" rIns="0" bIns="0"/>
          <a:lstStyle>
            <a:lvl1pPr>
              <a:defRPr sz="800" b="0" i="0">
                <a:solidFill>
                  <a:srgbClr val="006936"/>
                </a:solidFill>
                <a:latin typeface="Arial"/>
                <a:cs typeface="Arial"/>
              </a:defRPr>
            </a:lvl1pPr>
          </a:lstStyle>
          <a:p>
            <a:pPr marL="38735">
              <a:lnSpc>
                <a:spcPct val="100000"/>
              </a:lnSpc>
              <a:spcBef>
                <a:spcPts val="15"/>
              </a:spcBef>
            </a:pPr>
            <a:fld id="{81D60167-4931-47E6-BA6A-407CBD079E47}" type="slidenum">
              <a:rPr spc="-50" dirty="0"/>
              <a:t>‹#›</a:t>
            </a:fld>
            <a:endParaRPr spc="-5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bg1"/>
                </a:solidFill>
                <a:latin typeface="Arial"/>
                <a:cs typeface="Arial"/>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800" b="0" i="0">
                <a:solidFill>
                  <a:srgbClr val="9DA1B3"/>
                </a:solidFill>
                <a:latin typeface="Arial"/>
                <a:cs typeface="Arial"/>
              </a:defRPr>
            </a:lvl1pPr>
          </a:lstStyle>
          <a:p>
            <a:pPr marL="12700">
              <a:lnSpc>
                <a:spcPct val="100000"/>
              </a:lnSpc>
              <a:spcBef>
                <a:spcPts val="15"/>
              </a:spcBef>
            </a:pPr>
            <a:r>
              <a:t>©</a:t>
            </a:r>
            <a:r>
              <a:rPr spc="-55"/>
              <a:t> </a:t>
            </a:r>
            <a:r>
              <a:t>ASCM.</a:t>
            </a:r>
            <a:r>
              <a:rPr spc="-15"/>
              <a:t> </a:t>
            </a:r>
            <a:r>
              <a:t>All</a:t>
            </a:r>
            <a:r>
              <a:rPr spc="-55"/>
              <a:t> </a:t>
            </a:r>
            <a:r>
              <a:t>rights </a:t>
            </a:r>
            <a:r>
              <a:rPr spc="-10"/>
              <a:t>reserved.</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3/10/2025</a:t>
            </a:fld>
            <a:endParaRPr lang="en-US"/>
          </a:p>
        </p:txBody>
      </p:sp>
      <p:sp>
        <p:nvSpPr>
          <p:cNvPr id="7" name="Holder 7"/>
          <p:cNvSpPr>
            <a:spLocks noGrp="1"/>
          </p:cNvSpPr>
          <p:nvPr>
            <p:ph type="sldNum" sz="quarter" idx="7"/>
          </p:nvPr>
        </p:nvSpPr>
        <p:spPr/>
        <p:txBody>
          <a:bodyPr lIns="0" tIns="0" rIns="0" bIns="0"/>
          <a:lstStyle>
            <a:lvl1pPr>
              <a:defRPr sz="800" b="0" i="0">
                <a:solidFill>
                  <a:srgbClr val="006936"/>
                </a:solidFill>
                <a:latin typeface="Arial"/>
                <a:cs typeface="Arial"/>
              </a:defRPr>
            </a:lvl1pPr>
          </a:lstStyle>
          <a:p>
            <a:pPr marL="38735">
              <a:lnSpc>
                <a:spcPct val="100000"/>
              </a:lnSpc>
              <a:spcBef>
                <a:spcPts val="15"/>
              </a:spcBef>
            </a:pPr>
            <a:fld id="{81D60167-4931-47E6-BA6A-407CBD079E47}" type="slidenum">
              <a:rPr spc="-50" dirty="0"/>
              <a:t>‹#›</a:t>
            </a:fld>
            <a:endParaRPr spc="-5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2191999" cy="6857999"/>
          </a:xfrm>
          <a:prstGeom prst="rect">
            <a:avLst/>
          </a:prstGeom>
        </p:spPr>
      </p:pic>
      <p:pic>
        <p:nvPicPr>
          <p:cNvPr id="17" name="bg object 17"/>
          <p:cNvPicPr/>
          <p:nvPr/>
        </p:nvPicPr>
        <p:blipFill>
          <a:blip r:embed="rId3" cstate="print"/>
          <a:stretch>
            <a:fillRect/>
          </a:stretch>
        </p:blipFill>
        <p:spPr>
          <a:xfrm>
            <a:off x="585216" y="615696"/>
            <a:ext cx="3657599" cy="548639"/>
          </a:xfrm>
          <a:prstGeom prst="rect">
            <a:avLst/>
          </a:prstGeom>
        </p:spPr>
      </p:pic>
      <p:sp>
        <p:nvSpPr>
          <p:cNvPr id="2" name="Holder 2"/>
          <p:cNvSpPr>
            <a:spLocks noGrp="1"/>
          </p:cNvSpPr>
          <p:nvPr>
            <p:ph type="title"/>
          </p:nvPr>
        </p:nvSpPr>
        <p:spPr/>
        <p:txBody>
          <a:bodyPr lIns="0" tIns="0" rIns="0" bIns="0"/>
          <a:lstStyle>
            <a:lvl1pPr>
              <a:defRPr sz="4400" b="0"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defRPr sz="800" b="0" i="0">
                <a:solidFill>
                  <a:srgbClr val="9DA1B3"/>
                </a:solidFill>
                <a:latin typeface="Arial"/>
                <a:cs typeface="Arial"/>
              </a:defRPr>
            </a:lvl1pPr>
          </a:lstStyle>
          <a:p>
            <a:pPr marL="12700">
              <a:lnSpc>
                <a:spcPct val="100000"/>
              </a:lnSpc>
              <a:spcBef>
                <a:spcPts val="15"/>
              </a:spcBef>
            </a:pPr>
            <a:r>
              <a:t>©</a:t>
            </a:r>
            <a:r>
              <a:rPr spc="-55"/>
              <a:t> </a:t>
            </a:r>
            <a:r>
              <a:t>ASCM.</a:t>
            </a:r>
            <a:r>
              <a:rPr spc="-15"/>
              <a:t> </a:t>
            </a:r>
            <a:r>
              <a:t>All</a:t>
            </a:r>
            <a:r>
              <a:rPr spc="-55"/>
              <a:t> </a:t>
            </a:r>
            <a:r>
              <a:t>rights </a:t>
            </a:r>
            <a:r>
              <a:rPr spc="-10"/>
              <a:t>reserved.</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3/10/2025</a:t>
            </a:fld>
            <a:endParaRPr lang="en-US"/>
          </a:p>
        </p:txBody>
      </p:sp>
      <p:sp>
        <p:nvSpPr>
          <p:cNvPr id="5" name="Holder 5"/>
          <p:cNvSpPr>
            <a:spLocks noGrp="1"/>
          </p:cNvSpPr>
          <p:nvPr>
            <p:ph type="sldNum" sz="quarter" idx="7"/>
          </p:nvPr>
        </p:nvSpPr>
        <p:spPr/>
        <p:txBody>
          <a:bodyPr lIns="0" tIns="0" rIns="0" bIns="0"/>
          <a:lstStyle>
            <a:lvl1pPr>
              <a:defRPr sz="800" b="0" i="0">
                <a:solidFill>
                  <a:srgbClr val="006936"/>
                </a:solidFill>
                <a:latin typeface="Arial"/>
                <a:cs typeface="Arial"/>
              </a:defRPr>
            </a:lvl1pPr>
          </a:lstStyle>
          <a:p>
            <a:pPr marL="38735">
              <a:lnSpc>
                <a:spcPct val="100000"/>
              </a:lnSpc>
              <a:spcBef>
                <a:spcPts val="15"/>
              </a:spcBef>
            </a:pPr>
            <a:fld id="{81D60167-4931-47E6-BA6A-407CBD079E47}" type="slidenum">
              <a:rPr spc="-50" dirty="0"/>
              <a:t>‹#›</a:t>
            </a:fld>
            <a:endParaRPr spc="-5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800" b="0" i="0">
                <a:solidFill>
                  <a:srgbClr val="9DA1B3"/>
                </a:solidFill>
                <a:latin typeface="Arial"/>
                <a:cs typeface="Arial"/>
              </a:defRPr>
            </a:lvl1pPr>
          </a:lstStyle>
          <a:p>
            <a:pPr marL="12700">
              <a:lnSpc>
                <a:spcPct val="100000"/>
              </a:lnSpc>
              <a:spcBef>
                <a:spcPts val="15"/>
              </a:spcBef>
            </a:pPr>
            <a:r>
              <a:t>©</a:t>
            </a:r>
            <a:r>
              <a:rPr spc="-55"/>
              <a:t> </a:t>
            </a:r>
            <a:r>
              <a:t>ASCM.</a:t>
            </a:r>
            <a:r>
              <a:rPr spc="-15"/>
              <a:t> </a:t>
            </a:r>
            <a:r>
              <a:t>All</a:t>
            </a:r>
            <a:r>
              <a:rPr spc="-55"/>
              <a:t> </a:t>
            </a:r>
            <a:r>
              <a:t>rights </a:t>
            </a:r>
            <a:r>
              <a:rPr spc="-10"/>
              <a:t>reserved.</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3/10/2025</a:t>
            </a:fld>
            <a:endParaRPr lang="en-US"/>
          </a:p>
        </p:txBody>
      </p:sp>
      <p:sp>
        <p:nvSpPr>
          <p:cNvPr id="4" name="Holder 4"/>
          <p:cNvSpPr>
            <a:spLocks noGrp="1"/>
          </p:cNvSpPr>
          <p:nvPr>
            <p:ph type="sldNum" sz="quarter" idx="7"/>
          </p:nvPr>
        </p:nvSpPr>
        <p:spPr/>
        <p:txBody>
          <a:bodyPr lIns="0" tIns="0" rIns="0" bIns="0"/>
          <a:lstStyle>
            <a:lvl1pPr>
              <a:defRPr sz="800" b="0" i="0">
                <a:solidFill>
                  <a:srgbClr val="006936"/>
                </a:solidFill>
                <a:latin typeface="Arial"/>
                <a:cs typeface="Arial"/>
              </a:defRPr>
            </a:lvl1pPr>
          </a:lstStyle>
          <a:p>
            <a:pPr marL="38735">
              <a:lnSpc>
                <a:spcPct val="100000"/>
              </a:lnSpc>
              <a:spcBef>
                <a:spcPts val="15"/>
              </a:spcBef>
            </a:pPr>
            <a:fld id="{81D60167-4931-47E6-BA6A-407CBD079E47}" type="slidenum">
              <a:rPr spc="-50" dirty="0"/>
              <a:t>‹#›</a:t>
            </a:fld>
            <a:endParaRPr spc="-5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10948416" y="6541007"/>
            <a:ext cx="630934" cy="164591"/>
          </a:xfrm>
          <a:prstGeom prst="rect">
            <a:avLst/>
          </a:prstGeom>
        </p:spPr>
      </p:pic>
      <p:sp>
        <p:nvSpPr>
          <p:cNvPr id="17" name="bg object 17"/>
          <p:cNvSpPr/>
          <p:nvPr/>
        </p:nvSpPr>
        <p:spPr>
          <a:xfrm>
            <a:off x="0" y="0"/>
            <a:ext cx="12192000" cy="106680"/>
          </a:xfrm>
          <a:custGeom>
            <a:avLst/>
            <a:gdLst/>
            <a:ahLst/>
            <a:cxnLst/>
            <a:rect l="l" t="t" r="r" b="b"/>
            <a:pathLst>
              <a:path w="12192000" h="106680">
                <a:moveTo>
                  <a:pt x="12192000" y="0"/>
                </a:moveTo>
                <a:lnTo>
                  <a:pt x="0" y="0"/>
                </a:lnTo>
                <a:lnTo>
                  <a:pt x="0" y="106679"/>
                </a:lnTo>
                <a:lnTo>
                  <a:pt x="12192000" y="106679"/>
                </a:lnTo>
                <a:lnTo>
                  <a:pt x="12192000" y="0"/>
                </a:lnTo>
                <a:close/>
              </a:path>
            </a:pathLst>
          </a:custGeom>
          <a:solidFill>
            <a:srgbClr val="3AAF47"/>
          </a:solidFill>
        </p:spPr>
        <p:txBody>
          <a:bodyPr wrap="square" lIns="0" tIns="0" rIns="0" bIns="0" rtlCol="0"/>
          <a:lstStyle/>
          <a:p>
            <a:endParaRPr/>
          </a:p>
        </p:txBody>
      </p:sp>
      <p:sp>
        <p:nvSpPr>
          <p:cNvPr id="2" name="Holder 2"/>
          <p:cNvSpPr>
            <a:spLocks noGrp="1"/>
          </p:cNvSpPr>
          <p:nvPr>
            <p:ph type="title"/>
          </p:nvPr>
        </p:nvSpPr>
        <p:spPr>
          <a:xfrm>
            <a:off x="532891" y="2490850"/>
            <a:ext cx="7962138" cy="2325624"/>
          </a:xfrm>
          <a:prstGeom prst="rect">
            <a:avLst/>
          </a:prstGeom>
        </p:spPr>
        <p:txBody>
          <a:bodyPr wrap="square" lIns="0" tIns="0" rIns="0" bIns="0">
            <a:spAutoFit/>
          </a:bodyPr>
          <a:lstStyle>
            <a:lvl1pPr>
              <a:defRPr sz="4400" b="0" i="0">
                <a:solidFill>
                  <a:schemeClr val="bg1"/>
                </a:solidFill>
                <a:latin typeface="Arial"/>
                <a:cs typeface="Arial"/>
              </a:defRPr>
            </a:lvl1pPr>
          </a:lstStyle>
          <a:p>
            <a:endParaRPr/>
          </a:p>
        </p:txBody>
      </p:sp>
      <p:sp>
        <p:nvSpPr>
          <p:cNvPr id="3" name="Holder 3"/>
          <p:cNvSpPr>
            <a:spLocks noGrp="1"/>
          </p:cNvSpPr>
          <p:nvPr>
            <p:ph type="body" idx="1"/>
          </p:nvPr>
        </p:nvSpPr>
        <p:spPr>
          <a:xfrm>
            <a:off x="609600" y="1577340"/>
            <a:ext cx="109728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879002" y="6584119"/>
            <a:ext cx="1294130" cy="137795"/>
          </a:xfrm>
          <a:prstGeom prst="rect">
            <a:avLst/>
          </a:prstGeom>
        </p:spPr>
        <p:txBody>
          <a:bodyPr wrap="square" lIns="0" tIns="0" rIns="0" bIns="0">
            <a:spAutoFit/>
          </a:bodyPr>
          <a:lstStyle>
            <a:lvl1pPr>
              <a:defRPr sz="800" b="0" i="0">
                <a:solidFill>
                  <a:srgbClr val="9DA1B3"/>
                </a:solidFill>
                <a:latin typeface="Arial"/>
                <a:cs typeface="Arial"/>
              </a:defRPr>
            </a:lvl1pPr>
          </a:lstStyle>
          <a:p>
            <a:pPr marL="12700">
              <a:lnSpc>
                <a:spcPct val="100000"/>
              </a:lnSpc>
              <a:spcBef>
                <a:spcPts val="15"/>
              </a:spcBef>
            </a:pPr>
            <a:r>
              <a:t>©</a:t>
            </a:r>
            <a:r>
              <a:rPr spc="-55"/>
              <a:t> </a:t>
            </a:r>
            <a:r>
              <a:t>ASCM.</a:t>
            </a:r>
            <a:r>
              <a:rPr spc="-15"/>
              <a:t> </a:t>
            </a:r>
            <a:r>
              <a:t>All</a:t>
            </a:r>
            <a:r>
              <a:rPr spc="-55"/>
              <a:t> </a:t>
            </a:r>
            <a:r>
              <a:t>rights </a:t>
            </a:r>
            <a:r>
              <a:rPr spc="-10"/>
              <a:t>reserved.</a:t>
            </a: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3/10/2025</a:t>
            </a:fld>
            <a:endParaRPr lang="en-US"/>
          </a:p>
        </p:txBody>
      </p:sp>
      <p:sp>
        <p:nvSpPr>
          <p:cNvPr id="6" name="Holder 6"/>
          <p:cNvSpPr>
            <a:spLocks noGrp="1"/>
          </p:cNvSpPr>
          <p:nvPr>
            <p:ph type="sldNum" sz="quarter" idx="7"/>
          </p:nvPr>
        </p:nvSpPr>
        <p:spPr>
          <a:xfrm>
            <a:off x="569752" y="6584119"/>
            <a:ext cx="146322" cy="139200"/>
          </a:xfrm>
          <a:prstGeom prst="rect">
            <a:avLst/>
          </a:prstGeom>
        </p:spPr>
        <p:txBody>
          <a:bodyPr wrap="square" lIns="0" tIns="0" rIns="0" bIns="0">
            <a:spAutoFit/>
          </a:bodyPr>
          <a:lstStyle>
            <a:lvl1pPr>
              <a:defRPr sz="800" b="0" i="0">
                <a:solidFill>
                  <a:srgbClr val="006936"/>
                </a:solidFill>
                <a:latin typeface="Arial"/>
                <a:cs typeface="Arial"/>
              </a:defRPr>
            </a:lvl1pPr>
          </a:lstStyle>
          <a:p>
            <a:pPr marL="38735">
              <a:lnSpc>
                <a:spcPct val="100000"/>
              </a:lnSpc>
              <a:spcBef>
                <a:spcPts val="15"/>
              </a:spcBef>
            </a:pPr>
            <a:fld id="{81D60167-4931-47E6-BA6A-407CBD079E47}" type="slidenum">
              <a:rPr spc="-50" dirty="0"/>
              <a:t>‹#›</a:t>
            </a:fld>
            <a:endParaRPr spc="-5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hyperlink" Target="https://www.ascm.org/learning-development/endorsement-and-certificate-programs/" TargetMode="External"/><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hyperlink" Target="https://www.ascm.org/learning-development/foundations/"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https://www.ascm.org/learning-development/credential-verification/" TargetMode="External"/><Relationship Id="rId2" Type="http://schemas.openxmlformats.org/officeDocument/2006/relationships/hyperlink" Target="https://www.ascm.org/globalassets/00_apics-docs/maintenance-handbook-cpim-cfpim-cscp-cltd.pdf" TargetMode="External"/><Relationship Id="rId1" Type="http://schemas.openxmlformats.org/officeDocument/2006/relationships/slideLayout" Target="../slideLayouts/slideLayout5.xml"/><Relationship Id="rId4" Type="http://schemas.openxmlformats.org/officeDocument/2006/relationships/hyperlink" Target="https://www.ascm.org/learning-development/certifications-credential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2891" y="2405125"/>
            <a:ext cx="7962138" cy="3370474"/>
          </a:xfrm>
          <a:prstGeom prst="rect">
            <a:avLst/>
          </a:prstGeom>
        </p:spPr>
        <p:txBody>
          <a:bodyPr vert="horz" wrap="square" lIns="0" tIns="587629" rIns="0" bIns="0" rtlCol="0" anchor="t">
            <a:spAutoFit/>
          </a:bodyPr>
          <a:lstStyle/>
          <a:p>
            <a:pPr marL="40640" marR="5080">
              <a:lnSpc>
                <a:spcPts val="5210"/>
              </a:lnSpc>
              <a:spcBef>
                <a:spcPts val="325"/>
              </a:spcBef>
            </a:pPr>
            <a:r>
              <a:t>APICS</a:t>
            </a:r>
            <a:r>
              <a:rPr spc="-165"/>
              <a:t> </a:t>
            </a:r>
            <a:r>
              <a:t>Certifications</a:t>
            </a:r>
            <a:r>
              <a:rPr lang="en-US"/>
              <a:t>,</a:t>
            </a:r>
            <a:r>
              <a:rPr lang="en-US" spc="-140"/>
              <a:t> and </a:t>
            </a:r>
            <a:r>
              <a:rPr lang="en-US" spc="-20"/>
              <a:t>ASCM</a:t>
            </a:r>
            <a:r>
              <a:rPr spc="-20"/>
              <a:t> </a:t>
            </a:r>
            <a:r>
              <a:rPr spc="-10"/>
              <a:t>Certificates</a:t>
            </a:r>
            <a:r>
              <a:rPr lang="en-US" spc="-10"/>
              <a:t>, and Foundations Courses</a:t>
            </a:r>
          </a:p>
          <a:p>
            <a:pPr marL="40640">
              <a:lnSpc>
                <a:spcPts val="3165"/>
              </a:lnSpc>
            </a:pPr>
            <a:r>
              <a:rPr sz="2800" spc="-10"/>
              <a:t>Comparison</a:t>
            </a:r>
            <a:r>
              <a:rPr sz="2800" spc="-150"/>
              <a:t> </a:t>
            </a:r>
            <a:r>
              <a:rPr sz="2800" spc="-20"/>
              <a:t>Chart</a:t>
            </a:r>
            <a:br>
              <a:rPr lang="en-US" sz="2800" spc="-20"/>
            </a:br>
            <a:r>
              <a:rPr lang="en-US" sz="2000" spc="-20"/>
              <a:t>February 2025*</a:t>
            </a:r>
            <a:endParaRPr sz="2800"/>
          </a:p>
        </p:txBody>
      </p:sp>
      <p:sp>
        <p:nvSpPr>
          <p:cNvPr id="3" name="TextBox 2">
            <a:extLst>
              <a:ext uri="{FF2B5EF4-FFF2-40B4-BE49-F238E27FC236}">
                <a16:creationId xmlns:a16="http://schemas.microsoft.com/office/drawing/2014/main" id="{AAB286C5-40A4-E476-923B-90A54A1D55D5}"/>
              </a:ext>
            </a:extLst>
          </p:cNvPr>
          <p:cNvSpPr txBox="1"/>
          <p:nvPr/>
        </p:nvSpPr>
        <p:spPr>
          <a:xfrm>
            <a:off x="532891" y="6233652"/>
            <a:ext cx="2706190" cy="246221"/>
          </a:xfrm>
          <a:prstGeom prst="rect">
            <a:avLst/>
          </a:prstGeom>
          <a:noFill/>
        </p:spPr>
        <p:txBody>
          <a:bodyPr wrap="none" rtlCol="0">
            <a:spAutoFit/>
          </a:bodyPr>
          <a:lstStyle/>
          <a:p>
            <a:r>
              <a:rPr lang="en-US" sz="1000">
                <a:solidFill>
                  <a:schemeClr val="bg1"/>
                </a:solidFill>
              </a:rPr>
              <a:t>*Information and Pricing is subject to change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0945368" y="6541007"/>
            <a:ext cx="637031" cy="164591"/>
          </a:xfrm>
          <a:prstGeom prst="rect">
            <a:avLst/>
          </a:prstGeom>
        </p:spPr>
      </p:pic>
      <p:sp>
        <p:nvSpPr>
          <p:cNvPr id="3" name="object 3"/>
          <p:cNvSpPr/>
          <p:nvPr/>
        </p:nvSpPr>
        <p:spPr>
          <a:xfrm>
            <a:off x="0" y="0"/>
            <a:ext cx="12192000" cy="106680"/>
          </a:xfrm>
          <a:custGeom>
            <a:avLst/>
            <a:gdLst/>
            <a:ahLst/>
            <a:cxnLst/>
            <a:rect l="l" t="t" r="r" b="b"/>
            <a:pathLst>
              <a:path w="12192000" h="106680">
                <a:moveTo>
                  <a:pt x="12192000" y="0"/>
                </a:moveTo>
                <a:lnTo>
                  <a:pt x="0" y="0"/>
                </a:lnTo>
                <a:lnTo>
                  <a:pt x="0" y="106679"/>
                </a:lnTo>
                <a:lnTo>
                  <a:pt x="12192000" y="106679"/>
                </a:lnTo>
                <a:lnTo>
                  <a:pt x="12192000" y="0"/>
                </a:lnTo>
                <a:close/>
              </a:path>
            </a:pathLst>
          </a:custGeom>
          <a:solidFill>
            <a:srgbClr val="3BB048"/>
          </a:solidFill>
        </p:spPr>
        <p:txBody>
          <a:bodyPr wrap="square" lIns="0" tIns="0" rIns="0" bIns="0" rtlCol="0"/>
          <a:lstStyle/>
          <a:p>
            <a:endParaRPr/>
          </a:p>
        </p:txBody>
      </p:sp>
      <p:graphicFrame>
        <p:nvGraphicFramePr>
          <p:cNvPr id="4" name="object 4"/>
          <p:cNvGraphicFramePr>
            <a:graphicFrameLocks noGrp="1"/>
          </p:cNvGraphicFramePr>
          <p:nvPr>
            <p:extLst>
              <p:ext uri="{D42A27DB-BD31-4B8C-83A1-F6EECF244321}">
                <p14:modId xmlns:p14="http://schemas.microsoft.com/office/powerpoint/2010/main" val="4264358558"/>
              </p:ext>
            </p:extLst>
          </p:nvPr>
        </p:nvGraphicFramePr>
        <p:xfrm>
          <a:off x="416768" y="303624"/>
          <a:ext cx="11466266" cy="5346700"/>
        </p:xfrm>
        <a:graphic>
          <a:graphicData uri="http://schemas.openxmlformats.org/drawingml/2006/table">
            <a:tbl>
              <a:tblPr firstRow="1" bandRow="1">
                <a:tableStyleId>{2D5ABB26-0587-4C30-8999-92F81FD0307C}</a:tableStyleId>
              </a:tblPr>
              <a:tblGrid>
                <a:gridCol w="1590092">
                  <a:extLst>
                    <a:ext uri="{9D8B030D-6E8A-4147-A177-3AD203B41FA5}">
                      <a16:colId xmlns:a16="http://schemas.microsoft.com/office/drawing/2014/main" val="20000"/>
                    </a:ext>
                  </a:extLst>
                </a:gridCol>
                <a:gridCol w="1590092">
                  <a:extLst>
                    <a:ext uri="{9D8B030D-6E8A-4147-A177-3AD203B41FA5}">
                      <a16:colId xmlns:a16="http://schemas.microsoft.com/office/drawing/2014/main" val="20001"/>
                    </a:ext>
                  </a:extLst>
                </a:gridCol>
                <a:gridCol w="1590092">
                  <a:extLst>
                    <a:ext uri="{9D8B030D-6E8A-4147-A177-3AD203B41FA5}">
                      <a16:colId xmlns:a16="http://schemas.microsoft.com/office/drawing/2014/main" val="20002"/>
                    </a:ext>
                  </a:extLst>
                </a:gridCol>
                <a:gridCol w="1590092">
                  <a:extLst>
                    <a:ext uri="{9D8B030D-6E8A-4147-A177-3AD203B41FA5}">
                      <a16:colId xmlns:a16="http://schemas.microsoft.com/office/drawing/2014/main" val="20003"/>
                    </a:ext>
                  </a:extLst>
                </a:gridCol>
                <a:gridCol w="1590092">
                  <a:extLst>
                    <a:ext uri="{9D8B030D-6E8A-4147-A177-3AD203B41FA5}">
                      <a16:colId xmlns:a16="http://schemas.microsoft.com/office/drawing/2014/main" val="20004"/>
                    </a:ext>
                  </a:extLst>
                </a:gridCol>
                <a:gridCol w="1757903">
                  <a:extLst>
                    <a:ext uri="{9D8B030D-6E8A-4147-A177-3AD203B41FA5}">
                      <a16:colId xmlns:a16="http://schemas.microsoft.com/office/drawing/2014/main" val="1632061199"/>
                    </a:ext>
                  </a:extLst>
                </a:gridCol>
                <a:gridCol w="1757903">
                  <a:extLst>
                    <a:ext uri="{9D8B030D-6E8A-4147-A177-3AD203B41FA5}">
                      <a16:colId xmlns:a16="http://schemas.microsoft.com/office/drawing/2014/main" val="1146397061"/>
                    </a:ext>
                  </a:extLst>
                </a:gridCol>
              </a:tblGrid>
              <a:tr h="1069340">
                <a:tc>
                  <a:txBody>
                    <a:bodyPr/>
                    <a:lstStyle/>
                    <a:p>
                      <a:pPr marL="90805">
                        <a:lnSpc>
                          <a:spcPct val="100000"/>
                        </a:lnSpc>
                        <a:spcBef>
                          <a:spcPts val="320"/>
                        </a:spcBef>
                      </a:pPr>
                      <a:r>
                        <a:rPr sz="1200">
                          <a:solidFill>
                            <a:srgbClr val="FFFFFF"/>
                          </a:solidFill>
                          <a:latin typeface="Franklin Gothic Book"/>
                          <a:cs typeface="Franklin Gothic Book"/>
                        </a:rPr>
                        <a:t>Designation</a:t>
                      </a:r>
                      <a:endParaRPr lang="en-US" sz="1200">
                        <a:latin typeface="Franklin Gothic Book"/>
                        <a:cs typeface="Franklin Gothic Book"/>
                      </a:endParaRPr>
                    </a:p>
                    <a:p>
                      <a:pPr marL="90805" lvl="0">
                        <a:lnSpc>
                          <a:spcPct val="100000"/>
                        </a:lnSpc>
                        <a:spcBef>
                          <a:spcPts val="320"/>
                        </a:spcBef>
                        <a:buNone/>
                      </a:pPr>
                      <a:r>
                        <a:rPr sz="1200" spc="-20">
                          <a:solidFill>
                            <a:srgbClr val="FFFFFF"/>
                          </a:solidFill>
                          <a:latin typeface="Franklin Gothic Book"/>
                          <a:cs typeface="Franklin Gothic Book"/>
                        </a:rPr>
                        <a:t>Name</a:t>
                      </a:r>
                      <a:endParaRPr sz="1200">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BB048"/>
                    </a:solidFill>
                  </a:tcPr>
                </a:tc>
                <a:tc>
                  <a:txBody>
                    <a:bodyPr/>
                    <a:lstStyle/>
                    <a:p>
                      <a:pPr marL="90805" marR="109220">
                        <a:lnSpc>
                          <a:spcPct val="100000"/>
                        </a:lnSpc>
                        <a:spcBef>
                          <a:spcPts val="320"/>
                        </a:spcBef>
                      </a:pPr>
                      <a:r>
                        <a:rPr sz="1200">
                          <a:solidFill>
                            <a:srgbClr val="FFFFFF"/>
                          </a:solidFill>
                          <a:latin typeface="Franklin Gothic Book"/>
                          <a:cs typeface="Franklin Gothic Book"/>
                        </a:rPr>
                        <a:t>Supply</a:t>
                      </a:r>
                      <a:r>
                        <a:rPr sz="1200" spc="-15">
                          <a:solidFill>
                            <a:srgbClr val="FFFFFF"/>
                          </a:solidFill>
                          <a:latin typeface="Franklin Gothic Book"/>
                          <a:cs typeface="Franklin Gothic Book"/>
                        </a:rPr>
                        <a:t> </a:t>
                      </a:r>
                      <a:r>
                        <a:rPr sz="1200" spc="-20">
                          <a:solidFill>
                            <a:srgbClr val="FFFFFF"/>
                          </a:solidFill>
                          <a:latin typeface="Franklin Gothic Book"/>
                          <a:cs typeface="Franklin Gothic Book"/>
                        </a:rPr>
                        <a:t>Chain </a:t>
                      </a:r>
                      <a:r>
                        <a:rPr sz="1200" spc="-10">
                          <a:solidFill>
                            <a:srgbClr val="FFFFFF"/>
                          </a:solidFill>
                          <a:latin typeface="Franklin Gothic Book"/>
                          <a:cs typeface="Franklin Gothic Book"/>
                        </a:rPr>
                        <a:t>Procurement</a:t>
                      </a:r>
                      <a:r>
                        <a:rPr sz="1200" spc="-15">
                          <a:solidFill>
                            <a:srgbClr val="FFFFFF"/>
                          </a:solidFill>
                          <a:latin typeface="Franklin Gothic Book"/>
                          <a:cs typeface="Franklin Gothic Book"/>
                        </a:rPr>
                        <a:t> </a:t>
                      </a:r>
                      <a:r>
                        <a:rPr sz="1200" spc="-10">
                          <a:solidFill>
                            <a:srgbClr val="FFFFFF"/>
                          </a:solidFill>
                          <a:latin typeface="Franklin Gothic Book"/>
                          <a:cs typeface="Franklin Gothic Book"/>
                        </a:rPr>
                        <a:t>Certificate</a:t>
                      </a:r>
                      <a:endParaRPr sz="1200">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BB048"/>
                    </a:solidFill>
                  </a:tcPr>
                </a:tc>
                <a:tc>
                  <a:txBody>
                    <a:bodyPr/>
                    <a:lstStyle/>
                    <a:p>
                      <a:pPr marL="90805" marR="97155">
                        <a:lnSpc>
                          <a:spcPct val="100000"/>
                        </a:lnSpc>
                        <a:spcBef>
                          <a:spcPts val="320"/>
                        </a:spcBef>
                      </a:pPr>
                      <a:r>
                        <a:rPr sz="1200">
                          <a:solidFill>
                            <a:srgbClr val="FFFFFF"/>
                          </a:solidFill>
                          <a:latin typeface="Franklin Gothic Book"/>
                          <a:cs typeface="Franklin Gothic Book"/>
                        </a:rPr>
                        <a:t>Supply</a:t>
                      </a:r>
                      <a:r>
                        <a:rPr sz="1200" spc="-15">
                          <a:solidFill>
                            <a:srgbClr val="FFFFFF"/>
                          </a:solidFill>
                          <a:latin typeface="Franklin Gothic Book"/>
                          <a:cs typeface="Franklin Gothic Book"/>
                        </a:rPr>
                        <a:t> </a:t>
                      </a:r>
                      <a:r>
                        <a:rPr sz="1200" spc="-20">
                          <a:solidFill>
                            <a:srgbClr val="FFFFFF"/>
                          </a:solidFill>
                          <a:latin typeface="Franklin Gothic Book"/>
                          <a:cs typeface="Franklin Gothic Book"/>
                        </a:rPr>
                        <a:t>Chain </a:t>
                      </a:r>
                      <a:r>
                        <a:rPr sz="1200" spc="-10">
                          <a:solidFill>
                            <a:srgbClr val="FFFFFF"/>
                          </a:solidFill>
                          <a:latin typeface="Franklin Gothic Book"/>
                          <a:cs typeface="Franklin Gothic Book"/>
                        </a:rPr>
                        <a:t>Warehousing Certificate</a:t>
                      </a:r>
                      <a:endParaRPr sz="1200">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BB048"/>
                    </a:solidFill>
                  </a:tcPr>
                </a:tc>
                <a:tc>
                  <a:txBody>
                    <a:bodyPr/>
                    <a:lstStyle/>
                    <a:p>
                      <a:pPr marL="91440" marR="234315">
                        <a:lnSpc>
                          <a:spcPct val="100000"/>
                        </a:lnSpc>
                        <a:spcBef>
                          <a:spcPts val="320"/>
                        </a:spcBef>
                      </a:pPr>
                      <a:r>
                        <a:rPr sz="1200">
                          <a:solidFill>
                            <a:srgbClr val="FFFFFF"/>
                          </a:solidFill>
                          <a:latin typeface="Franklin Gothic Book"/>
                          <a:cs typeface="Franklin Gothic Book"/>
                        </a:rPr>
                        <a:t>Supply Chain</a:t>
                      </a:r>
                      <a:r>
                        <a:rPr sz="1200" spc="-50">
                          <a:solidFill>
                            <a:srgbClr val="FFFFFF"/>
                          </a:solidFill>
                          <a:latin typeface="Franklin Gothic Book"/>
                          <a:cs typeface="Franklin Gothic Book"/>
                        </a:rPr>
                        <a:t> </a:t>
                      </a:r>
                      <a:r>
                        <a:rPr sz="1200" spc="-10">
                          <a:solidFill>
                            <a:srgbClr val="FFFFFF"/>
                          </a:solidFill>
                          <a:latin typeface="Franklin Gothic Book"/>
                          <a:cs typeface="Franklin Gothic Book"/>
                        </a:rPr>
                        <a:t>Planning </a:t>
                      </a:r>
                      <a:endParaRPr lang="en-US" sz="1200">
                        <a:latin typeface="Franklin Gothic Book"/>
                        <a:cs typeface="Franklin Gothic Book"/>
                      </a:endParaRPr>
                    </a:p>
                    <a:p>
                      <a:pPr marL="91440" marR="234315" lvl="0">
                        <a:lnSpc>
                          <a:spcPct val="100000"/>
                        </a:lnSpc>
                        <a:spcBef>
                          <a:spcPts val="320"/>
                        </a:spcBef>
                        <a:buNone/>
                      </a:pPr>
                      <a:r>
                        <a:rPr sz="1200" spc="-10">
                          <a:solidFill>
                            <a:srgbClr val="FFFFFF"/>
                          </a:solidFill>
                          <a:latin typeface="Franklin Gothic Book"/>
                          <a:cs typeface="Franklin Gothic Book"/>
                        </a:rPr>
                        <a:t>Certificate</a:t>
                      </a:r>
                      <a:endParaRPr sz="1200">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BB048"/>
                    </a:solidFill>
                  </a:tcPr>
                </a:tc>
                <a:tc>
                  <a:txBody>
                    <a:bodyPr/>
                    <a:lstStyle/>
                    <a:p>
                      <a:pPr marL="90805" marR="261620">
                        <a:lnSpc>
                          <a:spcPct val="100000"/>
                        </a:lnSpc>
                        <a:spcBef>
                          <a:spcPts val="320"/>
                        </a:spcBef>
                      </a:pPr>
                      <a:r>
                        <a:rPr sz="1200">
                          <a:solidFill>
                            <a:srgbClr val="FFFFFF"/>
                          </a:solidFill>
                          <a:latin typeface="Franklin Gothic Book"/>
                          <a:cs typeface="Franklin Gothic Book"/>
                        </a:rPr>
                        <a:t>Supply</a:t>
                      </a:r>
                      <a:r>
                        <a:rPr sz="1200" spc="-15">
                          <a:solidFill>
                            <a:srgbClr val="FFFFFF"/>
                          </a:solidFill>
                          <a:latin typeface="Franklin Gothic Book"/>
                          <a:cs typeface="Franklin Gothic Book"/>
                        </a:rPr>
                        <a:t> </a:t>
                      </a:r>
                      <a:r>
                        <a:rPr sz="1200" spc="-20">
                          <a:solidFill>
                            <a:srgbClr val="FFFFFF"/>
                          </a:solidFill>
                          <a:latin typeface="Franklin Gothic Book"/>
                          <a:cs typeface="Franklin Gothic Book"/>
                        </a:rPr>
                        <a:t>Chain </a:t>
                      </a:r>
                      <a:r>
                        <a:rPr sz="1200" spc="-10">
                          <a:solidFill>
                            <a:srgbClr val="FFFFFF"/>
                          </a:solidFill>
                          <a:latin typeface="Franklin Gothic Book"/>
                          <a:cs typeface="Franklin Gothic Book"/>
                        </a:rPr>
                        <a:t>Technology</a:t>
                      </a:r>
                      <a:r>
                        <a:rPr sz="1200" spc="-75">
                          <a:solidFill>
                            <a:srgbClr val="FFFFFF"/>
                          </a:solidFill>
                          <a:latin typeface="Franklin Gothic Book"/>
                          <a:cs typeface="Franklin Gothic Book"/>
                        </a:rPr>
                        <a:t> </a:t>
                      </a:r>
                      <a:r>
                        <a:rPr sz="1200" spc="-10">
                          <a:solidFill>
                            <a:srgbClr val="FFFFFF"/>
                          </a:solidFill>
                          <a:latin typeface="Franklin Gothic Book"/>
                          <a:cs typeface="Franklin Gothic Book"/>
                        </a:rPr>
                        <a:t>Certificate</a:t>
                      </a:r>
                      <a:endParaRPr sz="1200">
                        <a:latin typeface="Franklin Gothic Book"/>
                        <a:cs typeface="Franklin Gothic Book"/>
                      </a:endParaRPr>
                    </a:p>
                  </a:txBody>
                  <a:tcPr marL="0" marR="0" marT="40640"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38100">
                      <a:solidFill>
                        <a:srgbClr val="FFFFFF"/>
                      </a:solidFill>
                      <a:prstDash val="solid"/>
                    </a:lnB>
                    <a:solidFill>
                      <a:srgbClr val="3BB048"/>
                    </a:solidFill>
                  </a:tcPr>
                </a:tc>
                <a:tc>
                  <a:txBody>
                    <a:bodyPr/>
                    <a:lstStyle/>
                    <a:p>
                      <a:pPr marL="90805" marR="261620" lvl="0" indent="0" eaLnBrk="1" fontAlgn="auto" latinLnBrk="0" hangingPunct="1">
                        <a:lnSpc>
                          <a:spcPct val="100000"/>
                        </a:lnSpc>
                        <a:spcBef>
                          <a:spcPts val="320"/>
                        </a:spcBef>
                        <a:spcAft>
                          <a:spcPts val="0"/>
                        </a:spcAft>
                        <a:buClrTx/>
                        <a:buSzTx/>
                        <a:buFontTx/>
                        <a:buNone/>
                      </a:pPr>
                      <a:endParaRPr lang="en-US" sz="1200">
                        <a:solidFill>
                          <a:srgbClr val="FFFFFF"/>
                        </a:solidFill>
                        <a:latin typeface="Franklin Gothic Book"/>
                        <a:cs typeface="Franklin Gothic Book"/>
                      </a:endParaRPr>
                    </a:p>
                    <a:p>
                      <a:pPr marL="90805" marR="261620" lvl="0" indent="0">
                        <a:lnSpc>
                          <a:spcPct val="100000"/>
                        </a:lnSpc>
                        <a:spcBef>
                          <a:spcPts val="320"/>
                        </a:spcBef>
                        <a:spcAft>
                          <a:spcPts val="0"/>
                        </a:spcAft>
                        <a:buClrTx/>
                        <a:buSzTx/>
                        <a:buFontTx/>
                        <a:buNone/>
                      </a:pPr>
                      <a:r>
                        <a:rPr lang="en-US" sz="1200">
                          <a:solidFill>
                            <a:srgbClr val="FFFFFF"/>
                          </a:solidFill>
                          <a:latin typeface="Franklin Gothic Book"/>
                          <a:cs typeface="Franklin Gothic Book"/>
                        </a:rPr>
                        <a:t>Supply</a:t>
                      </a:r>
                      <a:r>
                        <a:rPr lang="en-US" sz="1200" spc="-15">
                          <a:solidFill>
                            <a:srgbClr val="FFFFFF"/>
                          </a:solidFill>
                          <a:latin typeface="Franklin Gothic Book"/>
                          <a:cs typeface="Franklin Gothic Book"/>
                        </a:rPr>
                        <a:t> </a:t>
                      </a:r>
                      <a:r>
                        <a:rPr lang="en-US" sz="1200" spc="-20">
                          <a:solidFill>
                            <a:srgbClr val="FFFFFF"/>
                          </a:solidFill>
                          <a:latin typeface="Franklin Gothic Book"/>
                          <a:cs typeface="Franklin Gothic Book"/>
                        </a:rPr>
                        <a:t>Chain </a:t>
                      </a:r>
                      <a:r>
                        <a:rPr lang="en-US" sz="1200" spc="-10">
                          <a:solidFill>
                            <a:srgbClr val="FFFFFF"/>
                          </a:solidFill>
                          <a:latin typeface="Franklin Gothic Book"/>
                          <a:cs typeface="Franklin Gothic Book"/>
                        </a:rPr>
                        <a:t>Resilience</a:t>
                      </a:r>
                      <a:r>
                        <a:rPr lang="en-US" sz="1200" spc="-75">
                          <a:solidFill>
                            <a:srgbClr val="FFFFFF"/>
                          </a:solidFill>
                          <a:latin typeface="Franklin Gothic Book"/>
                          <a:cs typeface="Franklin Gothic Book"/>
                        </a:rPr>
                        <a:t> </a:t>
                      </a:r>
                      <a:endParaRPr lang="en-US" sz="1200">
                        <a:latin typeface="Franklin Gothic Book"/>
                        <a:cs typeface="Franklin Gothic Book"/>
                      </a:endParaRPr>
                    </a:p>
                    <a:p>
                      <a:pPr marL="90805" marR="261620" lvl="0" indent="0" defTabSz="914400">
                        <a:lnSpc>
                          <a:spcPct val="100000"/>
                        </a:lnSpc>
                        <a:spcBef>
                          <a:spcPts val="320"/>
                        </a:spcBef>
                        <a:spcAft>
                          <a:spcPts val="0"/>
                        </a:spcAft>
                        <a:buClrTx/>
                        <a:buSzTx/>
                        <a:buFontTx/>
                        <a:buNone/>
                        <a:tabLst/>
                        <a:defRPr/>
                      </a:pPr>
                      <a:r>
                        <a:rPr lang="en-US" sz="1200" spc="-10">
                          <a:solidFill>
                            <a:srgbClr val="FFFFFF"/>
                          </a:solidFill>
                          <a:latin typeface="Franklin Gothic Book"/>
                          <a:cs typeface="Franklin Gothic Book"/>
                        </a:rPr>
                        <a:t>Certificate</a:t>
                      </a:r>
                      <a:endParaRPr lang="en-US" sz="1200">
                        <a:latin typeface="Franklin Gothic Book"/>
                        <a:cs typeface="Franklin Gothic Book"/>
                      </a:endParaRPr>
                    </a:p>
                    <a:p>
                      <a:pPr marL="90805" marR="261620">
                        <a:lnSpc>
                          <a:spcPct val="100000"/>
                        </a:lnSpc>
                        <a:spcBef>
                          <a:spcPts val="320"/>
                        </a:spcBef>
                      </a:pPr>
                      <a:endParaRPr sz="1200">
                        <a:latin typeface="Franklin Gothic Book"/>
                        <a:cs typeface="Franklin Gothic Book"/>
                      </a:endParaRPr>
                    </a:p>
                  </a:txBody>
                  <a:tcPr marL="0" marR="0" marT="40640"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38100" cap="flat" cmpd="sng" algn="ctr">
                      <a:solidFill>
                        <a:srgbClr val="FFFFFF"/>
                      </a:solidFill>
                      <a:prstDash val="solid"/>
                      <a:round/>
                      <a:headEnd type="none" w="med" len="med"/>
                      <a:tailEnd type="none" w="med" len="med"/>
                    </a:lnB>
                    <a:solidFill>
                      <a:srgbClr val="3BB048"/>
                    </a:solidFill>
                  </a:tcPr>
                </a:tc>
                <a:tc>
                  <a:txBody>
                    <a:bodyPr/>
                    <a:lstStyle/>
                    <a:p>
                      <a:pPr marL="90805" marR="261620">
                        <a:lnSpc>
                          <a:spcPct val="100000"/>
                        </a:lnSpc>
                        <a:spcBef>
                          <a:spcPts val="320"/>
                        </a:spcBef>
                      </a:pPr>
                      <a:r>
                        <a:rPr lang="en-US" sz="1200">
                          <a:solidFill>
                            <a:schemeClr val="bg1"/>
                          </a:solidFill>
                          <a:latin typeface="Franklin Gothic Book"/>
                          <a:cs typeface="Franklin Gothic Book"/>
                        </a:rPr>
                        <a:t>Supplier Relationship Management</a:t>
                      </a:r>
                      <a:endParaRPr sz="1200">
                        <a:solidFill>
                          <a:schemeClr val="bg1"/>
                        </a:solidFill>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12700">
                      <a:solidFill>
                        <a:srgbClr val="FFFFFF"/>
                      </a:solidFill>
                      <a:prstDash val="solid"/>
                    </a:lnT>
                    <a:lnB w="38100" cap="flat" cmpd="sng" algn="ctr">
                      <a:solidFill>
                        <a:srgbClr val="FFFFFF"/>
                      </a:solidFill>
                      <a:prstDash val="solid"/>
                      <a:round/>
                      <a:headEnd type="none" w="med" len="med"/>
                      <a:tailEnd type="none" w="med" len="med"/>
                    </a:lnB>
                    <a:solidFill>
                      <a:srgbClr val="3BB048"/>
                    </a:solidFill>
                  </a:tcPr>
                </a:tc>
                <a:extLst>
                  <a:ext uri="{0D108BD9-81ED-4DB2-BD59-A6C34878D82A}">
                    <a16:rowId xmlns:a16="http://schemas.microsoft.com/office/drawing/2014/main" val="10000"/>
                  </a:ext>
                </a:extLst>
              </a:tr>
              <a:tr h="1069340">
                <a:tc>
                  <a:txBody>
                    <a:bodyPr/>
                    <a:lstStyle/>
                    <a:p>
                      <a:pPr marL="90805">
                        <a:lnSpc>
                          <a:spcPct val="100000"/>
                        </a:lnSpc>
                        <a:spcBef>
                          <a:spcPts val="335"/>
                        </a:spcBef>
                      </a:pPr>
                      <a:r>
                        <a:rPr sz="1000">
                          <a:latin typeface="Franklin Gothic Book"/>
                          <a:cs typeface="Franklin Gothic Book"/>
                        </a:rPr>
                        <a:t>Study</a:t>
                      </a:r>
                      <a:r>
                        <a:rPr sz="1000" spc="-25">
                          <a:latin typeface="Franklin Gothic Book"/>
                          <a:cs typeface="Franklin Gothic Book"/>
                        </a:rPr>
                        <a:t> </a:t>
                      </a:r>
                      <a:r>
                        <a:rPr sz="1000" spc="-10">
                          <a:latin typeface="Franklin Gothic Book"/>
                          <a:cs typeface="Franklin Gothic Book"/>
                        </a:rPr>
                        <a:t>Methods</a:t>
                      </a:r>
                      <a:endParaRPr sz="100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EE3CF"/>
                    </a:solidFill>
                  </a:tcPr>
                </a:tc>
                <a:tc gridSpan="6">
                  <a:txBody>
                    <a:bodyPr/>
                    <a:lstStyle/>
                    <a:p>
                      <a:pPr marL="262255" indent="-171450">
                        <a:lnSpc>
                          <a:spcPct val="100000"/>
                        </a:lnSpc>
                        <a:spcBef>
                          <a:spcPts val="335"/>
                        </a:spcBef>
                        <a:buFont typeface="Arial"/>
                        <a:buChar char="•"/>
                        <a:tabLst>
                          <a:tab pos="262255" algn="l"/>
                        </a:tabLst>
                      </a:pPr>
                      <a:r>
                        <a:rPr lang="en-US" sz="1000" spc="-10">
                          <a:latin typeface="Franklin Gothic Book"/>
                          <a:cs typeface="Franklin Gothic Book"/>
                        </a:rPr>
                        <a:t>Self-study</a:t>
                      </a:r>
                    </a:p>
                    <a:p>
                      <a:pPr marL="262255" indent="-171450">
                        <a:lnSpc>
                          <a:spcPct val="100000"/>
                        </a:lnSpc>
                        <a:spcBef>
                          <a:spcPts val="335"/>
                        </a:spcBef>
                        <a:buFont typeface="Arial"/>
                        <a:buChar char="•"/>
                        <a:tabLst>
                          <a:tab pos="262255" algn="l"/>
                        </a:tabLst>
                      </a:pPr>
                      <a:r>
                        <a:rPr lang="en-US" sz="1000" spc="-10">
                          <a:latin typeface="Franklin Gothic Book"/>
                          <a:cs typeface="Franklin Gothic Book"/>
                        </a:rPr>
                        <a:t>Classroom study options</a:t>
                      </a:r>
                    </a:p>
                    <a:p>
                      <a:pPr marL="719455" lvl="1" indent="-171450">
                        <a:lnSpc>
                          <a:spcPct val="100000"/>
                        </a:lnSpc>
                        <a:spcBef>
                          <a:spcPts val="335"/>
                        </a:spcBef>
                        <a:buFont typeface="Arial"/>
                        <a:buChar char="•"/>
                        <a:tabLst>
                          <a:tab pos="262255" algn="l"/>
                        </a:tabLst>
                      </a:pPr>
                      <a:r>
                        <a:rPr lang="en-US" sz="1000" spc="-10">
                          <a:latin typeface="Franklin Gothic Book"/>
                          <a:cs typeface="Franklin Gothic Book"/>
                        </a:rPr>
                        <a:t>Online, hybrid, and In-person</a:t>
                      </a:r>
                    </a:p>
                  </a:txBody>
                  <a:tcPr marL="0" marR="0" marT="42545"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EE3CF"/>
                    </a:solidFill>
                  </a:tcPr>
                </a:tc>
                <a:tc hMerge="1">
                  <a:txBody>
                    <a:bodyPr/>
                    <a:lstStyle/>
                    <a:p>
                      <a:endParaRPr/>
                    </a:p>
                  </a:txBody>
                  <a:tcPr marL="0" marR="0" marT="0" marB="0" anchor="ctr" horzOverflow="overflow"/>
                </a:tc>
                <a:tc hMerge="1">
                  <a:txBody>
                    <a:bodyPr/>
                    <a:lstStyle/>
                    <a:p>
                      <a:endParaRPr/>
                    </a:p>
                  </a:txBody>
                  <a:tcPr marL="0" marR="0" marT="0" marB="0" anchor="ctr" horzOverflow="overflow"/>
                </a:tc>
                <a:tc hMerge="1">
                  <a:txBody>
                    <a:bodyPr/>
                    <a:lstStyle/>
                    <a:p>
                      <a:endParaRPr/>
                    </a:p>
                  </a:txBody>
                  <a:tcPr marL="0" marR="0" marT="0" marB="0" anchor="ctr" horzOverflow="overflow"/>
                </a:tc>
                <a:tc hMerge="1">
                  <a:txBody>
                    <a:bodyPr/>
                    <a:lstStyle/>
                    <a:p>
                      <a:pPr marL="262255" indent="-171450">
                        <a:lnSpc>
                          <a:spcPct val="100000"/>
                        </a:lnSpc>
                        <a:buFont typeface="Arial"/>
                        <a:buChar char="•"/>
                        <a:tabLst>
                          <a:tab pos="262255" algn="l"/>
                        </a:tabLst>
                      </a:pPr>
                      <a:endParaRPr sz="1200">
                        <a:latin typeface="Franklin Gothic Book"/>
                        <a:cs typeface="Franklin Gothic Book"/>
                      </a:endParaRPr>
                    </a:p>
                  </a:txBody>
                  <a:tcPr marL="0" marR="0" marT="0" marB="0" anchor="ctr" horzOverflow="overflow"/>
                </a:tc>
                <a:tc hMerge="1">
                  <a:txBody>
                    <a:bodyPr/>
                    <a:lstStyle/>
                    <a:p>
                      <a:pPr marL="262255" lvl="0" indent="-171450">
                        <a:lnSpc>
                          <a:spcPct val="100000"/>
                        </a:lnSpc>
                        <a:buFont typeface="Arial"/>
                        <a:buChar char="•"/>
                      </a:pPr>
                      <a:endParaRPr lang="en-US" sz="120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E3CF"/>
                    </a:solidFill>
                  </a:tcPr>
                </a:tc>
                <a:extLst>
                  <a:ext uri="{0D108BD9-81ED-4DB2-BD59-A6C34878D82A}">
                    <a16:rowId xmlns:a16="http://schemas.microsoft.com/office/drawing/2014/main" val="10001"/>
                  </a:ext>
                </a:extLst>
              </a:tr>
              <a:tr h="1069340">
                <a:tc>
                  <a:txBody>
                    <a:bodyPr/>
                    <a:lstStyle/>
                    <a:p>
                      <a:pPr marL="90805">
                        <a:lnSpc>
                          <a:spcPct val="100000"/>
                        </a:lnSpc>
                        <a:spcBef>
                          <a:spcPts val="335"/>
                        </a:spcBef>
                      </a:pPr>
                      <a:r>
                        <a:rPr sz="1000" spc="-10">
                          <a:latin typeface="Franklin Gothic Book"/>
                          <a:cs typeface="Franklin Gothic Book"/>
                        </a:rPr>
                        <a:t>Assessment</a:t>
                      </a:r>
                      <a:endParaRPr sz="100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1E9"/>
                    </a:solidFill>
                  </a:tcPr>
                </a:tc>
                <a:tc gridSpan="6">
                  <a:txBody>
                    <a:bodyPr/>
                    <a:lstStyle/>
                    <a:p>
                      <a:pPr marL="262255" indent="-171450">
                        <a:lnSpc>
                          <a:spcPct val="100000"/>
                        </a:lnSpc>
                        <a:spcBef>
                          <a:spcPts val="335"/>
                        </a:spcBef>
                        <a:buFont typeface="Arial"/>
                        <a:buChar char="•"/>
                        <a:tabLst>
                          <a:tab pos="262255" algn="l"/>
                        </a:tabLst>
                      </a:pPr>
                      <a:r>
                        <a:rPr sz="1000">
                          <a:latin typeface="Franklin Gothic Book"/>
                          <a:cs typeface="Franklin Gothic Book"/>
                        </a:rPr>
                        <a:t>Included</a:t>
                      </a:r>
                      <a:r>
                        <a:rPr sz="1000" spc="-60">
                          <a:latin typeface="Franklin Gothic Book"/>
                          <a:cs typeface="Franklin Gothic Book"/>
                        </a:rPr>
                        <a:t> </a:t>
                      </a:r>
                      <a:r>
                        <a:rPr sz="1000">
                          <a:latin typeface="Franklin Gothic Book"/>
                          <a:cs typeface="Franklin Gothic Book"/>
                        </a:rPr>
                        <a:t>with</a:t>
                      </a:r>
                      <a:r>
                        <a:rPr sz="1000" spc="-10">
                          <a:latin typeface="Franklin Gothic Book"/>
                          <a:cs typeface="Franklin Gothic Book"/>
                        </a:rPr>
                        <a:t> courseware</a:t>
                      </a:r>
                      <a:endParaRPr sz="1000">
                        <a:latin typeface="Franklin Gothic Book"/>
                        <a:cs typeface="Franklin Gothic Book"/>
                      </a:endParaRPr>
                    </a:p>
                    <a:p>
                      <a:pPr marL="262255" indent="-171450">
                        <a:lnSpc>
                          <a:spcPct val="100000"/>
                        </a:lnSpc>
                        <a:buFont typeface="Arial"/>
                        <a:buChar char="•"/>
                        <a:tabLst>
                          <a:tab pos="262255" algn="l"/>
                        </a:tabLst>
                      </a:pPr>
                      <a:r>
                        <a:rPr sz="1000" spc="-20">
                          <a:latin typeface="Franklin Gothic Book"/>
                          <a:cs typeface="Franklin Gothic Book"/>
                        </a:rPr>
                        <a:t>Computer-</a:t>
                      </a:r>
                      <a:r>
                        <a:rPr sz="1000">
                          <a:latin typeface="Franklin Gothic Book"/>
                          <a:cs typeface="Franklin Gothic Book"/>
                        </a:rPr>
                        <a:t>based,</a:t>
                      </a:r>
                      <a:r>
                        <a:rPr sz="1000" spc="15">
                          <a:latin typeface="Franklin Gothic Book"/>
                          <a:cs typeface="Franklin Gothic Book"/>
                        </a:rPr>
                        <a:t> </a:t>
                      </a:r>
                      <a:r>
                        <a:rPr sz="1000">
                          <a:latin typeface="Franklin Gothic Book"/>
                          <a:cs typeface="Franklin Gothic Book"/>
                        </a:rPr>
                        <a:t>multiple</a:t>
                      </a:r>
                      <a:r>
                        <a:rPr sz="1000" spc="-15">
                          <a:latin typeface="Franklin Gothic Book"/>
                          <a:cs typeface="Franklin Gothic Book"/>
                        </a:rPr>
                        <a:t> </a:t>
                      </a:r>
                      <a:r>
                        <a:rPr sz="1000" spc="-10">
                          <a:latin typeface="Franklin Gothic Book"/>
                          <a:cs typeface="Franklin Gothic Book"/>
                        </a:rPr>
                        <a:t>choice</a:t>
                      </a:r>
                      <a:endParaRPr sz="1000">
                        <a:latin typeface="Franklin Gothic Book"/>
                        <a:cs typeface="Franklin Gothic Book"/>
                      </a:endParaRPr>
                    </a:p>
                    <a:p>
                      <a:pPr marL="262255" indent="-171450">
                        <a:lnSpc>
                          <a:spcPct val="100000"/>
                        </a:lnSpc>
                        <a:buFont typeface="Arial"/>
                        <a:buChar char="•"/>
                        <a:tabLst>
                          <a:tab pos="262255" algn="l"/>
                        </a:tabLst>
                      </a:pPr>
                      <a:r>
                        <a:rPr sz="1000">
                          <a:latin typeface="Franklin Gothic Book"/>
                          <a:cs typeface="Franklin Gothic Book"/>
                        </a:rPr>
                        <a:t>Exam </a:t>
                      </a:r>
                      <a:r>
                        <a:rPr sz="1000" spc="-10">
                          <a:latin typeface="Franklin Gothic Book"/>
                          <a:cs typeface="Franklin Gothic Book"/>
                        </a:rPr>
                        <a:t>developed</a:t>
                      </a:r>
                      <a:r>
                        <a:rPr sz="1000" spc="-65">
                          <a:latin typeface="Franklin Gothic Book"/>
                          <a:cs typeface="Franklin Gothic Book"/>
                        </a:rPr>
                        <a:t> </a:t>
                      </a:r>
                      <a:r>
                        <a:rPr sz="1000">
                          <a:latin typeface="Franklin Gothic Book"/>
                          <a:cs typeface="Franklin Gothic Book"/>
                        </a:rPr>
                        <a:t>only</a:t>
                      </a:r>
                      <a:r>
                        <a:rPr sz="1000" spc="-40">
                          <a:latin typeface="Franklin Gothic Book"/>
                          <a:cs typeface="Franklin Gothic Book"/>
                        </a:rPr>
                        <a:t> </a:t>
                      </a:r>
                      <a:r>
                        <a:rPr sz="1000">
                          <a:latin typeface="Franklin Gothic Book"/>
                          <a:cs typeface="Franklin Gothic Book"/>
                        </a:rPr>
                        <a:t>on</a:t>
                      </a:r>
                      <a:r>
                        <a:rPr sz="1000" spc="-30">
                          <a:latin typeface="Franklin Gothic Book"/>
                          <a:cs typeface="Franklin Gothic Book"/>
                        </a:rPr>
                        <a:t> </a:t>
                      </a:r>
                      <a:r>
                        <a:rPr sz="1000">
                          <a:latin typeface="Franklin Gothic Book"/>
                          <a:cs typeface="Franklin Gothic Book"/>
                        </a:rPr>
                        <a:t>what</a:t>
                      </a:r>
                      <a:r>
                        <a:rPr sz="1000" spc="-15">
                          <a:latin typeface="Franklin Gothic Book"/>
                          <a:cs typeface="Franklin Gothic Book"/>
                        </a:rPr>
                        <a:t> </a:t>
                      </a:r>
                      <a:r>
                        <a:rPr sz="1000">
                          <a:latin typeface="Franklin Gothic Book"/>
                          <a:cs typeface="Franklin Gothic Book"/>
                        </a:rPr>
                        <a:t>is</a:t>
                      </a:r>
                      <a:r>
                        <a:rPr sz="1000" spc="-25">
                          <a:latin typeface="Franklin Gothic Book"/>
                          <a:cs typeface="Franklin Gothic Book"/>
                        </a:rPr>
                        <a:t> </a:t>
                      </a:r>
                      <a:r>
                        <a:rPr sz="1000">
                          <a:latin typeface="Franklin Gothic Book"/>
                          <a:cs typeface="Franklin Gothic Book"/>
                        </a:rPr>
                        <a:t>taught</a:t>
                      </a:r>
                      <a:r>
                        <a:rPr sz="1000" spc="-15">
                          <a:latin typeface="Franklin Gothic Book"/>
                          <a:cs typeface="Franklin Gothic Book"/>
                        </a:rPr>
                        <a:t> </a:t>
                      </a:r>
                      <a:r>
                        <a:rPr sz="1000">
                          <a:latin typeface="Franklin Gothic Book"/>
                          <a:cs typeface="Franklin Gothic Book"/>
                        </a:rPr>
                        <a:t>within</a:t>
                      </a:r>
                      <a:r>
                        <a:rPr sz="1000" spc="15">
                          <a:latin typeface="Franklin Gothic Book"/>
                          <a:cs typeface="Franklin Gothic Book"/>
                        </a:rPr>
                        <a:t> </a:t>
                      </a:r>
                      <a:r>
                        <a:rPr sz="1000">
                          <a:latin typeface="Franklin Gothic Book"/>
                          <a:cs typeface="Franklin Gothic Book"/>
                        </a:rPr>
                        <a:t>the</a:t>
                      </a:r>
                      <a:r>
                        <a:rPr sz="1000" spc="-25">
                          <a:latin typeface="Franklin Gothic Book"/>
                          <a:cs typeface="Franklin Gothic Book"/>
                        </a:rPr>
                        <a:t> </a:t>
                      </a:r>
                      <a:r>
                        <a:rPr sz="1000" spc="-10">
                          <a:latin typeface="Franklin Gothic Book"/>
                          <a:cs typeface="Franklin Gothic Book"/>
                        </a:rPr>
                        <a:t>courseware</a:t>
                      </a:r>
                      <a:r>
                        <a:rPr sz="1000" spc="60">
                          <a:latin typeface="Franklin Gothic Book"/>
                          <a:cs typeface="Franklin Gothic Book"/>
                        </a:rPr>
                        <a:t> </a:t>
                      </a:r>
                      <a:r>
                        <a:rPr sz="1000" spc="-10">
                          <a:latin typeface="Franklin Gothic Book"/>
                          <a:cs typeface="Franklin Gothic Book"/>
                        </a:rPr>
                        <a:t>material</a:t>
                      </a:r>
                      <a:endParaRPr sz="1000">
                        <a:latin typeface="Franklin Gothic Book"/>
                        <a:cs typeface="Franklin Gothic Book"/>
                      </a:endParaRPr>
                    </a:p>
                    <a:p>
                      <a:pPr marL="262255" indent="-171450">
                        <a:lnSpc>
                          <a:spcPct val="100000"/>
                        </a:lnSpc>
                        <a:buFont typeface="Arial"/>
                        <a:buChar char="•"/>
                        <a:tabLst>
                          <a:tab pos="262255" algn="l"/>
                        </a:tabLst>
                      </a:pPr>
                      <a:r>
                        <a:rPr sz="1000">
                          <a:latin typeface="Franklin Gothic Book"/>
                          <a:cs typeface="Franklin Gothic Book"/>
                        </a:rPr>
                        <a:t>Must</a:t>
                      </a:r>
                      <a:r>
                        <a:rPr sz="1000" spc="-35">
                          <a:latin typeface="Franklin Gothic Book"/>
                          <a:cs typeface="Franklin Gothic Book"/>
                        </a:rPr>
                        <a:t> </a:t>
                      </a:r>
                      <a:r>
                        <a:rPr sz="1000">
                          <a:latin typeface="Franklin Gothic Book"/>
                          <a:cs typeface="Franklin Gothic Book"/>
                        </a:rPr>
                        <a:t>pass</a:t>
                      </a:r>
                      <a:r>
                        <a:rPr sz="1000" spc="-10">
                          <a:latin typeface="Franklin Gothic Book"/>
                          <a:cs typeface="Franklin Gothic Book"/>
                        </a:rPr>
                        <a:t> </a:t>
                      </a:r>
                      <a:r>
                        <a:rPr sz="1000">
                          <a:latin typeface="Franklin Gothic Book"/>
                          <a:cs typeface="Franklin Gothic Book"/>
                        </a:rPr>
                        <a:t>one</a:t>
                      </a:r>
                      <a:r>
                        <a:rPr sz="1000" spc="-50">
                          <a:latin typeface="Franklin Gothic Book"/>
                          <a:cs typeface="Franklin Gothic Book"/>
                        </a:rPr>
                        <a:t> </a:t>
                      </a:r>
                      <a:r>
                        <a:rPr sz="1000">
                          <a:latin typeface="Franklin Gothic Book"/>
                          <a:cs typeface="Franklin Gothic Book"/>
                        </a:rPr>
                        <a:t>(1)</a:t>
                      </a:r>
                      <a:r>
                        <a:rPr sz="1000" spc="-40">
                          <a:latin typeface="Franklin Gothic Book"/>
                          <a:cs typeface="Franklin Gothic Book"/>
                        </a:rPr>
                        <a:t> </a:t>
                      </a:r>
                      <a:r>
                        <a:rPr sz="1000">
                          <a:latin typeface="Franklin Gothic Book"/>
                          <a:cs typeface="Franklin Gothic Book"/>
                        </a:rPr>
                        <a:t>exam</a:t>
                      </a:r>
                      <a:r>
                        <a:rPr sz="1000" spc="5">
                          <a:latin typeface="Franklin Gothic Book"/>
                          <a:cs typeface="Franklin Gothic Book"/>
                        </a:rPr>
                        <a:t> </a:t>
                      </a:r>
                      <a:r>
                        <a:rPr sz="1000">
                          <a:latin typeface="Franklin Gothic Book"/>
                          <a:cs typeface="Franklin Gothic Book"/>
                        </a:rPr>
                        <a:t>with</a:t>
                      </a:r>
                      <a:r>
                        <a:rPr sz="1000" spc="-5">
                          <a:latin typeface="Franklin Gothic Book"/>
                          <a:cs typeface="Franklin Gothic Book"/>
                        </a:rPr>
                        <a:t> </a:t>
                      </a:r>
                      <a:r>
                        <a:rPr sz="1000">
                          <a:latin typeface="Franklin Gothic Book"/>
                          <a:cs typeface="Franklin Gothic Book"/>
                        </a:rPr>
                        <a:t>70%</a:t>
                      </a:r>
                      <a:r>
                        <a:rPr sz="1000" spc="-50">
                          <a:latin typeface="Franklin Gothic Book"/>
                          <a:cs typeface="Franklin Gothic Book"/>
                        </a:rPr>
                        <a:t> </a:t>
                      </a:r>
                      <a:r>
                        <a:rPr sz="1000">
                          <a:latin typeface="Franklin Gothic Book"/>
                          <a:cs typeface="Franklin Gothic Book"/>
                        </a:rPr>
                        <a:t>or</a:t>
                      </a:r>
                      <a:r>
                        <a:rPr sz="1000" spc="-35">
                          <a:latin typeface="Franklin Gothic Book"/>
                          <a:cs typeface="Franklin Gothic Book"/>
                        </a:rPr>
                        <a:t> </a:t>
                      </a:r>
                      <a:r>
                        <a:rPr sz="1000">
                          <a:latin typeface="Franklin Gothic Book"/>
                          <a:cs typeface="Franklin Gothic Book"/>
                        </a:rPr>
                        <a:t>better</a:t>
                      </a:r>
                      <a:r>
                        <a:rPr sz="1000" spc="5">
                          <a:latin typeface="Franklin Gothic Book"/>
                          <a:cs typeface="Franklin Gothic Book"/>
                        </a:rPr>
                        <a:t> </a:t>
                      </a:r>
                      <a:r>
                        <a:rPr sz="1000">
                          <a:latin typeface="Franklin Gothic Book"/>
                          <a:cs typeface="Franklin Gothic Book"/>
                        </a:rPr>
                        <a:t>to</a:t>
                      </a:r>
                      <a:r>
                        <a:rPr sz="1000" spc="-25">
                          <a:latin typeface="Franklin Gothic Book"/>
                          <a:cs typeface="Franklin Gothic Book"/>
                        </a:rPr>
                        <a:t> </a:t>
                      </a:r>
                      <a:r>
                        <a:rPr sz="1000">
                          <a:latin typeface="Franklin Gothic Book"/>
                          <a:cs typeface="Franklin Gothic Book"/>
                        </a:rPr>
                        <a:t>earn</a:t>
                      </a:r>
                      <a:r>
                        <a:rPr sz="1000" spc="-10">
                          <a:latin typeface="Franklin Gothic Book"/>
                          <a:cs typeface="Franklin Gothic Book"/>
                        </a:rPr>
                        <a:t> certificate,</a:t>
                      </a:r>
                      <a:r>
                        <a:rPr sz="1000" spc="75">
                          <a:latin typeface="Franklin Gothic Book"/>
                          <a:cs typeface="Franklin Gothic Book"/>
                        </a:rPr>
                        <a:t> </a:t>
                      </a:r>
                      <a:r>
                        <a:rPr sz="1000" spc="-10">
                          <a:latin typeface="Franklin Gothic Book"/>
                          <a:cs typeface="Franklin Gothic Book"/>
                        </a:rPr>
                        <a:t>unlimited</a:t>
                      </a:r>
                      <a:r>
                        <a:rPr sz="1000" spc="-30">
                          <a:latin typeface="Franklin Gothic Book"/>
                          <a:cs typeface="Franklin Gothic Book"/>
                        </a:rPr>
                        <a:t> </a:t>
                      </a:r>
                      <a:r>
                        <a:rPr sz="1000" spc="-10">
                          <a:latin typeface="Franklin Gothic Book"/>
                          <a:cs typeface="Franklin Gothic Book"/>
                        </a:rPr>
                        <a:t>retakes</a:t>
                      </a:r>
                      <a:endParaRPr sz="100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1E9"/>
                    </a:solidFill>
                  </a:tcPr>
                </a:tc>
                <a:tc hMerge="1">
                  <a:txBody>
                    <a:bodyPr/>
                    <a:lstStyle/>
                    <a:p>
                      <a:endParaRPr/>
                    </a:p>
                  </a:txBody>
                  <a:tcPr marL="0" marR="0" marT="0" marB="0" anchor="ctr" horzOverflow="overflow"/>
                </a:tc>
                <a:tc hMerge="1">
                  <a:txBody>
                    <a:bodyPr/>
                    <a:lstStyle/>
                    <a:p>
                      <a:endParaRPr/>
                    </a:p>
                  </a:txBody>
                  <a:tcPr marL="0" marR="0" marT="0" marB="0" anchor="ctr" horzOverflow="overflow"/>
                </a:tc>
                <a:tc hMerge="1">
                  <a:txBody>
                    <a:bodyPr/>
                    <a:lstStyle/>
                    <a:p>
                      <a:endParaRPr/>
                    </a:p>
                  </a:txBody>
                  <a:tcPr marL="0" marR="0" marT="0" marB="0" anchor="ctr" horzOverflow="overflow"/>
                </a:tc>
                <a:tc hMerge="1">
                  <a:txBody>
                    <a:bodyPr/>
                    <a:lstStyle/>
                    <a:p>
                      <a:pPr marL="262255" indent="-171450">
                        <a:lnSpc>
                          <a:spcPct val="100000"/>
                        </a:lnSpc>
                        <a:buFont typeface="Arial"/>
                        <a:buChar char="•"/>
                        <a:tabLst>
                          <a:tab pos="262255" algn="l"/>
                        </a:tabLst>
                      </a:pPr>
                      <a:endParaRPr sz="1200">
                        <a:latin typeface="Franklin Gothic Book"/>
                        <a:cs typeface="Franklin Gothic Book"/>
                      </a:endParaRPr>
                    </a:p>
                  </a:txBody>
                  <a:tcPr marL="0" marR="0" marT="0" marB="0" anchor="ctr" horzOverflow="overflow"/>
                </a:tc>
                <a:tc hMerge="1">
                  <a:txBody>
                    <a:bodyPr/>
                    <a:lstStyle/>
                    <a:p>
                      <a:pPr marL="262255" indent="-171450">
                        <a:lnSpc>
                          <a:spcPct val="100000"/>
                        </a:lnSpc>
                        <a:buFont typeface="Arial"/>
                        <a:buChar char="•"/>
                        <a:tabLst>
                          <a:tab pos="262255" algn="l"/>
                        </a:tabLst>
                      </a:pPr>
                      <a:endParaRPr sz="120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1E9"/>
                    </a:solidFill>
                  </a:tcPr>
                </a:tc>
                <a:extLst>
                  <a:ext uri="{0D108BD9-81ED-4DB2-BD59-A6C34878D82A}">
                    <a16:rowId xmlns:a16="http://schemas.microsoft.com/office/drawing/2014/main" val="10002"/>
                  </a:ext>
                </a:extLst>
              </a:tr>
              <a:tr h="1069340">
                <a:tc>
                  <a:txBody>
                    <a:bodyPr/>
                    <a:lstStyle/>
                    <a:p>
                      <a:pPr marL="90805">
                        <a:lnSpc>
                          <a:spcPct val="100000"/>
                        </a:lnSpc>
                        <a:spcBef>
                          <a:spcPts val="335"/>
                        </a:spcBef>
                      </a:pPr>
                      <a:r>
                        <a:rPr lang="en-US" sz="1000" spc="-10">
                          <a:latin typeface="Franklin Gothic Book"/>
                          <a:cs typeface="Franklin Gothic Book"/>
                        </a:rPr>
                        <a:t>Pricing*</a:t>
                      </a:r>
                    </a:p>
                  </a:txBody>
                  <a:tcPr marL="0" marR="0" marT="4254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EE3CF"/>
                    </a:solidFill>
                  </a:tcPr>
                </a:tc>
                <a:tc gridSpan="6">
                  <a:txBody>
                    <a:bodyPr/>
                    <a:lstStyle/>
                    <a:p>
                      <a:pPr marL="262255" indent="-171450">
                        <a:lnSpc>
                          <a:spcPct val="100000"/>
                        </a:lnSpc>
                        <a:spcBef>
                          <a:spcPts val="335"/>
                        </a:spcBef>
                        <a:buFont typeface="Arial"/>
                        <a:buChar char="•"/>
                        <a:tabLst>
                          <a:tab pos="262255" algn="l"/>
                        </a:tabLst>
                      </a:pPr>
                      <a:r>
                        <a:rPr sz="1000">
                          <a:latin typeface="Franklin Gothic Book"/>
                          <a:cs typeface="Franklin Gothic Book"/>
                        </a:rPr>
                        <a:t>ASCM</a:t>
                      </a:r>
                      <a:r>
                        <a:rPr sz="1000" spc="-35">
                          <a:latin typeface="Franklin Gothic Book"/>
                          <a:cs typeface="Franklin Gothic Book"/>
                        </a:rPr>
                        <a:t> </a:t>
                      </a:r>
                      <a:r>
                        <a:rPr sz="1000">
                          <a:latin typeface="Franklin Gothic Book"/>
                          <a:cs typeface="Franklin Gothic Book"/>
                        </a:rPr>
                        <a:t>Members:</a:t>
                      </a:r>
                      <a:r>
                        <a:rPr sz="1000" spc="-50">
                          <a:latin typeface="Franklin Gothic Book"/>
                          <a:cs typeface="Franklin Gothic Book"/>
                        </a:rPr>
                        <a:t> </a:t>
                      </a:r>
                      <a:r>
                        <a:rPr sz="1000" spc="-20">
                          <a:latin typeface="Franklin Gothic Book"/>
                          <a:cs typeface="Franklin Gothic Book"/>
                        </a:rPr>
                        <a:t>$495</a:t>
                      </a:r>
                      <a:endParaRPr sz="1000">
                        <a:latin typeface="Franklin Gothic Book"/>
                        <a:cs typeface="Franklin Gothic Book"/>
                      </a:endParaRPr>
                    </a:p>
                    <a:p>
                      <a:pPr marL="262255" indent="-171450">
                        <a:lnSpc>
                          <a:spcPct val="100000"/>
                        </a:lnSpc>
                        <a:buFont typeface="Arial"/>
                        <a:buChar char="•"/>
                        <a:tabLst>
                          <a:tab pos="262255" algn="l"/>
                        </a:tabLst>
                      </a:pPr>
                      <a:r>
                        <a:rPr sz="1000">
                          <a:latin typeface="Franklin Gothic Book"/>
                          <a:cs typeface="Franklin Gothic Book"/>
                        </a:rPr>
                        <a:t>Nonmembers:</a:t>
                      </a:r>
                      <a:r>
                        <a:rPr sz="1000" spc="-50">
                          <a:latin typeface="Franklin Gothic Book"/>
                          <a:cs typeface="Franklin Gothic Book"/>
                        </a:rPr>
                        <a:t> </a:t>
                      </a:r>
                      <a:r>
                        <a:rPr sz="1000" spc="-20">
                          <a:latin typeface="Franklin Gothic Book"/>
                          <a:cs typeface="Franklin Gothic Book"/>
                        </a:rPr>
                        <a:t>$695</a:t>
                      </a:r>
                      <a:endParaRPr sz="100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EE3CF"/>
                    </a:solidFill>
                  </a:tcPr>
                </a:tc>
                <a:tc hMerge="1">
                  <a:txBody>
                    <a:bodyPr/>
                    <a:lstStyle/>
                    <a:p>
                      <a:endParaRPr/>
                    </a:p>
                  </a:txBody>
                  <a:tcPr marL="0" marR="0" marT="0" marB="0" anchor="ctr" horzOverflow="overflow"/>
                </a:tc>
                <a:tc hMerge="1">
                  <a:txBody>
                    <a:bodyPr/>
                    <a:lstStyle/>
                    <a:p>
                      <a:endParaRPr/>
                    </a:p>
                  </a:txBody>
                  <a:tcPr marL="0" marR="0" marT="0" marB="0" anchor="ctr" horzOverflow="overflow"/>
                </a:tc>
                <a:tc hMerge="1">
                  <a:txBody>
                    <a:bodyPr/>
                    <a:lstStyle/>
                    <a:p>
                      <a:endParaRPr/>
                    </a:p>
                  </a:txBody>
                  <a:tcPr marL="0" marR="0" marT="0" marB="0" anchor="ctr" horzOverflow="overflow"/>
                </a:tc>
                <a:tc hMerge="1">
                  <a:txBody>
                    <a:bodyPr/>
                    <a:lstStyle/>
                    <a:p>
                      <a:pPr marL="262255" indent="-171450">
                        <a:lnSpc>
                          <a:spcPct val="100000"/>
                        </a:lnSpc>
                        <a:buFont typeface="Arial"/>
                        <a:buChar char="•"/>
                        <a:tabLst>
                          <a:tab pos="262255" algn="l"/>
                        </a:tabLst>
                      </a:pPr>
                      <a:endParaRPr sz="1200">
                        <a:latin typeface="Franklin Gothic Book"/>
                        <a:cs typeface="Franklin Gothic Book"/>
                      </a:endParaRPr>
                    </a:p>
                  </a:txBody>
                  <a:tcPr marL="0" marR="0" marT="0" marB="0" anchor="ctr" horzOverflow="overflow"/>
                </a:tc>
                <a:tc hMerge="1">
                  <a:txBody>
                    <a:bodyPr/>
                    <a:lstStyle/>
                    <a:p>
                      <a:pPr marL="262255" indent="-171450">
                        <a:lnSpc>
                          <a:spcPct val="100000"/>
                        </a:lnSpc>
                        <a:buFont typeface="Arial"/>
                        <a:buChar char="•"/>
                        <a:tabLst>
                          <a:tab pos="262255" algn="l"/>
                        </a:tabLst>
                      </a:pPr>
                      <a:endParaRPr sz="120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E3CF"/>
                    </a:solidFill>
                  </a:tcPr>
                </a:tc>
                <a:extLst>
                  <a:ext uri="{0D108BD9-81ED-4DB2-BD59-A6C34878D82A}">
                    <a16:rowId xmlns:a16="http://schemas.microsoft.com/office/drawing/2014/main" val="10003"/>
                  </a:ext>
                </a:extLst>
              </a:tr>
              <a:tr h="1069340">
                <a:tc>
                  <a:txBody>
                    <a:bodyPr/>
                    <a:lstStyle/>
                    <a:p>
                      <a:pPr marL="90805">
                        <a:lnSpc>
                          <a:spcPct val="100000"/>
                        </a:lnSpc>
                        <a:spcBef>
                          <a:spcPts val="335"/>
                        </a:spcBef>
                      </a:pPr>
                      <a:r>
                        <a:rPr sz="1000" spc="-10">
                          <a:latin typeface="Franklin Gothic Book"/>
                          <a:cs typeface="Franklin Gothic Book"/>
                        </a:rPr>
                        <a:t>Maintenance</a:t>
                      </a:r>
                      <a:endParaRPr sz="100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1E9"/>
                    </a:solidFill>
                  </a:tcPr>
                </a:tc>
                <a:tc gridSpan="6">
                  <a:txBody>
                    <a:bodyPr/>
                    <a:lstStyle/>
                    <a:p>
                      <a:pPr marL="262255" indent="-171450">
                        <a:lnSpc>
                          <a:spcPct val="100000"/>
                        </a:lnSpc>
                        <a:spcBef>
                          <a:spcPts val="335"/>
                        </a:spcBef>
                        <a:buFont typeface="Arial"/>
                        <a:buChar char="•"/>
                        <a:tabLst>
                          <a:tab pos="262255" algn="l"/>
                        </a:tabLst>
                      </a:pPr>
                      <a:r>
                        <a:rPr lang="en-US" sz="1000">
                          <a:latin typeface="Franklin Gothic Book"/>
                          <a:cs typeface="Franklin Gothic Book"/>
                        </a:rPr>
                        <a:t>Not</a:t>
                      </a:r>
                      <a:r>
                        <a:rPr lang="en-US" sz="1000" spc="-35">
                          <a:latin typeface="Franklin Gothic Book"/>
                          <a:cs typeface="Franklin Gothic Book"/>
                        </a:rPr>
                        <a:t> </a:t>
                      </a:r>
                      <a:r>
                        <a:rPr lang="en-US" sz="1000" spc="-10">
                          <a:latin typeface="Franklin Gothic Book"/>
                          <a:cs typeface="Franklin Gothic Book"/>
                        </a:rPr>
                        <a:t>required</a:t>
                      </a:r>
                    </a:p>
                    <a:p>
                      <a:pPr marL="262255" indent="-171450">
                        <a:lnSpc>
                          <a:spcPct val="100000"/>
                        </a:lnSpc>
                        <a:buFont typeface="Arial"/>
                        <a:buChar char="•"/>
                        <a:tabLst>
                          <a:tab pos="262255" algn="l"/>
                        </a:tabLst>
                      </a:pPr>
                      <a:r>
                        <a:rPr lang="en-US" sz="1000">
                          <a:latin typeface="Franklin Gothic Book"/>
                          <a:cs typeface="Franklin Gothic Book"/>
                        </a:rPr>
                        <a:t>Earn</a:t>
                      </a:r>
                      <a:r>
                        <a:rPr lang="en-US" sz="1000" spc="-25">
                          <a:latin typeface="Franklin Gothic Book"/>
                          <a:cs typeface="Franklin Gothic Book"/>
                        </a:rPr>
                        <a:t> </a:t>
                      </a:r>
                      <a:r>
                        <a:rPr lang="en-US" sz="1000">
                          <a:latin typeface="Franklin Gothic Book"/>
                          <a:cs typeface="Franklin Gothic Book"/>
                        </a:rPr>
                        <a:t>20</a:t>
                      </a:r>
                      <a:r>
                        <a:rPr lang="en-US" sz="1000" spc="-45">
                          <a:latin typeface="Franklin Gothic Book"/>
                          <a:cs typeface="Franklin Gothic Book"/>
                        </a:rPr>
                        <a:t> </a:t>
                      </a:r>
                      <a:r>
                        <a:rPr lang="en-US" sz="1000">
                          <a:latin typeface="Franklin Gothic Book"/>
                          <a:cs typeface="Franklin Gothic Book"/>
                        </a:rPr>
                        <a:t>certification</a:t>
                      </a:r>
                      <a:r>
                        <a:rPr lang="en-US" sz="1000" spc="60">
                          <a:latin typeface="Franklin Gothic Book"/>
                          <a:cs typeface="Franklin Gothic Book"/>
                        </a:rPr>
                        <a:t> </a:t>
                      </a:r>
                      <a:r>
                        <a:rPr lang="en-US" sz="1000" spc="-10">
                          <a:latin typeface="Franklin Gothic Book"/>
                          <a:cs typeface="Franklin Gothic Book"/>
                        </a:rPr>
                        <a:t>maintenance</a:t>
                      </a:r>
                      <a:r>
                        <a:rPr lang="en-US" sz="1000" spc="-5">
                          <a:latin typeface="Franklin Gothic Book"/>
                          <a:cs typeface="Franklin Gothic Book"/>
                        </a:rPr>
                        <a:t> </a:t>
                      </a:r>
                      <a:r>
                        <a:rPr lang="en-US" sz="1000">
                          <a:latin typeface="Franklin Gothic Book"/>
                          <a:cs typeface="Franklin Gothic Book"/>
                        </a:rPr>
                        <a:t>points</a:t>
                      </a:r>
                      <a:r>
                        <a:rPr lang="en-US" sz="1000" spc="-20">
                          <a:latin typeface="Franklin Gothic Book"/>
                          <a:cs typeface="Franklin Gothic Book"/>
                        </a:rPr>
                        <a:t> </a:t>
                      </a:r>
                      <a:r>
                        <a:rPr lang="en-US" sz="1000">
                          <a:latin typeface="Franklin Gothic Book"/>
                          <a:cs typeface="Franklin Gothic Book"/>
                        </a:rPr>
                        <a:t>for</a:t>
                      </a:r>
                      <a:r>
                        <a:rPr lang="en-US" sz="1000" spc="-45">
                          <a:latin typeface="Franklin Gothic Book"/>
                          <a:cs typeface="Franklin Gothic Book"/>
                        </a:rPr>
                        <a:t> </a:t>
                      </a:r>
                      <a:r>
                        <a:rPr lang="en-US" sz="1000">
                          <a:latin typeface="Franklin Gothic Book"/>
                          <a:cs typeface="Franklin Gothic Book"/>
                        </a:rPr>
                        <a:t>CPIM,</a:t>
                      </a:r>
                      <a:r>
                        <a:rPr lang="en-US" sz="1000" spc="-70">
                          <a:latin typeface="Franklin Gothic Book"/>
                          <a:cs typeface="Franklin Gothic Book"/>
                        </a:rPr>
                        <a:t> </a:t>
                      </a:r>
                      <a:r>
                        <a:rPr lang="en-US" sz="1000" spc="-20">
                          <a:latin typeface="Franklin Gothic Book"/>
                          <a:cs typeface="Franklin Gothic Book"/>
                        </a:rPr>
                        <a:t>CSCP,</a:t>
                      </a:r>
                      <a:r>
                        <a:rPr lang="en-US" sz="1000" spc="-10">
                          <a:latin typeface="Franklin Gothic Book"/>
                          <a:cs typeface="Franklin Gothic Book"/>
                        </a:rPr>
                        <a:t> CLTD,</a:t>
                      </a:r>
                      <a:r>
                        <a:rPr lang="en-US" sz="1000" spc="-30">
                          <a:latin typeface="Franklin Gothic Book"/>
                          <a:cs typeface="Franklin Gothic Book"/>
                        </a:rPr>
                        <a:t> </a:t>
                      </a:r>
                      <a:r>
                        <a:rPr lang="en-US" sz="1000">
                          <a:latin typeface="Franklin Gothic Book"/>
                          <a:cs typeface="Franklin Gothic Book"/>
                        </a:rPr>
                        <a:t>and</a:t>
                      </a:r>
                      <a:r>
                        <a:rPr lang="en-US" sz="1000" spc="-35">
                          <a:latin typeface="Franklin Gothic Book"/>
                          <a:cs typeface="Franklin Gothic Book"/>
                        </a:rPr>
                        <a:t> </a:t>
                      </a:r>
                      <a:r>
                        <a:rPr lang="en-US" sz="1000" spc="-20">
                          <a:latin typeface="Franklin Gothic Book"/>
                          <a:cs typeface="Franklin Gothic Book"/>
                        </a:rPr>
                        <a:t>CTSC</a:t>
                      </a:r>
                      <a:endParaRPr lang="en-US" sz="100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1E9"/>
                    </a:solidFill>
                  </a:tcPr>
                </a:tc>
                <a:tc hMerge="1">
                  <a:txBody>
                    <a:bodyPr/>
                    <a:lstStyle/>
                    <a:p>
                      <a:endParaRPr/>
                    </a:p>
                  </a:txBody>
                  <a:tcPr marL="0" marR="0" marT="0" marB="0" anchor="ctr" horzOverflow="overflow"/>
                </a:tc>
                <a:tc hMerge="1">
                  <a:txBody>
                    <a:bodyPr/>
                    <a:lstStyle/>
                    <a:p>
                      <a:endParaRPr/>
                    </a:p>
                  </a:txBody>
                  <a:tcPr marL="0" marR="0" marT="0" marB="0" anchor="ctr" horzOverflow="overflow"/>
                </a:tc>
                <a:tc hMerge="1">
                  <a:txBody>
                    <a:bodyPr/>
                    <a:lstStyle/>
                    <a:p>
                      <a:endParaRPr/>
                    </a:p>
                  </a:txBody>
                  <a:tcPr marL="0" marR="0" marT="0" marB="0" anchor="ctr" horzOverflow="overflow"/>
                </a:tc>
                <a:tc hMerge="1">
                  <a:txBody>
                    <a:bodyPr/>
                    <a:lstStyle/>
                    <a:p>
                      <a:pPr marL="262255" indent="-171450">
                        <a:lnSpc>
                          <a:spcPct val="100000"/>
                        </a:lnSpc>
                        <a:buFont typeface="Arial"/>
                        <a:buChar char="•"/>
                        <a:tabLst>
                          <a:tab pos="262255" algn="l"/>
                        </a:tabLst>
                      </a:pPr>
                      <a:endParaRPr sz="1200">
                        <a:latin typeface="Franklin Gothic Book"/>
                        <a:cs typeface="Franklin Gothic Book"/>
                      </a:endParaRPr>
                    </a:p>
                  </a:txBody>
                  <a:tcPr marL="0" marR="0" marT="0" marB="0" anchor="ctr" horzOverflow="overflow"/>
                </a:tc>
                <a:tc hMerge="1">
                  <a:txBody>
                    <a:bodyPr/>
                    <a:lstStyle/>
                    <a:p>
                      <a:pPr marL="262255" indent="-171450">
                        <a:lnSpc>
                          <a:spcPct val="100000"/>
                        </a:lnSpc>
                        <a:buFont typeface="Arial"/>
                        <a:buChar char="•"/>
                        <a:tabLst>
                          <a:tab pos="262255" algn="l"/>
                        </a:tabLst>
                      </a:pPr>
                      <a:endParaRPr sz="120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E8F1E9"/>
                    </a:solidFill>
                  </a:tcPr>
                </a:tc>
                <a:extLst>
                  <a:ext uri="{0D108BD9-81ED-4DB2-BD59-A6C34878D82A}">
                    <a16:rowId xmlns:a16="http://schemas.microsoft.com/office/drawing/2014/main" val="10004"/>
                  </a:ext>
                </a:extLst>
              </a:tr>
            </a:tbl>
          </a:graphicData>
        </a:graphic>
      </p:graphicFrame>
      <p:sp>
        <p:nvSpPr>
          <p:cNvPr id="6" name="object 6"/>
          <p:cNvSpPr txBox="1">
            <a:spLocks noGrp="1"/>
          </p:cNvSpPr>
          <p:nvPr>
            <p:ph type="sldNum" sz="quarter" idx="7"/>
          </p:nvPr>
        </p:nvSpPr>
        <p:spPr>
          <a:prstGeom prst="rect">
            <a:avLst/>
          </a:prstGeom>
        </p:spPr>
        <p:txBody>
          <a:bodyPr vert="horz" wrap="square" lIns="0" tIns="1905" rIns="0" bIns="0" rtlCol="0">
            <a:spAutoFit/>
          </a:bodyPr>
          <a:lstStyle/>
          <a:p>
            <a:pPr marL="38100">
              <a:lnSpc>
                <a:spcPct val="100000"/>
              </a:lnSpc>
              <a:spcBef>
                <a:spcPts val="15"/>
              </a:spcBef>
            </a:pPr>
            <a:fld id="{81D60167-4931-47E6-BA6A-407CBD079E47}" type="slidenum">
              <a:rPr spc="-50" dirty="0"/>
              <a:t>10</a:t>
            </a:fld>
            <a:endParaRPr spc="-50"/>
          </a:p>
        </p:txBody>
      </p:sp>
      <p:sp>
        <p:nvSpPr>
          <p:cNvPr id="7" name="object 7"/>
          <p:cNvSpPr txBox="1"/>
          <p:nvPr/>
        </p:nvSpPr>
        <p:spPr>
          <a:xfrm>
            <a:off x="881615" y="6585524"/>
            <a:ext cx="1309370" cy="137795"/>
          </a:xfrm>
          <a:prstGeom prst="rect">
            <a:avLst/>
          </a:prstGeom>
        </p:spPr>
        <p:txBody>
          <a:bodyPr vert="horz" wrap="square" lIns="0" tIns="1905" rIns="0" bIns="0" rtlCol="0">
            <a:spAutoFit/>
          </a:bodyPr>
          <a:lstStyle/>
          <a:p>
            <a:pPr marL="12700">
              <a:lnSpc>
                <a:spcPct val="100000"/>
              </a:lnSpc>
              <a:spcBef>
                <a:spcPts val="15"/>
              </a:spcBef>
            </a:pPr>
            <a:r>
              <a:rPr sz="800">
                <a:solidFill>
                  <a:srgbClr val="9DA2B3"/>
                </a:solidFill>
                <a:latin typeface="Arial"/>
                <a:cs typeface="Arial"/>
              </a:rPr>
              <a:t>©</a:t>
            </a:r>
            <a:r>
              <a:rPr sz="800" spc="-35">
                <a:solidFill>
                  <a:srgbClr val="9DA2B3"/>
                </a:solidFill>
                <a:latin typeface="Arial"/>
                <a:cs typeface="Arial"/>
              </a:rPr>
              <a:t> </a:t>
            </a:r>
            <a:r>
              <a:rPr sz="800">
                <a:solidFill>
                  <a:srgbClr val="9DA2B3"/>
                </a:solidFill>
                <a:latin typeface="Arial"/>
                <a:cs typeface="Arial"/>
              </a:rPr>
              <a:t>ASCM.</a:t>
            </a:r>
            <a:r>
              <a:rPr sz="800" spc="-15">
                <a:solidFill>
                  <a:srgbClr val="9DA2B3"/>
                </a:solidFill>
                <a:latin typeface="Arial"/>
                <a:cs typeface="Arial"/>
              </a:rPr>
              <a:t> </a:t>
            </a:r>
            <a:r>
              <a:rPr sz="800">
                <a:solidFill>
                  <a:srgbClr val="9DA2B3"/>
                </a:solidFill>
                <a:latin typeface="Arial"/>
                <a:cs typeface="Arial"/>
              </a:rPr>
              <a:t>All</a:t>
            </a:r>
            <a:r>
              <a:rPr sz="800" spc="-35">
                <a:solidFill>
                  <a:srgbClr val="9DA2B3"/>
                </a:solidFill>
                <a:latin typeface="Arial"/>
                <a:cs typeface="Arial"/>
              </a:rPr>
              <a:t> </a:t>
            </a:r>
            <a:r>
              <a:rPr sz="800">
                <a:solidFill>
                  <a:srgbClr val="9DA2B3"/>
                </a:solidFill>
                <a:latin typeface="Arial"/>
                <a:cs typeface="Arial"/>
              </a:rPr>
              <a:t>rights </a:t>
            </a:r>
            <a:r>
              <a:rPr sz="800" spc="-10">
                <a:solidFill>
                  <a:srgbClr val="9DA2B3"/>
                </a:solidFill>
                <a:latin typeface="Arial"/>
                <a:cs typeface="Arial"/>
              </a:rPr>
              <a:t>reserved.</a:t>
            </a:r>
            <a:endParaRPr sz="800">
              <a:latin typeface="Arial"/>
              <a:cs typeface="Arial"/>
            </a:endParaRPr>
          </a:p>
        </p:txBody>
      </p:sp>
      <p:sp>
        <p:nvSpPr>
          <p:cNvPr id="5" name="object 5"/>
          <p:cNvSpPr txBox="1"/>
          <p:nvPr/>
        </p:nvSpPr>
        <p:spPr>
          <a:xfrm>
            <a:off x="416768" y="5827112"/>
            <a:ext cx="3309658" cy="496290"/>
          </a:xfrm>
          <a:prstGeom prst="rect">
            <a:avLst/>
          </a:prstGeom>
        </p:spPr>
        <p:txBody>
          <a:bodyPr vert="horz" wrap="square" lIns="0" tIns="11430" rIns="0" bIns="0" rtlCol="0" anchor="t">
            <a:spAutoFit/>
          </a:bodyPr>
          <a:lstStyle/>
          <a:p>
            <a:pPr marL="12700">
              <a:spcBef>
                <a:spcPts val="90"/>
              </a:spcBef>
            </a:pPr>
            <a:r>
              <a:rPr sz="1400">
                <a:solidFill>
                  <a:srgbClr val="151515"/>
                </a:solidFill>
                <a:latin typeface="Franklin Gothic Book"/>
                <a:cs typeface="Franklin Gothic Book"/>
              </a:rPr>
              <a:t>Earn</a:t>
            </a:r>
            <a:r>
              <a:rPr sz="1400" spc="-45">
                <a:solidFill>
                  <a:srgbClr val="151515"/>
                </a:solidFill>
                <a:latin typeface="Franklin Gothic Book"/>
                <a:cs typeface="Franklin Gothic Book"/>
              </a:rPr>
              <a:t> </a:t>
            </a:r>
            <a:r>
              <a:rPr lang="en-US" sz="1400" spc="-45">
                <a:solidFill>
                  <a:srgbClr val="151515"/>
                </a:solidFill>
                <a:latin typeface="Franklin Gothic Book"/>
                <a:cs typeface="Franklin Gothic Book"/>
              </a:rPr>
              <a:t>your</a:t>
            </a:r>
            <a:r>
              <a:rPr lang="en-US" sz="1400">
                <a:solidFill>
                  <a:srgbClr val="151515"/>
                </a:solidFill>
                <a:latin typeface="Franklin Gothic Book"/>
                <a:cs typeface="Franklin Gothic Book"/>
              </a:rPr>
              <a:t> </a:t>
            </a:r>
            <a:r>
              <a:rPr sz="1400">
                <a:solidFill>
                  <a:srgbClr val="151515"/>
                </a:solidFill>
                <a:latin typeface="Franklin Gothic Book"/>
                <a:cs typeface="Franklin Gothic Book"/>
              </a:rPr>
              <a:t>certificate. </a:t>
            </a:r>
            <a:r>
              <a:rPr sz="1400" u="sng">
                <a:solidFill>
                  <a:srgbClr val="830028"/>
                </a:solidFill>
                <a:uFill>
                  <a:solidFill>
                    <a:srgbClr val="830028"/>
                  </a:solidFill>
                </a:uFill>
                <a:latin typeface="Franklin Gothic Book"/>
                <a:cs typeface="Franklin Gothic Book"/>
                <a:hlinkClick r:id="rId3"/>
              </a:rPr>
              <a:t>Get</a:t>
            </a:r>
            <a:r>
              <a:rPr sz="1400" u="sng" spc="-50">
                <a:solidFill>
                  <a:srgbClr val="830028"/>
                </a:solidFill>
                <a:uFill>
                  <a:solidFill>
                    <a:srgbClr val="830028"/>
                  </a:solidFill>
                </a:uFill>
                <a:latin typeface="Franklin Gothic Book"/>
                <a:cs typeface="Franklin Gothic Book"/>
                <a:hlinkClick r:id="rId3"/>
              </a:rPr>
              <a:t> </a:t>
            </a:r>
            <a:r>
              <a:rPr sz="1400" u="sng">
                <a:solidFill>
                  <a:srgbClr val="830028"/>
                </a:solidFill>
                <a:uFill>
                  <a:solidFill>
                    <a:srgbClr val="830028"/>
                  </a:solidFill>
                </a:uFill>
                <a:latin typeface="Franklin Gothic Book"/>
                <a:cs typeface="Franklin Gothic Book"/>
                <a:hlinkClick r:id="rId3"/>
              </a:rPr>
              <a:t>started</a:t>
            </a:r>
            <a:r>
              <a:rPr sz="1400" u="sng" spc="-75">
                <a:solidFill>
                  <a:srgbClr val="830028"/>
                </a:solidFill>
                <a:uFill>
                  <a:solidFill>
                    <a:srgbClr val="830028"/>
                  </a:solidFill>
                </a:uFill>
                <a:latin typeface="Franklin Gothic Book"/>
                <a:cs typeface="Franklin Gothic Book"/>
                <a:hlinkClick r:id="rId3"/>
              </a:rPr>
              <a:t> </a:t>
            </a:r>
            <a:r>
              <a:rPr sz="1400" u="sng" spc="-10">
                <a:solidFill>
                  <a:srgbClr val="830028"/>
                </a:solidFill>
                <a:uFill>
                  <a:solidFill>
                    <a:srgbClr val="830028"/>
                  </a:solidFill>
                </a:uFill>
                <a:latin typeface="Franklin Gothic Book"/>
                <a:cs typeface="Franklin Gothic Book"/>
                <a:hlinkClick r:id="rId3"/>
              </a:rPr>
              <a:t>today</a:t>
            </a:r>
            <a:r>
              <a:rPr sz="1400" spc="-10">
                <a:solidFill>
                  <a:srgbClr val="151515"/>
                </a:solidFill>
                <a:latin typeface="Franklin Gothic Book"/>
                <a:cs typeface="Franklin Gothic Book"/>
              </a:rPr>
              <a:t>.</a:t>
            </a:r>
            <a:endParaRPr lang="en-US" sz="1400">
              <a:latin typeface="Franklin Gothic Book"/>
              <a:cs typeface="Franklin Gothic Book"/>
            </a:endParaRPr>
          </a:p>
          <a:p>
            <a:pPr marL="12700">
              <a:lnSpc>
                <a:spcPct val="100000"/>
              </a:lnSpc>
              <a:spcBef>
                <a:spcPts val="905"/>
              </a:spcBef>
            </a:pPr>
            <a:r>
              <a:rPr sz="1000" spc="-10">
                <a:solidFill>
                  <a:srgbClr val="151515"/>
                </a:solidFill>
                <a:latin typeface="Franklin Gothic Book"/>
                <a:cs typeface="Franklin Gothic Book"/>
              </a:rPr>
              <a:t>Updated:</a:t>
            </a:r>
            <a:r>
              <a:rPr sz="1000" spc="-5">
                <a:solidFill>
                  <a:srgbClr val="151515"/>
                </a:solidFill>
                <a:latin typeface="Franklin Gothic Book"/>
                <a:cs typeface="Franklin Gothic Book"/>
              </a:rPr>
              <a:t> </a:t>
            </a:r>
            <a:r>
              <a:rPr lang="en-US" sz="1000" spc="-5">
                <a:solidFill>
                  <a:srgbClr val="151515"/>
                </a:solidFill>
                <a:latin typeface="Franklin Gothic Book"/>
                <a:cs typeface="Franklin Gothic Book"/>
              </a:rPr>
              <a:t>January 2025</a:t>
            </a:r>
            <a:endParaRPr sz="1000">
              <a:latin typeface="Franklin Gothic Book"/>
              <a:cs typeface="Franklin Gothic Book"/>
            </a:endParaRPr>
          </a:p>
        </p:txBody>
      </p:sp>
      <p:sp>
        <p:nvSpPr>
          <p:cNvPr id="8" name="TextBox 7">
            <a:extLst>
              <a:ext uri="{FF2B5EF4-FFF2-40B4-BE49-F238E27FC236}">
                <a16:creationId xmlns:a16="http://schemas.microsoft.com/office/drawing/2014/main" id="{1D3F5A40-9ADD-9368-062C-D87AF5339C98}"/>
              </a:ext>
            </a:extLst>
          </p:cNvPr>
          <p:cNvSpPr txBox="1"/>
          <p:nvPr/>
        </p:nvSpPr>
        <p:spPr>
          <a:xfrm>
            <a:off x="5234014" y="6500191"/>
            <a:ext cx="1507661" cy="2462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000">
                <a:latin typeface="+mj-lt"/>
              </a:rPr>
              <a:t>*Subject to change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9509F3-C362-6DC2-B1DA-5B67BD5F6E2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6B2591F9-E3F6-8B67-E493-3C8902CEF482}"/>
              </a:ext>
            </a:extLst>
          </p:cNvPr>
          <p:cNvSpPr txBox="1">
            <a:spLocks noGrp="1"/>
          </p:cNvSpPr>
          <p:nvPr>
            <p:ph type="title"/>
          </p:nvPr>
        </p:nvSpPr>
        <p:spPr>
          <a:xfrm>
            <a:off x="532891" y="2490850"/>
            <a:ext cx="7962138" cy="1365758"/>
          </a:xfrm>
          <a:prstGeom prst="rect">
            <a:avLst/>
          </a:prstGeom>
        </p:spPr>
        <p:txBody>
          <a:bodyPr vert="horz" wrap="square" lIns="0" tIns="11430" rIns="0" bIns="0" rtlCol="0">
            <a:spAutoFit/>
          </a:bodyPr>
          <a:lstStyle/>
          <a:p>
            <a:pPr marL="12700">
              <a:lnSpc>
                <a:spcPct val="100000"/>
              </a:lnSpc>
              <a:spcBef>
                <a:spcPts val="90"/>
              </a:spcBef>
            </a:pPr>
            <a:r>
              <a:rPr lang="en-US"/>
              <a:t>Foundations of Supply Chain Management (FOSCM)</a:t>
            </a:r>
            <a:endParaRPr spc="-10"/>
          </a:p>
        </p:txBody>
      </p:sp>
    </p:spTree>
    <p:extLst>
      <p:ext uri="{BB962C8B-B14F-4D97-AF65-F5344CB8AC3E}">
        <p14:creationId xmlns:p14="http://schemas.microsoft.com/office/powerpoint/2010/main" val="2117591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FD45942-964D-7C50-F63E-D45BFFFAA8D4}"/>
            </a:ext>
          </a:extLst>
        </p:cNvPr>
        <p:cNvGrpSpPr/>
        <p:nvPr/>
      </p:nvGrpSpPr>
      <p:grpSpPr>
        <a:xfrm>
          <a:off x="0" y="0"/>
          <a:ext cx="0" cy="0"/>
          <a:chOff x="0" y="0"/>
          <a:chExt cx="0" cy="0"/>
        </a:xfrm>
      </p:grpSpPr>
      <p:pic>
        <p:nvPicPr>
          <p:cNvPr id="2" name="object 2">
            <a:extLst>
              <a:ext uri="{FF2B5EF4-FFF2-40B4-BE49-F238E27FC236}">
                <a16:creationId xmlns:a16="http://schemas.microsoft.com/office/drawing/2014/main" id="{5BE1E8A9-0920-3D7E-17BE-6A83A9CAF06C}"/>
              </a:ext>
            </a:extLst>
          </p:cNvPr>
          <p:cNvPicPr/>
          <p:nvPr/>
        </p:nvPicPr>
        <p:blipFill>
          <a:blip r:embed="rId2" cstate="print"/>
          <a:stretch>
            <a:fillRect/>
          </a:stretch>
        </p:blipFill>
        <p:spPr>
          <a:xfrm>
            <a:off x="10945368" y="6541007"/>
            <a:ext cx="637031" cy="164591"/>
          </a:xfrm>
          <a:prstGeom prst="rect">
            <a:avLst/>
          </a:prstGeom>
        </p:spPr>
      </p:pic>
      <p:sp>
        <p:nvSpPr>
          <p:cNvPr id="3" name="object 3">
            <a:extLst>
              <a:ext uri="{FF2B5EF4-FFF2-40B4-BE49-F238E27FC236}">
                <a16:creationId xmlns:a16="http://schemas.microsoft.com/office/drawing/2014/main" id="{7EF4654B-71AA-8767-8207-22CE497F6295}"/>
              </a:ext>
            </a:extLst>
          </p:cNvPr>
          <p:cNvSpPr/>
          <p:nvPr/>
        </p:nvSpPr>
        <p:spPr>
          <a:xfrm>
            <a:off x="0" y="0"/>
            <a:ext cx="12192000" cy="106680"/>
          </a:xfrm>
          <a:custGeom>
            <a:avLst/>
            <a:gdLst/>
            <a:ahLst/>
            <a:cxnLst/>
            <a:rect l="l" t="t" r="r" b="b"/>
            <a:pathLst>
              <a:path w="12192000" h="106680">
                <a:moveTo>
                  <a:pt x="12192000" y="0"/>
                </a:moveTo>
                <a:lnTo>
                  <a:pt x="0" y="0"/>
                </a:lnTo>
                <a:lnTo>
                  <a:pt x="0" y="106679"/>
                </a:lnTo>
                <a:lnTo>
                  <a:pt x="12192000" y="106679"/>
                </a:lnTo>
                <a:lnTo>
                  <a:pt x="12192000" y="0"/>
                </a:lnTo>
                <a:close/>
              </a:path>
            </a:pathLst>
          </a:custGeom>
          <a:solidFill>
            <a:srgbClr val="3BB048"/>
          </a:solidFill>
        </p:spPr>
        <p:txBody>
          <a:bodyPr wrap="square" lIns="0" tIns="0" rIns="0" bIns="0" rtlCol="0"/>
          <a:lstStyle/>
          <a:p>
            <a:endParaRPr/>
          </a:p>
        </p:txBody>
      </p:sp>
      <p:graphicFrame>
        <p:nvGraphicFramePr>
          <p:cNvPr id="4" name="object 4">
            <a:extLst>
              <a:ext uri="{FF2B5EF4-FFF2-40B4-BE49-F238E27FC236}">
                <a16:creationId xmlns:a16="http://schemas.microsoft.com/office/drawing/2014/main" id="{BE2B4F5B-6F3A-A314-1C39-B40B6B6DD5CB}"/>
              </a:ext>
            </a:extLst>
          </p:cNvPr>
          <p:cNvGraphicFramePr>
            <a:graphicFrameLocks noGrp="1"/>
          </p:cNvGraphicFramePr>
          <p:nvPr>
            <p:extLst>
              <p:ext uri="{D42A27DB-BD31-4B8C-83A1-F6EECF244321}">
                <p14:modId xmlns:p14="http://schemas.microsoft.com/office/powerpoint/2010/main" val="3400490770"/>
              </p:ext>
            </p:extLst>
          </p:nvPr>
        </p:nvGraphicFramePr>
        <p:xfrm>
          <a:off x="144380" y="176506"/>
          <a:ext cx="11793812" cy="5848060"/>
        </p:xfrm>
        <a:graphic>
          <a:graphicData uri="http://schemas.openxmlformats.org/drawingml/2006/table">
            <a:tbl>
              <a:tblPr firstRow="1" bandRow="1">
                <a:tableStyleId>{2D5ABB26-0587-4C30-8999-92F81FD0307C}</a:tableStyleId>
              </a:tblPr>
              <a:tblGrid>
                <a:gridCol w="1015826">
                  <a:extLst>
                    <a:ext uri="{9D8B030D-6E8A-4147-A177-3AD203B41FA5}">
                      <a16:colId xmlns:a16="http://schemas.microsoft.com/office/drawing/2014/main" val="20000"/>
                    </a:ext>
                  </a:extLst>
                </a:gridCol>
                <a:gridCol w="1796331">
                  <a:extLst>
                    <a:ext uri="{9D8B030D-6E8A-4147-A177-3AD203B41FA5}">
                      <a16:colId xmlns:a16="http://schemas.microsoft.com/office/drawing/2014/main" val="20001"/>
                    </a:ext>
                  </a:extLst>
                </a:gridCol>
                <a:gridCol w="1796331">
                  <a:extLst>
                    <a:ext uri="{9D8B030D-6E8A-4147-A177-3AD203B41FA5}">
                      <a16:colId xmlns:a16="http://schemas.microsoft.com/office/drawing/2014/main" val="20002"/>
                    </a:ext>
                  </a:extLst>
                </a:gridCol>
                <a:gridCol w="1796331">
                  <a:extLst>
                    <a:ext uri="{9D8B030D-6E8A-4147-A177-3AD203B41FA5}">
                      <a16:colId xmlns:a16="http://schemas.microsoft.com/office/drawing/2014/main" val="20003"/>
                    </a:ext>
                  </a:extLst>
                </a:gridCol>
                <a:gridCol w="1796331">
                  <a:extLst>
                    <a:ext uri="{9D8B030D-6E8A-4147-A177-3AD203B41FA5}">
                      <a16:colId xmlns:a16="http://schemas.microsoft.com/office/drawing/2014/main" val="20004"/>
                    </a:ext>
                  </a:extLst>
                </a:gridCol>
                <a:gridCol w="1796331">
                  <a:extLst>
                    <a:ext uri="{9D8B030D-6E8A-4147-A177-3AD203B41FA5}">
                      <a16:colId xmlns:a16="http://schemas.microsoft.com/office/drawing/2014/main" val="3896928198"/>
                    </a:ext>
                  </a:extLst>
                </a:gridCol>
                <a:gridCol w="1796331">
                  <a:extLst>
                    <a:ext uri="{9D8B030D-6E8A-4147-A177-3AD203B41FA5}">
                      <a16:colId xmlns:a16="http://schemas.microsoft.com/office/drawing/2014/main" val="3949784746"/>
                    </a:ext>
                  </a:extLst>
                </a:gridCol>
              </a:tblGrid>
              <a:tr h="491862">
                <a:tc gridSpan="7">
                  <a:txBody>
                    <a:bodyPr/>
                    <a:lstStyle/>
                    <a:p>
                      <a:pPr marL="91440" algn="ctr">
                        <a:lnSpc>
                          <a:spcPct val="100000"/>
                        </a:lnSpc>
                        <a:spcBef>
                          <a:spcPts val="320"/>
                        </a:spcBef>
                      </a:pPr>
                      <a:r>
                        <a:rPr lang="en-US" sz="1600" b="1">
                          <a:solidFill>
                            <a:schemeClr val="bg1"/>
                          </a:solidFill>
                          <a:latin typeface="Franklin Gothic Book"/>
                          <a:cs typeface="Franklin Gothic Book"/>
                        </a:rPr>
                        <a:t>Foundations of Supply Chain Management (FOSCM) Suite*</a:t>
                      </a:r>
                      <a:endParaRPr sz="1600" b="1">
                        <a:solidFill>
                          <a:schemeClr val="bg1"/>
                        </a:solidFill>
                        <a:latin typeface="Franklin Gothic Book"/>
                        <a:cs typeface="Franklin Gothic Book"/>
                      </a:endParaRPr>
                    </a:p>
                  </a:txBody>
                  <a:tcPr marL="0" marR="0" marT="40640"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38100">
                      <a:solidFill>
                        <a:srgbClr val="FFFFFF"/>
                      </a:solidFill>
                      <a:prstDash val="solid"/>
                    </a:lnB>
                    <a:solidFill>
                      <a:srgbClr val="3BB048"/>
                    </a:solidFill>
                  </a:tcPr>
                </a:tc>
                <a:tc hMerge="1">
                  <a:txBody>
                    <a:bodyPr/>
                    <a:lstStyle/>
                    <a:p>
                      <a:pPr marL="91440" marR="109220">
                        <a:lnSpc>
                          <a:spcPct val="100000"/>
                        </a:lnSpc>
                        <a:spcBef>
                          <a:spcPts val="320"/>
                        </a:spcBef>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38100">
                      <a:solidFill>
                        <a:srgbClr val="FFFFFF"/>
                      </a:solidFill>
                      <a:prstDash val="solid"/>
                    </a:lnB>
                    <a:solidFill>
                      <a:srgbClr val="3BB048"/>
                    </a:solidFill>
                  </a:tcPr>
                </a:tc>
                <a:tc hMerge="1">
                  <a:txBody>
                    <a:bodyPr/>
                    <a:lstStyle/>
                    <a:p>
                      <a:pPr marL="90805" marR="97155">
                        <a:lnSpc>
                          <a:spcPct val="100000"/>
                        </a:lnSpc>
                        <a:spcBef>
                          <a:spcPts val="320"/>
                        </a:spcBef>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38100">
                      <a:solidFill>
                        <a:srgbClr val="FFFFFF"/>
                      </a:solidFill>
                      <a:prstDash val="solid"/>
                    </a:lnB>
                    <a:solidFill>
                      <a:srgbClr val="3BB048"/>
                    </a:solidFill>
                  </a:tcPr>
                </a:tc>
                <a:tc hMerge="1">
                  <a:txBody>
                    <a:bodyPr/>
                    <a:lstStyle/>
                    <a:p>
                      <a:pPr marL="91440" marR="234315" lvl="0">
                        <a:lnSpc>
                          <a:spcPct val="100000"/>
                        </a:lnSpc>
                        <a:spcBef>
                          <a:spcPts val="320"/>
                        </a:spcBef>
                        <a:buNone/>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38100">
                      <a:solidFill>
                        <a:srgbClr val="FFFFFF"/>
                      </a:solidFill>
                      <a:prstDash val="solid"/>
                    </a:lnB>
                    <a:solidFill>
                      <a:srgbClr val="3BB048"/>
                    </a:solidFill>
                  </a:tcPr>
                </a:tc>
                <a:tc hMerge="1">
                  <a:txBody>
                    <a:bodyPr/>
                    <a:lstStyle/>
                    <a:p>
                      <a:pPr marL="91440" marR="261620" lvl="0">
                        <a:lnSpc>
                          <a:spcPct val="100000"/>
                        </a:lnSpc>
                        <a:spcBef>
                          <a:spcPts val="320"/>
                        </a:spcBef>
                        <a:buNone/>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38100" cap="flat" cmpd="sng" algn="ctr">
                      <a:solidFill>
                        <a:srgbClr val="FFFFFF"/>
                      </a:solidFill>
                      <a:prstDash val="solid"/>
                      <a:round/>
                      <a:headEnd type="none" w="med" len="med"/>
                      <a:tailEnd type="none" w="med" len="med"/>
                    </a:lnB>
                    <a:solidFill>
                      <a:srgbClr val="3BB048"/>
                    </a:solidFill>
                  </a:tcPr>
                </a:tc>
                <a:tc hMerge="1">
                  <a:txBody>
                    <a:bodyPr/>
                    <a:lstStyle/>
                    <a:p>
                      <a:pPr marL="91440" marR="261620">
                        <a:lnSpc>
                          <a:spcPct val="100000"/>
                        </a:lnSpc>
                        <a:spcBef>
                          <a:spcPts val="320"/>
                        </a:spcBef>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38100" cap="flat" cmpd="sng" algn="ctr">
                      <a:solidFill>
                        <a:srgbClr val="FFFFFF"/>
                      </a:solidFill>
                      <a:prstDash val="solid"/>
                      <a:round/>
                      <a:headEnd type="none" w="med" len="med"/>
                      <a:tailEnd type="none" w="med" len="med"/>
                    </a:lnB>
                    <a:solidFill>
                      <a:srgbClr val="3BB048"/>
                    </a:solidFill>
                  </a:tcPr>
                </a:tc>
                <a:tc hMerge="1">
                  <a:txBody>
                    <a:bodyPr/>
                    <a:lstStyle/>
                    <a:p>
                      <a:pPr marL="91440" lvl="0">
                        <a:lnSpc>
                          <a:spcPct val="100000"/>
                        </a:lnSpc>
                        <a:spcBef>
                          <a:spcPts val="320"/>
                        </a:spcBef>
                        <a:buNone/>
                      </a:pPr>
                      <a:endParaRPr sz="1600">
                        <a:solidFill>
                          <a:schemeClr val="bg1"/>
                        </a:solidFill>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a:solidFill>
                        <a:srgbClr val="FFFFFF"/>
                      </a:solidFill>
                    </a:lnR>
                    <a:lnT w="12700">
                      <a:solidFill>
                        <a:srgbClr val="FFFFFF"/>
                      </a:solidFill>
                    </a:lnT>
                    <a:lnB w="38099">
                      <a:solidFill>
                        <a:srgbClr val="FFFFFF"/>
                      </a:solidFill>
                    </a:lnB>
                    <a:solidFill>
                      <a:srgbClr val="3BB048"/>
                    </a:solidFill>
                  </a:tcPr>
                </a:tc>
                <a:extLst>
                  <a:ext uri="{0D108BD9-81ED-4DB2-BD59-A6C34878D82A}">
                    <a16:rowId xmlns:a16="http://schemas.microsoft.com/office/drawing/2014/main" val="3285266729"/>
                  </a:ext>
                </a:extLst>
              </a:tr>
              <a:tr h="727241">
                <a:tc>
                  <a:txBody>
                    <a:bodyPr/>
                    <a:lstStyle/>
                    <a:p>
                      <a:pPr marL="91440">
                        <a:lnSpc>
                          <a:spcPct val="100000"/>
                        </a:lnSpc>
                        <a:spcBef>
                          <a:spcPts val="320"/>
                        </a:spcBef>
                      </a:pPr>
                      <a:r>
                        <a:rPr lang="en-US" sz="1200" b="1" spc="-55">
                          <a:solidFill>
                            <a:srgbClr val="FFFFFF"/>
                          </a:solidFill>
                          <a:latin typeface="Franklin Gothic Book"/>
                          <a:cs typeface="Franklin Gothic Book"/>
                        </a:rPr>
                        <a:t>Courses</a:t>
                      </a:r>
                      <a:endParaRPr sz="1200" b="1">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a:txBody>
                    <a:bodyPr/>
                    <a:lstStyle/>
                    <a:p>
                      <a:pPr marL="91440" marR="109220">
                        <a:lnSpc>
                          <a:spcPct val="100000"/>
                        </a:lnSpc>
                        <a:spcBef>
                          <a:spcPts val="320"/>
                        </a:spcBef>
                      </a:pPr>
                      <a:r>
                        <a:rPr lang="en-US" sz="1200">
                          <a:solidFill>
                            <a:srgbClr val="FFFFFF"/>
                          </a:solidFill>
                          <a:latin typeface="Franklin Gothic Book"/>
                          <a:cs typeface="Franklin Gothic Book"/>
                        </a:rPr>
                        <a:t>Foundations of Distribution and Logistics (PDL)</a:t>
                      </a:r>
                      <a:endParaRPr sz="1200">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a:txBody>
                    <a:bodyPr/>
                    <a:lstStyle/>
                    <a:p>
                      <a:pPr marL="90805" marR="97155">
                        <a:lnSpc>
                          <a:spcPct val="100000"/>
                        </a:lnSpc>
                        <a:spcBef>
                          <a:spcPts val="320"/>
                        </a:spcBef>
                      </a:pPr>
                      <a:r>
                        <a:rPr lang="en-US" sz="1200">
                          <a:solidFill>
                            <a:srgbClr val="FFFFFF"/>
                          </a:solidFill>
                          <a:latin typeface="Franklin Gothic Book"/>
                          <a:cs typeface="Franklin Gothic Book"/>
                        </a:rPr>
                        <a:t>Foundations of Inventory Management (PIM)</a:t>
                      </a:r>
                      <a:endParaRPr sz="1200">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a:txBody>
                    <a:bodyPr/>
                    <a:lstStyle/>
                    <a:p>
                      <a:pPr marL="91440" marR="234315">
                        <a:lnSpc>
                          <a:spcPct val="100000"/>
                        </a:lnSpc>
                        <a:spcBef>
                          <a:spcPts val="320"/>
                        </a:spcBef>
                      </a:pPr>
                      <a:r>
                        <a:rPr lang="en-US" sz="1200">
                          <a:solidFill>
                            <a:srgbClr val="FFFFFF"/>
                          </a:solidFill>
                          <a:latin typeface="Franklin Gothic Book"/>
                          <a:cs typeface="Franklin Gothic Book"/>
                        </a:rPr>
                        <a:t>Foundations of Managing Operations (PMO)</a:t>
                      </a:r>
                      <a:endParaRPr sz="1200">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a:txBody>
                    <a:bodyPr/>
                    <a:lstStyle/>
                    <a:p>
                      <a:pPr marL="91440" marR="261620">
                        <a:lnSpc>
                          <a:spcPct val="100000"/>
                        </a:lnSpc>
                        <a:spcBef>
                          <a:spcPts val="320"/>
                        </a:spcBef>
                      </a:pPr>
                      <a:r>
                        <a:rPr lang="en-US" sz="1200">
                          <a:solidFill>
                            <a:srgbClr val="FFFFFF"/>
                          </a:solidFill>
                          <a:latin typeface="Franklin Gothic Book"/>
                          <a:cs typeface="Franklin Gothic Book"/>
                        </a:rPr>
                        <a:t>Foundations of Manufacturing Management (PMM)</a:t>
                      </a:r>
                      <a:endParaRPr sz="12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3BB048"/>
                    </a:solidFill>
                  </a:tcPr>
                </a:tc>
                <a:tc>
                  <a:txBody>
                    <a:bodyPr/>
                    <a:lstStyle/>
                    <a:p>
                      <a:pPr marL="91440" marR="261620" lvl="0" indent="0" eaLnBrk="1" fontAlgn="auto" latinLnBrk="0" hangingPunct="1">
                        <a:lnSpc>
                          <a:spcPct val="100000"/>
                        </a:lnSpc>
                        <a:spcBef>
                          <a:spcPts val="320"/>
                        </a:spcBef>
                        <a:spcAft>
                          <a:spcPts val="0"/>
                        </a:spcAft>
                        <a:buClrTx/>
                        <a:buSzTx/>
                        <a:buFontTx/>
                        <a:buNone/>
                      </a:pPr>
                      <a:endParaRPr lang="en-US" sz="1200">
                        <a:solidFill>
                          <a:srgbClr val="FFFFFF"/>
                        </a:solidFill>
                        <a:latin typeface="Franklin Gothic Book"/>
                        <a:cs typeface="Franklin Gothic Book"/>
                      </a:endParaRPr>
                    </a:p>
                    <a:p>
                      <a:pPr marL="91440" marR="261620" lvl="0" indent="0">
                        <a:lnSpc>
                          <a:spcPct val="100000"/>
                        </a:lnSpc>
                        <a:spcBef>
                          <a:spcPts val="320"/>
                        </a:spcBef>
                        <a:spcAft>
                          <a:spcPts val="0"/>
                        </a:spcAft>
                        <a:buClrTx/>
                        <a:buSzTx/>
                        <a:buFontTx/>
                        <a:buNone/>
                      </a:pPr>
                      <a:r>
                        <a:rPr lang="en-US" sz="1200">
                          <a:solidFill>
                            <a:srgbClr val="FFFFFF"/>
                          </a:solidFill>
                          <a:latin typeface="Franklin Gothic Book"/>
                          <a:cs typeface="Franklin Gothic Book"/>
                        </a:rPr>
                        <a:t>Foundations of Operations Planning (POP)</a:t>
                      </a:r>
                      <a:endParaRPr lang="en-US" sz="1200">
                        <a:latin typeface="Franklin Gothic Book"/>
                        <a:cs typeface="Franklin Gothic Book"/>
                      </a:endParaRPr>
                    </a:p>
                    <a:p>
                      <a:pPr marL="91440" marR="261620">
                        <a:lnSpc>
                          <a:spcPct val="100000"/>
                        </a:lnSpc>
                        <a:spcBef>
                          <a:spcPts val="320"/>
                        </a:spcBef>
                      </a:pPr>
                      <a:endParaRPr sz="12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3BB048"/>
                    </a:solidFill>
                  </a:tcPr>
                </a:tc>
                <a:tc>
                  <a:txBody>
                    <a:bodyPr/>
                    <a:lstStyle/>
                    <a:p>
                      <a:pPr marL="91440" lvl="0">
                        <a:lnSpc>
                          <a:spcPct val="100000"/>
                        </a:lnSpc>
                        <a:spcBef>
                          <a:spcPts val="320"/>
                        </a:spcBef>
                        <a:buNone/>
                      </a:pPr>
                      <a:r>
                        <a:rPr lang="en-US" sz="1200">
                          <a:solidFill>
                            <a:schemeClr val="bg1"/>
                          </a:solidFill>
                          <a:latin typeface="Franklin Gothic Book"/>
                          <a:cs typeface="Franklin Gothic Book"/>
                        </a:rPr>
                        <a:t>Introduction to Supply Chain Principles</a:t>
                      </a:r>
                    </a:p>
                  </a:txBody>
                  <a:tcPr marL="0" marR="0" marT="40640" marB="0" anchor="ctr">
                    <a:lnL w="12700">
                      <a:solidFill>
                        <a:srgbClr val="FFFFFF"/>
                      </a:solidFill>
                    </a:lnL>
                    <a:lnR w="12700" cap="flat" cmpd="sng" algn="ctr">
                      <a:solidFill>
                        <a:srgbClr val="FFFFFF"/>
                      </a:solidFill>
                      <a:prstDash val="solid"/>
                      <a:round/>
                      <a:headEnd type="none" w="med" len="med"/>
                      <a:tailEnd type="none" w="med" len="med"/>
                    </a:lnR>
                    <a:lnT w="38099" cap="flat" cmpd="sng" algn="ctr">
                      <a:solidFill>
                        <a:srgbClr val="FFFFFF"/>
                      </a:solidFill>
                      <a:prstDash val="solid"/>
                      <a:round/>
                      <a:headEnd type="none" w="med" len="med"/>
                      <a:tailEnd type="none" w="med" len="med"/>
                    </a:lnT>
                    <a:lnB w="38099">
                      <a:solidFill>
                        <a:srgbClr val="FFFFFF"/>
                      </a:solidFill>
                    </a:lnB>
                    <a:solidFill>
                      <a:srgbClr val="3BB048"/>
                    </a:solidFill>
                  </a:tcPr>
                </a:tc>
                <a:extLst>
                  <a:ext uri="{0D108BD9-81ED-4DB2-BD59-A6C34878D82A}">
                    <a16:rowId xmlns:a16="http://schemas.microsoft.com/office/drawing/2014/main" val="10000"/>
                  </a:ext>
                </a:extLst>
              </a:tr>
              <a:tr h="148711">
                <a:tc>
                  <a:txBody>
                    <a:bodyPr/>
                    <a:lstStyle/>
                    <a:p>
                      <a:pPr marL="91440" marR="0" lvl="0" indent="0" defTabSz="914400" eaLnBrk="1" fontAlgn="auto" latinLnBrk="0" hangingPunct="1">
                        <a:lnSpc>
                          <a:spcPct val="100000"/>
                        </a:lnSpc>
                        <a:spcBef>
                          <a:spcPts val="320"/>
                        </a:spcBef>
                        <a:spcAft>
                          <a:spcPts val="0"/>
                        </a:spcAft>
                        <a:buClrTx/>
                        <a:buSzTx/>
                        <a:buFontTx/>
                        <a:buNone/>
                        <a:tabLst/>
                        <a:defRPr/>
                      </a:pPr>
                      <a:endParaRPr lang="en-US" sz="1400">
                        <a:latin typeface="Franklin Gothic Book"/>
                        <a:cs typeface="Franklin Gothic Book"/>
                      </a:endParaRPr>
                    </a:p>
                  </a:txBody>
                  <a:tcPr marL="0" marR="0" marT="40640" marB="0" anchor="ctr">
                    <a:lnL w="12700">
                      <a:solidFill>
                        <a:srgbClr val="FFFFFF"/>
                      </a:solidFill>
                      <a:prstDash val="soli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gridSpan="6">
                  <a:txBody>
                    <a:bodyPr/>
                    <a:lstStyle/>
                    <a:p>
                      <a:pPr marL="91440" marR="109220">
                        <a:lnSpc>
                          <a:spcPct val="100000"/>
                        </a:lnSpc>
                        <a:spcBef>
                          <a:spcPts val="320"/>
                        </a:spcBef>
                      </a:pPr>
                      <a:r>
                        <a:rPr lang="en-US" sz="1200" i="1">
                          <a:solidFill>
                            <a:schemeClr val="bg1"/>
                          </a:solidFill>
                          <a:latin typeface="Franklin Gothic Book"/>
                          <a:cs typeface="Franklin Gothic Book"/>
                        </a:rPr>
                        <a:t>The Operations Management module is a standalone course, designed as the first to be taken with any FOSCM course.</a:t>
                      </a:r>
                      <a:endParaRPr sz="1200" i="1">
                        <a:solidFill>
                          <a:schemeClr val="bg1"/>
                        </a:solidFill>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hMerge="1">
                  <a:txBody>
                    <a:bodyPr/>
                    <a:lstStyle/>
                    <a:p>
                      <a:pPr marL="90805" marR="97155">
                        <a:lnSpc>
                          <a:spcPct val="100000"/>
                        </a:lnSpc>
                        <a:spcBef>
                          <a:spcPts val="320"/>
                        </a:spcBef>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hMerge="1">
                  <a:txBody>
                    <a:bodyPr/>
                    <a:lstStyle/>
                    <a:p>
                      <a:pPr marL="91440" marR="234315" lvl="0">
                        <a:lnSpc>
                          <a:spcPct val="100000"/>
                        </a:lnSpc>
                        <a:spcBef>
                          <a:spcPts val="320"/>
                        </a:spcBef>
                        <a:buNone/>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hMerge="1">
                  <a:txBody>
                    <a:bodyPr/>
                    <a:lstStyle/>
                    <a:p>
                      <a:pPr marL="91440" marR="261620" lvl="0">
                        <a:lnSpc>
                          <a:spcPct val="100000"/>
                        </a:lnSpc>
                        <a:spcBef>
                          <a:spcPts val="320"/>
                        </a:spcBef>
                        <a:buNone/>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3BB048"/>
                    </a:solidFill>
                  </a:tcPr>
                </a:tc>
                <a:tc hMerge="1">
                  <a:txBody>
                    <a:bodyPr/>
                    <a:lstStyle/>
                    <a:p>
                      <a:pPr marL="91440" marR="261620">
                        <a:lnSpc>
                          <a:spcPct val="100000"/>
                        </a:lnSpc>
                        <a:spcBef>
                          <a:spcPts val="320"/>
                        </a:spcBef>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3BB048"/>
                    </a:solidFill>
                  </a:tcPr>
                </a:tc>
                <a:tc hMerge="1">
                  <a:txBody>
                    <a:bodyPr/>
                    <a:lstStyle/>
                    <a:p>
                      <a:pPr marL="91440" lvl="0">
                        <a:lnSpc>
                          <a:spcPct val="100000"/>
                        </a:lnSpc>
                        <a:spcBef>
                          <a:spcPts val="320"/>
                        </a:spcBef>
                        <a:buNone/>
                      </a:pPr>
                      <a:endParaRPr sz="1600">
                        <a:solidFill>
                          <a:schemeClr val="bg1"/>
                        </a:solidFill>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a:solidFill>
                        <a:srgbClr val="FFFFFF"/>
                      </a:solidFill>
                    </a:lnR>
                    <a:lnT w="38099" cap="flat" cmpd="sng" algn="ctr">
                      <a:solidFill>
                        <a:srgbClr val="FFFFFF"/>
                      </a:solidFill>
                      <a:prstDash val="solid"/>
                      <a:round/>
                      <a:headEnd type="none" w="med" len="med"/>
                      <a:tailEnd type="none" w="med" len="med"/>
                    </a:lnT>
                    <a:lnB w="38099">
                      <a:solidFill>
                        <a:srgbClr val="FFFFFF"/>
                      </a:solidFill>
                    </a:lnB>
                    <a:solidFill>
                      <a:srgbClr val="3BB048"/>
                    </a:solidFill>
                  </a:tcPr>
                </a:tc>
                <a:extLst>
                  <a:ext uri="{0D108BD9-81ED-4DB2-BD59-A6C34878D82A}">
                    <a16:rowId xmlns:a16="http://schemas.microsoft.com/office/drawing/2014/main" val="321372372"/>
                  </a:ext>
                </a:extLst>
              </a:tr>
              <a:tr h="425106">
                <a:tc>
                  <a:txBody>
                    <a:bodyPr/>
                    <a:lstStyle/>
                    <a:p>
                      <a:pPr marL="91440">
                        <a:lnSpc>
                          <a:spcPct val="100000"/>
                        </a:lnSpc>
                        <a:spcBef>
                          <a:spcPts val="320"/>
                        </a:spcBef>
                      </a:pPr>
                      <a:r>
                        <a:rPr lang="en-US" sz="1200" b="1" spc="-55">
                          <a:solidFill>
                            <a:schemeClr val="tx1"/>
                          </a:solidFill>
                          <a:latin typeface="Franklin Gothic Book"/>
                          <a:cs typeface="Franklin Gothic Book"/>
                        </a:rPr>
                        <a:t>Designation Type</a:t>
                      </a:r>
                    </a:p>
                  </a:txBody>
                  <a:tcPr marL="0" marR="0" marT="42545"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EE3CF"/>
                    </a:solidFill>
                  </a:tcPr>
                </a:tc>
                <a:tc gridSpan="6">
                  <a:txBody>
                    <a:bodyPr/>
                    <a:lstStyle/>
                    <a:p>
                      <a:pPr algn="ctr">
                        <a:lnSpc>
                          <a:spcPct val="100000"/>
                        </a:lnSpc>
                        <a:spcBef>
                          <a:spcPts val="1305"/>
                        </a:spcBef>
                      </a:pPr>
                      <a:r>
                        <a:rPr lang="en-US" sz="1200" spc="-10">
                          <a:latin typeface="Franklin Gothic Book"/>
                          <a:cs typeface="Franklin Gothic Book"/>
                        </a:rPr>
                        <a:t>Letter of Completion</a:t>
                      </a:r>
                      <a:endParaRPr sz="1200">
                        <a:latin typeface="Franklin Gothic Book"/>
                        <a:cs typeface="Franklin Gothic Book"/>
                      </a:endParaRPr>
                    </a:p>
                  </a:txBody>
                  <a:tcPr marL="0" marR="0" marT="165735" marB="0" anchor="ctr">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12700">
                      <a:solidFill>
                        <a:srgbClr val="FFFFFF"/>
                      </a:solidFill>
                      <a:prstDash val="solid"/>
                    </a:lnB>
                    <a:solidFill>
                      <a:srgbClr val="CEE3CF"/>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lnL w="12700" cap="flat" cmpd="sng" algn="ctr">
                      <a:solidFill>
                        <a:srgbClr val="FFFFFF"/>
                      </a:solidFill>
                      <a:prstDash val="solid"/>
                      <a:round/>
                      <a:headEnd type="none" w="med" len="med"/>
                      <a:tailEnd type="none" w="med" len="med"/>
                    </a:lnL>
                    <a:lnT w="38100" cap="flat" cmpd="sng" algn="ctr">
                      <a:solidFill>
                        <a:srgbClr val="FFFFFF"/>
                      </a:solidFill>
                      <a:prstDash val="solid"/>
                      <a:round/>
                      <a:headEnd type="none" w="med" len="med"/>
                      <a:tailEnd type="none" w="med" len="med"/>
                    </a:lnT>
                  </a:tcPr>
                </a:tc>
                <a:tc hMerge="1">
                  <a:txBody>
                    <a:bodyPr/>
                    <a:lstStyle/>
                    <a:p>
                      <a:pPr algn="ctr">
                        <a:lnSpc>
                          <a:spcPct val="100000"/>
                        </a:lnSpc>
                        <a:spcBef>
                          <a:spcPts val="1305"/>
                        </a:spcBef>
                      </a:pPr>
                      <a:endParaRPr sz="1200">
                        <a:latin typeface="Franklin Gothic Book"/>
                        <a:cs typeface="Franklin Gothic Book"/>
                      </a:endParaRPr>
                    </a:p>
                  </a:txBody>
                  <a:tcPr marL="0" marR="0" marT="165735" marB="0">
                    <a:lnL w="12700">
                      <a:solidFill>
                        <a:srgbClr val="FFFFFF"/>
                      </a:solidFill>
                      <a:prstDash val="solid"/>
                    </a:lnL>
                    <a:lnR w="12700">
                      <a:solidFill>
                        <a:srgbClr val="FFFFFF"/>
                      </a:solidFill>
                      <a:prstDash val="solid"/>
                    </a:lnR>
                    <a:lnT w="38100" cap="flat" cmpd="sng" algn="ctr">
                      <a:solidFill>
                        <a:srgbClr val="FFFFFF"/>
                      </a:solidFill>
                      <a:prstDash val="solid"/>
                      <a:round/>
                      <a:headEnd type="none" w="med" len="med"/>
                      <a:tailEnd type="none" w="med" len="med"/>
                    </a:lnT>
                    <a:solidFill>
                      <a:srgbClr val="CEE3CF"/>
                    </a:solidFill>
                  </a:tcPr>
                </a:tc>
                <a:tc hMerge="1">
                  <a:txBody>
                    <a:bodyPr/>
                    <a:lstStyle/>
                    <a:p>
                      <a:pPr lvl="0" algn="ctr">
                        <a:lnSpc>
                          <a:spcPct val="100000"/>
                        </a:lnSpc>
                        <a:spcBef>
                          <a:spcPts val="1305"/>
                        </a:spcBef>
                        <a:buNone/>
                      </a:pPr>
                      <a:endParaRPr sz="1200" spc="-10">
                        <a:latin typeface="Franklin Gothic Book"/>
                        <a:cs typeface="Franklin Gothic Book"/>
                      </a:endParaRPr>
                    </a:p>
                  </a:txBody>
                  <a:tcPr marL="0" marR="0" marT="165735" marB="0" anchor="ctr">
                    <a:lnL w="12700">
                      <a:solidFill>
                        <a:srgbClr val="FFFFFF"/>
                      </a:solidFill>
                    </a:lnL>
                    <a:lnR w="12700" cap="flat" cmpd="sng" algn="ctr">
                      <a:solidFill>
                        <a:srgbClr val="FFFFFF"/>
                      </a:solidFill>
                      <a:prstDash val="solid"/>
                      <a:round/>
                      <a:headEnd type="none" w="med" len="med"/>
                      <a:tailEnd type="none" w="med" len="med"/>
                    </a:lnR>
                    <a:lnT w="38099">
                      <a:solidFill>
                        <a:srgbClr val="FFFFFF"/>
                      </a:solidFill>
                    </a:lnT>
                    <a:lnB w="12700">
                      <a:solidFill>
                        <a:srgbClr val="FFFFFF"/>
                      </a:solidFill>
                    </a:lnB>
                    <a:solidFill>
                      <a:srgbClr val="CEE3CF"/>
                    </a:solidFill>
                  </a:tcPr>
                </a:tc>
                <a:extLst>
                  <a:ext uri="{0D108BD9-81ED-4DB2-BD59-A6C34878D82A}">
                    <a16:rowId xmlns:a16="http://schemas.microsoft.com/office/drawing/2014/main" val="10001"/>
                  </a:ext>
                </a:extLst>
              </a:tr>
              <a:tr h="3645852">
                <a:tc>
                  <a:txBody>
                    <a:bodyPr/>
                    <a:lstStyle/>
                    <a:p>
                      <a:pPr marL="91440">
                        <a:lnSpc>
                          <a:spcPct val="100000"/>
                        </a:lnSpc>
                        <a:spcBef>
                          <a:spcPts val="335"/>
                        </a:spcBef>
                      </a:pPr>
                      <a:r>
                        <a:rPr lang="en-US" sz="1200" b="1">
                          <a:latin typeface="Franklin Gothic Book"/>
                          <a:cs typeface="Franklin Gothic Book"/>
                        </a:rPr>
                        <a:t>Course </a:t>
                      </a:r>
                    </a:p>
                    <a:p>
                      <a:pPr marL="91440">
                        <a:lnSpc>
                          <a:spcPct val="100000"/>
                        </a:lnSpc>
                        <a:spcBef>
                          <a:spcPts val="335"/>
                        </a:spcBef>
                      </a:pPr>
                      <a:r>
                        <a:rPr lang="en-US" sz="1200" b="1" spc="-10">
                          <a:latin typeface="Franklin Gothic Book"/>
                          <a:cs typeface="Franklin Gothic Book"/>
                        </a:rPr>
                        <a:t>Overview</a:t>
                      </a:r>
                      <a:endParaRPr lang="en-US" sz="1200" b="1">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1E9"/>
                    </a:solidFill>
                  </a:tcPr>
                </a:tc>
                <a:tc>
                  <a:txBody>
                    <a:bodyPr/>
                    <a:lstStyle/>
                    <a:p>
                      <a:pPr marL="91440" marR="85725">
                        <a:lnSpc>
                          <a:spcPct val="100000"/>
                        </a:lnSpc>
                        <a:spcBef>
                          <a:spcPts val="335"/>
                        </a:spcBef>
                      </a:pPr>
                      <a:r>
                        <a:rPr lang="en-US" sz="1000" b="0" i="0">
                          <a:solidFill>
                            <a:schemeClr val="tx1"/>
                          </a:solidFill>
                          <a:effectLst/>
                          <a:latin typeface="+mn-lt"/>
                          <a:ea typeface="+mn-ea"/>
                          <a:cs typeface="+mn-cs"/>
                        </a:rPr>
                        <a:t>Provides a comprehensive understanding of the distribution and logistics functions within a supply chain. It covers key topics such as transportation management, warehousing, inventory control, and material handling. Participants will learn how to optimize distribution channels, manage logistics operations, and improve overall supply chain efficiency</a:t>
                      </a:r>
                      <a:endParaRPr sz="1000" spc="-1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1E9"/>
                    </a:solidFill>
                  </a:tcPr>
                </a:tc>
                <a:tc>
                  <a:txBody>
                    <a:bodyPr/>
                    <a:lstStyle/>
                    <a:p>
                      <a:pPr marL="91440" marR="198120">
                        <a:lnSpc>
                          <a:spcPct val="100000"/>
                        </a:lnSpc>
                        <a:spcBef>
                          <a:spcPts val="335"/>
                        </a:spcBef>
                      </a:pPr>
                      <a:r>
                        <a:rPr lang="en-US" sz="1000" b="0" i="0">
                          <a:solidFill>
                            <a:schemeClr val="tx1"/>
                          </a:solidFill>
                          <a:effectLst/>
                          <a:latin typeface="+mn-lt"/>
                          <a:ea typeface="+mn-ea"/>
                          <a:cs typeface="+mn-cs"/>
                        </a:rPr>
                        <a:t>Focuses on the principles and practices of effective inventory management. It includes topics such as inventory replenishment techniques, lean inventory practices, purchasing and procurement, and inventory performance measurement. Participants will gain the skills needed to manage inventory levels, reduce costs, and improve service levels</a:t>
                      </a:r>
                      <a:endParaRPr sz="100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1E9"/>
                    </a:solidFill>
                  </a:tcPr>
                </a:tc>
                <a:tc>
                  <a:txBody>
                    <a:bodyPr/>
                    <a:lstStyle/>
                    <a:p>
                      <a:pPr marL="91440" marR="105410">
                        <a:lnSpc>
                          <a:spcPct val="100000"/>
                        </a:lnSpc>
                        <a:spcBef>
                          <a:spcPts val="335"/>
                        </a:spcBef>
                      </a:pPr>
                      <a:r>
                        <a:rPr lang="en-US" sz="1000" b="0" i="0">
                          <a:solidFill>
                            <a:schemeClr val="tx1"/>
                          </a:solidFill>
                          <a:effectLst/>
                          <a:latin typeface="+mn-lt"/>
                          <a:ea typeface="+mn-ea"/>
                          <a:cs typeface="+mn-cs"/>
                        </a:rPr>
                        <a:t>Covers the fundamentals of operations planning, including demand management, sales and operations planning, and aggregate operations planning. Participants will learn how to create and implement effective operations plans that align with business strategies and improve overall operational efficiency</a:t>
                      </a:r>
                      <a:endParaRPr sz="100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1E9"/>
                    </a:solidFill>
                  </a:tcPr>
                </a:tc>
                <a:tc>
                  <a:txBody>
                    <a:bodyPr/>
                    <a:lstStyle/>
                    <a:p>
                      <a:pPr marL="91440" marR="108585">
                        <a:lnSpc>
                          <a:spcPct val="100000"/>
                        </a:lnSpc>
                        <a:spcBef>
                          <a:spcPts val="335"/>
                        </a:spcBef>
                      </a:pPr>
                      <a:r>
                        <a:rPr lang="en-US" sz="1000" b="0" i="0">
                          <a:solidFill>
                            <a:schemeClr val="tx1"/>
                          </a:solidFill>
                          <a:effectLst/>
                          <a:latin typeface="+mn-lt"/>
                          <a:ea typeface="+mn-ea"/>
                          <a:cs typeface="+mn-cs"/>
                        </a:rPr>
                        <a:t>Introduces the key concepts and decision-making tools required for managing operations. Topics include process and operations management, project management, product design and development, total quality management, and process improvement. Participants will learn how to optimize operations, improve quality, and enhance organizational performance</a:t>
                      </a:r>
                      <a:endParaRPr sz="1000">
                        <a:latin typeface="Franklin Gothic Book"/>
                        <a:cs typeface="Franklin Gothic Book"/>
                      </a:endParaRPr>
                    </a:p>
                  </a:txBody>
                  <a:tcPr marL="0" marR="0" marT="4254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B w="12700" cap="flat" cmpd="sng" algn="ctr">
                      <a:solidFill>
                        <a:srgbClr val="FFFFFF"/>
                      </a:solidFill>
                      <a:prstDash val="solid"/>
                      <a:round/>
                      <a:headEnd type="none" w="med" len="med"/>
                      <a:tailEnd type="none" w="med" len="med"/>
                    </a:lnB>
                    <a:solidFill>
                      <a:srgbClr val="E8F1E9"/>
                    </a:solidFill>
                  </a:tcPr>
                </a:tc>
                <a:tc>
                  <a:txBody>
                    <a:bodyPr/>
                    <a:lstStyle/>
                    <a:p>
                      <a:pPr marL="91440" marR="108585" lvl="0">
                        <a:lnSpc>
                          <a:spcPct val="100000"/>
                        </a:lnSpc>
                        <a:spcBef>
                          <a:spcPts val="335"/>
                        </a:spcBef>
                        <a:buNone/>
                      </a:pPr>
                      <a:r>
                        <a:rPr lang="en-US" sz="1000" b="0" i="0">
                          <a:solidFill>
                            <a:schemeClr val="tx1"/>
                          </a:solidFill>
                          <a:effectLst/>
                          <a:latin typeface="+mn-lt"/>
                          <a:ea typeface="+mn-ea"/>
                          <a:cs typeface="+mn-cs"/>
                        </a:rPr>
                        <a:t>Provides an in-depth understanding of manufacturing management principles. It covers topics such as manufacturing product structures, material requirements planning, capacity planning, production activity control, and lean production management. Participants will learn how to align manufacturing processes with business needs and improve production efficiency</a:t>
                      </a:r>
                      <a:endParaRPr sz="1000" b="0" i="0" u="none" strike="noStrike" noProof="0">
                        <a:latin typeface="Franklin Gothic Book"/>
                      </a:endParaRPr>
                    </a:p>
                  </a:txBody>
                  <a:tcPr marL="0" marR="0" marT="4254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B w="12700" cap="flat" cmpd="sng" algn="ctr">
                      <a:solidFill>
                        <a:srgbClr val="FFFFFF"/>
                      </a:solidFill>
                      <a:prstDash val="solid"/>
                      <a:round/>
                      <a:headEnd type="none" w="med" len="med"/>
                      <a:tailEnd type="none" w="med" len="med"/>
                    </a:lnB>
                    <a:solidFill>
                      <a:srgbClr val="E8F1E9"/>
                    </a:solidFill>
                  </a:tcPr>
                </a:tc>
                <a:tc>
                  <a:txBody>
                    <a:bodyPr/>
                    <a:lstStyle/>
                    <a:p>
                      <a:pPr marL="91440" lvl="0" algn="l">
                        <a:lnSpc>
                          <a:spcPct val="100000"/>
                        </a:lnSpc>
                        <a:spcBef>
                          <a:spcPts val="335"/>
                        </a:spcBef>
                        <a:buNone/>
                      </a:pPr>
                      <a:r>
                        <a:rPr lang="en-US" sz="1000" b="0" i="0" dirty="0">
                          <a:solidFill>
                            <a:schemeClr val="tx1"/>
                          </a:solidFill>
                          <a:effectLst/>
                          <a:latin typeface="+mn-lt"/>
                          <a:ea typeface="+mn-ea"/>
                          <a:cs typeface="+mn-cs"/>
                        </a:rPr>
                        <a:t>Consists</a:t>
                      </a:r>
                      <a:r>
                        <a:rPr lang="en-US" sz="1000" b="1" i="0" dirty="0">
                          <a:solidFill>
                            <a:schemeClr val="tx1"/>
                          </a:solidFill>
                          <a:effectLst/>
                          <a:latin typeface="+mn-lt"/>
                          <a:ea typeface="+mn-ea"/>
                          <a:cs typeface="+mn-cs"/>
                        </a:rPr>
                        <a:t> </a:t>
                      </a:r>
                      <a:r>
                        <a:rPr lang="en-US" sz="1000" b="0" i="0" dirty="0">
                          <a:solidFill>
                            <a:schemeClr val="tx1"/>
                          </a:solidFill>
                          <a:effectLst/>
                          <a:latin typeface="+mn-lt"/>
                          <a:ea typeface="+mn-ea"/>
                          <a:cs typeface="+mn-cs"/>
                        </a:rPr>
                        <a:t>of the first modules of the other 5 courses. Provides a foundational understanding of supply chain management principles, as well as a sample of the other course content. </a:t>
                      </a:r>
                      <a:endParaRPr sz="1000" b="0" i="0" u="none" strike="noStrike" noProof="0" dirty="0">
                        <a:latin typeface="Franklin Gothic Book" panose="020B0503020102020204" pitchFamily="34" charset="0"/>
                      </a:endParaRPr>
                    </a:p>
                  </a:txBody>
                  <a:tcPr marL="0" marR="0" marT="42545" marB="0" anchor="ctr">
                    <a:lnL w="12700">
                      <a:solidFill>
                        <a:srgbClr val="FFFFFF"/>
                      </a:solid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lnB>
                    <a:solidFill>
                      <a:srgbClr val="E8F1E9"/>
                    </a:solidFill>
                  </a:tcPr>
                </a:tc>
                <a:extLst>
                  <a:ext uri="{0D108BD9-81ED-4DB2-BD59-A6C34878D82A}">
                    <a16:rowId xmlns:a16="http://schemas.microsoft.com/office/drawing/2014/main" val="10002"/>
                  </a:ext>
                </a:extLst>
              </a:tr>
            </a:tbl>
          </a:graphicData>
        </a:graphic>
      </p:graphicFrame>
      <p:sp>
        <p:nvSpPr>
          <p:cNvPr id="5" name="object 5">
            <a:extLst>
              <a:ext uri="{FF2B5EF4-FFF2-40B4-BE49-F238E27FC236}">
                <a16:creationId xmlns:a16="http://schemas.microsoft.com/office/drawing/2014/main" id="{56811276-8858-FBD7-52E9-A05D3B3C25DA}"/>
              </a:ext>
            </a:extLst>
          </p:cNvPr>
          <p:cNvSpPr txBox="1">
            <a:spLocks noGrp="1"/>
          </p:cNvSpPr>
          <p:nvPr>
            <p:ph type="sldNum" sz="quarter" idx="7"/>
          </p:nvPr>
        </p:nvSpPr>
        <p:spPr>
          <a:prstGeom prst="rect">
            <a:avLst/>
          </a:prstGeom>
        </p:spPr>
        <p:txBody>
          <a:bodyPr vert="horz" wrap="square" lIns="0" tIns="1905" rIns="0" bIns="0" rtlCol="0">
            <a:spAutoFit/>
          </a:bodyPr>
          <a:lstStyle/>
          <a:p>
            <a:pPr marL="38100">
              <a:lnSpc>
                <a:spcPct val="100000"/>
              </a:lnSpc>
              <a:spcBef>
                <a:spcPts val="15"/>
              </a:spcBef>
            </a:pPr>
            <a:fld id="{81D60167-4931-47E6-BA6A-407CBD079E47}" type="slidenum">
              <a:rPr spc="-50" dirty="0"/>
              <a:t>12</a:t>
            </a:fld>
            <a:endParaRPr spc="-50"/>
          </a:p>
        </p:txBody>
      </p:sp>
      <p:sp>
        <p:nvSpPr>
          <p:cNvPr id="6" name="object 6">
            <a:extLst>
              <a:ext uri="{FF2B5EF4-FFF2-40B4-BE49-F238E27FC236}">
                <a16:creationId xmlns:a16="http://schemas.microsoft.com/office/drawing/2014/main" id="{C518BDDA-CF40-6F1D-8EC9-DE84BE011B95}"/>
              </a:ext>
            </a:extLst>
          </p:cNvPr>
          <p:cNvSpPr txBox="1"/>
          <p:nvPr/>
        </p:nvSpPr>
        <p:spPr>
          <a:xfrm>
            <a:off x="881615" y="6585524"/>
            <a:ext cx="1309370" cy="137795"/>
          </a:xfrm>
          <a:prstGeom prst="rect">
            <a:avLst/>
          </a:prstGeom>
        </p:spPr>
        <p:txBody>
          <a:bodyPr vert="horz" wrap="square" lIns="0" tIns="1905" rIns="0" bIns="0" rtlCol="0">
            <a:spAutoFit/>
          </a:bodyPr>
          <a:lstStyle/>
          <a:p>
            <a:pPr marL="12700">
              <a:lnSpc>
                <a:spcPct val="100000"/>
              </a:lnSpc>
              <a:spcBef>
                <a:spcPts val="15"/>
              </a:spcBef>
            </a:pPr>
            <a:r>
              <a:rPr sz="800">
                <a:solidFill>
                  <a:srgbClr val="9DA2B3"/>
                </a:solidFill>
                <a:latin typeface="Arial"/>
                <a:cs typeface="Arial"/>
              </a:rPr>
              <a:t>©</a:t>
            </a:r>
            <a:r>
              <a:rPr sz="800" spc="-35">
                <a:solidFill>
                  <a:srgbClr val="9DA2B3"/>
                </a:solidFill>
                <a:latin typeface="Arial"/>
                <a:cs typeface="Arial"/>
              </a:rPr>
              <a:t> </a:t>
            </a:r>
            <a:r>
              <a:rPr sz="800">
                <a:solidFill>
                  <a:srgbClr val="9DA2B3"/>
                </a:solidFill>
                <a:latin typeface="Arial"/>
                <a:cs typeface="Arial"/>
              </a:rPr>
              <a:t>ASCM.</a:t>
            </a:r>
            <a:r>
              <a:rPr sz="800" spc="-15">
                <a:solidFill>
                  <a:srgbClr val="9DA2B3"/>
                </a:solidFill>
                <a:latin typeface="Arial"/>
                <a:cs typeface="Arial"/>
              </a:rPr>
              <a:t> </a:t>
            </a:r>
            <a:r>
              <a:rPr sz="800">
                <a:solidFill>
                  <a:srgbClr val="9DA2B3"/>
                </a:solidFill>
                <a:latin typeface="Arial"/>
                <a:cs typeface="Arial"/>
              </a:rPr>
              <a:t>All</a:t>
            </a:r>
            <a:r>
              <a:rPr sz="800" spc="-35">
                <a:solidFill>
                  <a:srgbClr val="9DA2B3"/>
                </a:solidFill>
                <a:latin typeface="Arial"/>
                <a:cs typeface="Arial"/>
              </a:rPr>
              <a:t> </a:t>
            </a:r>
            <a:r>
              <a:rPr sz="800">
                <a:solidFill>
                  <a:srgbClr val="9DA2B3"/>
                </a:solidFill>
                <a:latin typeface="Arial"/>
                <a:cs typeface="Arial"/>
              </a:rPr>
              <a:t>rights </a:t>
            </a:r>
            <a:r>
              <a:rPr sz="800" spc="-10">
                <a:solidFill>
                  <a:srgbClr val="9DA2B3"/>
                </a:solidFill>
                <a:latin typeface="Arial"/>
                <a:cs typeface="Arial"/>
              </a:rPr>
              <a:t>reserved.</a:t>
            </a:r>
            <a:endParaRPr sz="800">
              <a:latin typeface="Arial"/>
              <a:cs typeface="Arial"/>
            </a:endParaRPr>
          </a:p>
        </p:txBody>
      </p:sp>
    </p:spTree>
    <p:extLst>
      <p:ext uri="{BB962C8B-B14F-4D97-AF65-F5344CB8AC3E}">
        <p14:creationId xmlns:p14="http://schemas.microsoft.com/office/powerpoint/2010/main" val="2805246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4">
            <a:extLst>
              <a:ext uri="{FF2B5EF4-FFF2-40B4-BE49-F238E27FC236}">
                <a16:creationId xmlns:a16="http://schemas.microsoft.com/office/drawing/2014/main" id="{92F2242F-4B9E-7E6D-3C3B-020850827713}"/>
              </a:ext>
            </a:extLst>
          </p:cNvPr>
          <p:cNvGraphicFramePr>
            <a:graphicFrameLocks noGrp="1"/>
          </p:cNvGraphicFramePr>
          <p:nvPr>
            <p:extLst>
              <p:ext uri="{D42A27DB-BD31-4B8C-83A1-F6EECF244321}">
                <p14:modId xmlns:p14="http://schemas.microsoft.com/office/powerpoint/2010/main" val="4282629477"/>
              </p:ext>
            </p:extLst>
          </p:nvPr>
        </p:nvGraphicFramePr>
        <p:xfrm>
          <a:off x="199094" y="285135"/>
          <a:ext cx="11793812" cy="5998474"/>
        </p:xfrm>
        <a:graphic>
          <a:graphicData uri="http://schemas.openxmlformats.org/drawingml/2006/table">
            <a:tbl>
              <a:tblPr firstRow="1" bandRow="1">
                <a:tableStyleId>{2D5ABB26-0587-4C30-8999-92F81FD0307C}</a:tableStyleId>
              </a:tblPr>
              <a:tblGrid>
                <a:gridCol w="1015826">
                  <a:extLst>
                    <a:ext uri="{9D8B030D-6E8A-4147-A177-3AD203B41FA5}">
                      <a16:colId xmlns:a16="http://schemas.microsoft.com/office/drawing/2014/main" val="20000"/>
                    </a:ext>
                  </a:extLst>
                </a:gridCol>
                <a:gridCol w="1796331">
                  <a:extLst>
                    <a:ext uri="{9D8B030D-6E8A-4147-A177-3AD203B41FA5}">
                      <a16:colId xmlns:a16="http://schemas.microsoft.com/office/drawing/2014/main" val="20001"/>
                    </a:ext>
                  </a:extLst>
                </a:gridCol>
                <a:gridCol w="1796331">
                  <a:extLst>
                    <a:ext uri="{9D8B030D-6E8A-4147-A177-3AD203B41FA5}">
                      <a16:colId xmlns:a16="http://schemas.microsoft.com/office/drawing/2014/main" val="20002"/>
                    </a:ext>
                  </a:extLst>
                </a:gridCol>
                <a:gridCol w="1796331">
                  <a:extLst>
                    <a:ext uri="{9D8B030D-6E8A-4147-A177-3AD203B41FA5}">
                      <a16:colId xmlns:a16="http://schemas.microsoft.com/office/drawing/2014/main" val="20003"/>
                    </a:ext>
                  </a:extLst>
                </a:gridCol>
                <a:gridCol w="1796331">
                  <a:extLst>
                    <a:ext uri="{9D8B030D-6E8A-4147-A177-3AD203B41FA5}">
                      <a16:colId xmlns:a16="http://schemas.microsoft.com/office/drawing/2014/main" val="20004"/>
                    </a:ext>
                  </a:extLst>
                </a:gridCol>
                <a:gridCol w="1796331">
                  <a:extLst>
                    <a:ext uri="{9D8B030D-6E8A-4147-A177-3AD203B41FA5}">
                      <a16:colId xmlns:a16="http://schemas.microsoft.com/office/drawing/2014/main" val="3896928198"/>
                    </a:ext>
                  </a:extLst>
                </a:gridCol>
                <a:gridCol w="1796331">
                  <a:extLst>
                    <a:ext uri="{9D8B030D-6E8A-4147-A177-3AD203B41FA5}">
                      <a16:colId xmlns:a16="http://schemas.microsoft.com/office/drawing/2014/main" val="3949784746"/>
                    </a:ext>
                  </a:extLst>
                </a:gridCol>
              </a:tblGrid>
              <a:tr h="271984">
                <a:tc gridSpan="7">
                  <a:txBody>
                    <a:bodyPr/>
                    <a:lstStyle/>
                    <a:p>
                      <a:pPr marL="91440" algn="ctr">
                        <a:lnSpc>
                          <a:spcPct val="100000"/>
                        </a:lnSpc>
                        <a:spcBef>
                          <a:spcPts val="320"/>
                        </a:spcBef>
                      </a:pPr>
                      <a:r>
                        <a:rPr lang="en-US" sz="1200" b="1">
                          <a:solidFill>
                            <a:schemeClr val="bg1"/>
                          </a:solidFill>
                          <a:latin typeface="Franklin Gothic Book"/>
                          <a:cs typeface="Franklin Gothic Book"/>
                        </a:rPr>
                        <a:t>Foundations of Supply Chain Management (FOSCM) Suite</a:t>
                      </a:r>
                    </a:p>
                  </a:txBody>
                  <a:tcPr marL="0" marR="0" marT="40640"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38100">
                      <a:solidFill>
                        <a:srgbClr val="FFFFFF"/>
                      </a:solidFill>
                      <a:prstDash val="solid"/>
                    </a:lnB>
                    <a:solidFill>
                      <a:srgbClr val="3BB048"/>
                    </a:solidFill>
                  </a:tcPr>
                </a:tc>
                <a:tc hMerge="1">
                  <a:txBody>
                    <a:bodyPr/>
                    <a:lstStyle/>
                    <a:p>
                      <a:pPr marL="91440" marR="109220">
                        <a:lnSpc>
                          <a:spcPct val="100000"/>
                        </a:lnSpc>
                        <a:spcBef>
                          <a:spcPts val="320"/>
                        </a:spcBef>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38100">
                      <a:solidFill>
                        <a:srgbClr val="FFFFFF"/>
                      </a:solidFill>
                      <a:prstDash val="solid"/>
                    </a:lnB>
                    <a:solidFill>
                      <a:srgbClr val="3BB048"/>
                    </a:solidFill>
                  </a:tcPr>
                </a:tc>
                <a:tc hMerge="1">
                  <a:txBody>
                    <a:bodyPr/>
                    <a:lstStyle/>
                    <a:p>
                      <a:pPr marL="90805" marR="97155">
                        <a:lnSpc>
                          <a:spcPct val="100000"/>
                        </a:lnSpc>
                        <a:spcBef>
                          <a:spcPts val="320"/>
                        </a:spcBef>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38100">
                      <a:solidFill>
                        <a:srgbClr val="FFFFFF"/>
                      </a:solidFill>
                      <a:prstDash val="solid"/>
                    </a:lnB>
                    <a:solidFill>
                      <a:srgbClr val="3BB048"/>
                    </a:solidFill>
                  </a:tcPr>
                </a:tc>
                <a:tc hMerge="1">
                  <a:txBody>
                    <a:bodyPr/>
                    <a:lstStyle/>
                    <a:p>
                      <a:pPr marL="91440" marR="234315" lvl="0">
                        <a:lnSpc>
                          <a:spcPct val="100000"/>
                        </a:lnSpc>
                        <a:spcBef>
                          <a:spcPts val="320"/>
                        </a:spcBef>
                        <a:buNone/>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38100">
                      <a:solidFill>
                        <a:srgbClr val="FFFFFF"/>
                      </a:solidFill>
                      <a:prstDash val="solid"/>
                    </a:lnB>
                    <a:solidFill>
                      <a:srgbClr val="3BB048"/>
                    </a:solidFill>
                  </a:tcPr>
                </a:tc>
                <a:tc hMerge="1">
                  <a:txBody>
                    <a:bodyPr/>
                    <a:lstStyle/>
                    <a:p>
                      <a:pPr marL="91440" marR="261620" lvl="0">
                        <a:lnSpc>
                          <a:spcPct val="100000"/>
                        </a:lnSpc>
                        <a:spcBef>
                          <a:spcPts val="320"/>
                        </a:spcBef>
                        <a:buNone/>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38100" cap="flat" cmpd="sng" algn="ctr">
                      <a:solidFill>
                        <a:srgbClr val="FFFFFF"/>
                      </a:solidFill>
                      <a:prstDash val="solid"/>
                      <a:round/>
                      <a:headEnd type="none" w="med" len="med"/>
                      <a:tailEnd type="none" w="med" len="med"/>
                    </a:lnB>
                    <a:solidFill>
                      <a:srgbClr val="3BB048"/>
                    </a:solidFill>
                  </a:tcPr>
                </a:tc>
                <a:tc hMerge="1">
                  <a:txBody>
                    <a:bodyPr/>
                    <a:lstStyle/>
                    <a:p>
                      <a:pPr marL="91440" marR="261620">
                        <a:lnSpc>
                          <a:spcPct val="100000"/>
                        </a:lnSpc>
                        <a:spcBef>
                          <a:spcPts val="320"/>
                        </a:spcBef>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38100" cap="flat" cmpd="sng" algn="ctr">
                      <a:solidFill>
                        <a:srgbClr val="FFFFFF"/>
                      </a:solidFill>
                      <a:prstDash val="solid"/>
                      <a:round/>
                      <a:headEnd type="none" w="med" len="med"/>
                      <a:tailEnd type="none" w="med" len="med"/>
                    </a:lnB>
                    <a:solidFill>
                      <a:srgbClr val="3BB048"/>
                    </a:solidFill>
                  </a:tcPr>
                </a:tc>
                <a:tc hMerge="1">
                  <a:txBody>
                    <a:bodyPr/>
                    <a:lstStyle/>
                    <a:p>
                      <a:pPr marL="91440" lvl="0">
                        <a:lnSpc>
                          <a:spcPct val="100000"/>
                        </a:lnSpc>
                        <a:spcBef>
                          <a:spcPts val="320"/>
                        </a:spcBef>
                        <a:buNone/>
                      </a:pPr>
                      <a:endParaRPr sz="1600">
                        <a:solidFill>
                          <a:schemeClr val="bg1"/>
                        </a:solidFill>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a:solidFill>
                        <a:srgbClr val="FFFFFF"/>
                      </a:solidFill>
                    </a:lnR>
                    <a:lnT w="12700">
                      <a:solidFill>
                        <a:srgbClr val="FFFFFF"/>
                      </a:solidFill>
                    </a:lnT>
                    <a:lnB w="38099">
                      <a:solidFill>
                        <a:srgbClr val="FFFFFF"/>
                      </a:solidFill>
                    </a:lnB>
                    <a:solidFill>
                      <a:srgbClr val="3BB048"/>
                    </a:solidFill>
                  </a:tcPr>
                </a:tc>
                <a:extLst>
                  <a:ext uri="{0D108BD9-81ED-4DB2-BD59-A6C34878D82A}">
                    <a16:rowId xmlns:a16="http://schemas.microsoft.com/office/drawing/2014/main" val="3285266729"/>
                  </a:ext>
                </a:extLst>
              </a:tr>
              <a:tr h="945666">
                <a:tc>
                  <a:txBody>
                    <a:bodyPr/>
                    <a:lstStyle/>
                    <a:p>
                      <a:pPr marL="91440">
                        <a:lnSpc>
                          <a:spcPct val="100000"/>
                        </a:lnSpc>
                        <a:spcBef>
                          <a:spcPts val="320"/>
                        </a:spcBef>
                      </a:pPr>
                      <a:r>
                        <a:rPr lang="en-US" sz="1200" b="1" spc="-55">
                          <a:solidFill>
                            <a:srgbClr val="FFFFFF"/>
                          </a:solidFill>
                          <a:latin typeface="Franklin Gothic Book"/>
                          <a:cs typeface="Franklin Gothic Book"/>
                        </a:rPr>
                        <a:t>Courses</a:t>
                      </a:r>
                      <a:endParaRPr sz="1200" b="1">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a:txBody>
                    <a:bodyPr/>
                    <a:lstStyle/>
                    <a:p>
                      <a:pPr marL="91440" marR="109220">
                        <a:lnSpc>
                          <a:spcPct val="100000"/>
                        </a:lnSpc>
                        <a:spcBef>
                          <a:spcPts val="320"/>
                        </a:spcBef>
                      </a:pPr>
                      <a:r>
                        <a:rPr lang="en-US" sz="1200">
                          <a:solidFill>
                            <a:srgbClr val="FFFFFF"/>
                          </a:solidFill>
                          <a:latin typeface="Franklin Gothic Book"/>
                          <a:cs typeface="Franklin Gothic Book"/>
                        </a:rPr>
                        <a:t>Foundations of Distribution and Logistics (PDL)</a:t>
                      </a:r>
                      <a:endParaRPr sz="1200">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a:txBody>
                    <a:bodyPr/>
                    <a:lstStyle/>
                    <a:p>
                      <a:pPr marL="90805" marR="97155">
                        <a:lnSpc>
                          <a:spcPct val="100000"/>
                        </a:lnSpc>
                        <a:spcBef>
                          <a:spcPts val="320"/>
                        </a:spcBef>
                      </a:pPr>
                      <a:r>
                        <a:rPr lang="en-US" sz="1200">
                          <a:solidFill>
                            <a:srgbClr val="FFFFFF"/>
                          </a:solidFill>
                          <a:latin typeface="Franklin Gothic Book"/>
                          <a:cs typeface="Franklin Gothic Book"/>
                        </a:rPr>
                        <a:t>Foundations of Inventory Management (PIM)</a:t>
                      </a:r>
                      <a:endParaRPr sz="1200">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a:txBody>
                    <a:bodyPr/>
                    <a:lstStyle/>
                    <a:p>
                      <a:pPr marL="91440" marR="234315">
                        <a:lnSpc>
                          <a:spcPct val="100000"/>
                        </a:lnSpc>
                        <a:spcBef>
                          <a:spcPts val="320"/>
                        </a:spcBef>
                      </a:pPr>
                      <a:r>
                        <a:rPr lang="en-US" sz="1200">
                          <a:solidFill>
                            <a:srgbClr val="FFFFFF"/>
                          </a:solidFill>
                          <a:latin typeface="Franklin Gothic Book"/>
                          <a:cs typeface="Franklin Gothic Book"/>
                        </a:rPr>
                        <a:t>Foundations of Managing Operations (PMO)</a:t>
                      </a:r>
                      <a:endParaRPr sz="1200">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a:txBody>
                    <a:bodyPr/>
                    <a:lstStyle/>
                    <a:p>
                      <a:pPr marL="91440" marR="261620">
                        <a:lnSpc>
                          <a:spcPct val="100000"/>
                        </a:lnSpc>
                        <a:spcBef>
                          <a:spcPts val="320"/>
                        </a:spcBef>
                      </a:pPr>
                      <a:r>
                        <a:rPr lang="en-US" sz="1200">
                          <a:solidFill>
                            <a:srgbClr val="FFFFFF"/>
                          </a:solidFill>
                          <a:latin typeface="Franklin Gothic Book"/>
                          <a:cs typeface="Franklin Gothic Book"/>
                        </a:rPr>
                        <a:t>Foundations of Manufacturing Management (PMM)</a:t>
                      </a:r>
                      <a:endParaRPr sz="12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3BB048"/>
                    </a:solidFill>
                  </a:tcPr>
                </a:tc>
                <a:tc>
                  <a:txBody>
                    <a:bodyPr/>
                    <a:lstStyle/>
                    <a:p>
                      <a:pPr marL="91440" marR="261620" lvl="0" indent="0" eaLnBrk="1" fontAlgn="auto" latinLnBrk="0" hangingPunct="1">
                        <a:lnSpc>
                          <a:spcPct val="100000"/>
                        </a:lnSpc>
                        <a:spcBef>
                          <a:spcPts val="320"/>
                        </a:spcBef>
                        <a:spcAft>
                          <a:spcPts val="0"/>
                        </a:spcAft>
                        <a:buClrTx/>
                        <a:buSzTx/>
                        <a:buFontTx/>
                        <a:buNone/>
                      </a:pPr>
                      <a:endParaRPr lang="en-US" sz="1200">
                        <a:solidFill>
                          <a:srgbClr val="FFFFFF"/>
                        </a:solidFill>
                        <a:latin typeface="Franklin Gothic Book"/>
                        <a:cs typeface="Franklin Gothic Book"/>
                      </a:endParaRPr>
                    </a:p>
                    <a:p>
                      <a:pPr marL="91440" marR="261620" lvl="0" indent="0">
                        <a:lnSpc>
                          <a:spcPct val="100000"/>
                        </a:lnSpc>
                        <a:spcBef>
                          <a:spcPts val="320"/>
                        </a:spcBef>
                        <a:spcAft>
                          <a:spcPts val="0"/>
                        </a:spcAft>
                        <a:buClrTx/>
                        <a:buSzTx/>
                        <a:buFontTx/>
                        <a:buNone/>
                      </a:pPr>
                      <a:r>
                        <a:rPr lang="en-US" sz="1200">
                          <a:solidFill>
                            <a:srgbClr val="FFFFFF"/>
                          </a:solidFill>
                          <a:latin typeface="Franklin Gothic Book"/>
                          <a:cs typeface="Franklin Gothic Book"/>
                        </a:rPr>
                        <a:t>Foundations of Operations Planning (POP)</a:t>
                      </a:r>
                      <a:endParaRPr lang="en-US" sz="1200">
                        <a:latin typeface="Franklin Gothic Book"/>
                        <a:cs typeface="Franklin Gothic Book"/>
                      </a:endParaRPr>
                    </a:p>
                    <a:p>
                      <a:pPr marL="91440" marR="261620">
                        <a:lnSpc>
                          <a:spcPct val="100000"/>
                        </a:lnSpc>
                        <a:spcBef>
                          <a:spcPts val="320"/>
                        </a:spcBef>
                      </a:pPr>
                      <a:endParaRPr sz="12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3BB048"/>
                    </a:solidFill>
                  </a:tcPr>
                </a:tc>
                <a:tc>
                  <a:txBody>
                    <a:bodyPr/>
                    <a:lstStyle/>
                    <a:p>
                      <a:pPr marL="91440" lvl="0">
                        <a:lnSpc>
                          <a:spcPct val="100000"/>
                        </a:lnSpc>
                        <a:spcBef>
                          <a:spcPts val="320"/>
                        </a:spcBef>
                        <a:buNone/>
                      </a:pPr>
                      <a:r>
                        <a:rPr lang="en-US" sz="1200">
                          <a:solidFill>
                            <a:schemeClr val="bg1"/>
                          </a:solidFill>
                          <a:latin typeface="Franklin Gothic Book"/>
                          <a:cs typeface="Franklin Gothic Book"/>
                        </a:rPr>
                        <a:t>Introduction to Supply Chain Principles</a:t>
                      </a:r>
                    </a:p>
                  </a:txBody>
                  <a:tcPr marL="0" marR="0" marT="40640" marB="0" anchor="ctr">
                    <a:lnL w="12700">
                      <a:solidFill>
                        <a:srgbClr val="FFFFFF"/>
                      </a:solidFill>
                    </a:lnL>
                    <a:lnR w="12700" cap="flat" cmpd="sng" algn="ctr">
                      <a:solidFill>
                        <a:srgbClr val="FFFFFF"/>
                      </a:solidFill>
                      <a:prstDash val="solid"/>
                      <a:round/>
                      <a:headEnd type="none" w="med" len="med"/>
                      <a:tailEnd type="none" w="med" len="med"/>
                    </a:lnR>
                    <a:lnT w="38099" cap="flat" cmpd="sng" algn="ctr">
                      <a:solidFill>
                        <a:srgbClr val="FFFFFF"/>
                      </a:solidFill>
                      <a:prstDash val="solid"/>
                      <a:round/>
                      <a:headEnd type="none" w="med" len="med"/>
                      <a:tailEnd type="none" w="med" len="med"/>
                    </a:lnT>
                    <a:lnB w="38099">
                      <a:solidFill>
                        <a:srgbClr val="FFFFFF"/>
                      </a:solidFill>
                    </a:lnB>
                    <a:solidFill>
                      <a:srgbClr val="3BB048"/>
                    </a:solidFill>
                  </a:tcPr>
                </a:tc>
                <a:extLst>
                  <a:ext uri="{0D108BD9-81ED-4DB2-BD59-A6C34878D82A}">
                    <a16:rowId xmlns:a16="http://schemas.microsoft.com/office/drawing/2014/main" val="10000"/>
                  </a:ext>
                </a:extLst>
              </a:tr>
              <a:tr h="289663">
                <a:tc>
                  <a:txBody>
                    <a:bodyPr/>
                    <a:lstStyle/>
                    <a:p>
                      <a:pPr marL="91440" marR="0" lvl="0" indent="0" defTabSz="914400" eaLnBrk="1" fontAlgn="auto" latinLnBrk="0" hangingPunct="1">
                        <a:lnSpc>
                          <a:spcPct val="100000"/>
                        </a:lnSpc>
                        <a:spcBef>
                          <a:spcPts val="320"/>
                        </a:spcBef>
                        <a:spcAft>
                          <a:spcPts val="0"/>
                        </a:spcAft>
                        <a:buClrTx/>
                        <a:buSzTx/>
                        <a:buFontTx/>
                        <a:buNone/>
                        <a:tabLst/>
                        <a:defRPr/>
                      </a:pPr>
                      <a:endParaRPr lang="en-US" sz="1200">
                        <a:latin typeface="Franklin Gothic Book"/>
                        <a:cs typeface="Franklin Gothic Book"/>
                      </a:endParaRPr>
                    </a:p>
                  </a:txBody>
                  <a:tcPr marL="0" marR="0" marT="40640" marB="0" anchor="ctr">
                    <a:lnL w="12700">
                      <a:solidFill>
                        <a:srgbClr val="FFFFFF"/>
                      </a:solidFill>
                      <a:prstDash val="soli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gridSpan="6">
                  <a:txBody>
                    <a:bodyPr/>
                    <a:lstStyle/>
                    <a:p>
                      <a:pPr marL="91440" marR="109220">
                        <a:lnSpc>
                          <a:spcPct val="100000"/>
                        </a:lnSpc>
                        <a:spcBef>
                          <a:spcPts val="320"/>
                        </a:spcBef>
                      </a:pPr>
                      <a:r>
                        <a:rPr lang="en-US" sz="1200" i="1">
                          <a:solidFill>
                            <a:schemeClr val="bg1"/>
                          </a:solidFill>
                          <a:latin typeface="Franklin Gothic Book"/>
                          <a:cs typeface="Franklin Gothic Book"/>
                        </a:rPr>
                        <a:t>The Operations Management module is a standalone course, designed as the first to be taken with any FOSCM course.</a:t>
                      </a:r>
                      <a:endParaRPr sz="1200" i="1">
                        <a:solidFill>
                          <a:schemeClr val="bg1"/>
                        </a:solidFill>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hMerge="1">
                  <a:txBody>
                    <a:bodyPr/>
                    <a:lstStyle/>
                    <a:p>
                      <a:pPr marL="90805" marR="97155">
                        <a:lnSpc>
                          <a:spcPct val="100000"/>
                        </a:lnSpc>
                        <a:spcBef>
                          <a:spcPts val="320"/>
                        </a:spcBef>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hMerge="1">
                  <a:txBody>
                    <a:bodyPr/>
                    <a:lstStyle/>
                    <a:p>
                      <a:pPr marL="91440" marR="234315" lvl="0">
                        <a:lnSpc>
                          <a:spcPct val="100000"/>
                        </a:lnSpc>
                        <a:spcBef>
                          <a:spcPts val="320"/>
                        </a:spcBef>
                        <a:buNone/>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hMerge="1">
                  <a:txBody>
                    <a:bodyPr/>
                    <a:lstStyle/>
                    <a:p>
                      <a:pPr marL="91440" marR="261620" lvl="0">
                        <a:lnSpc>
                          <a:spcPct val="100000"/>
                        </a:lnSpc>
                        <a:spcBef>
                          <a:spcPts val="320"/>
                        </a:spcBef>
                        <a:buNone/>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3BB048"/>
                    </a:solidFill>
                  </a:tcPr>
                </a:tc>
                <a:tc hMerge="1">
                  <a:txBody>
                    <a:bodyPr/>
                    <a:lstStyle/>
                    <a:p>
                      <a:pPr marL="91440" marR="261620">
                        <a:lnSpc>
                          <a:spcPct val="100000"/>
                        </a:lnSpc>
                        <a:spcBef>
                          <a:spcPts val="320"/>
                        </a:spcBef>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3BB048"/>
                    </a:solidFill>
                  </a:tcPr>
                </a:tc>
                <a:tc hMerge="1">
                  <a:txBody>
                    <a:bodyPr/>
                    <a:lstStyle/>
                    <a:p>
                      <a:pPr marL="91440" lvl="0">
                        <a:lnSpc>
                          <a:spcPct val="100000"/>
                        </a:lnSpc>
                        <a:spcBef>
                          <a:spcPts val="320"/>
                        </a:spcBef>
                        <a:buNone/>
                      </a:pPr>
                      <a:endParaRPr sz="1600">
                        <a:solidFill>
                          <a:schemeClr val="bg1"/>
                        </a:solidFill>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a:solidFill>
                        <a:srgbClr val="FFFFFF"/>
                      </a:solidFill>
                    </a:lnR>
                    <a:lnT w="38099" cap="flat" cmpd="sng" algn="ctr">
                      <a:solidFill>
                        <a:srgbClr val="FFFFFF"/>
                      </a:solidFill>
                      <a:prstDash val="solid"/>
                      <a:round/>
                      <a:headEnd type="none" w="med" len="med"/>
                      <a:tailEnd type="none" w="med" len="med"/>
                    </a:lnT>
                    <a:lnB w="38099">
                      <a:solidFill>
                        <a:srgbClr val="FFFFFF"/>
                      </a:solidFill>
                    </a:lnB>
                    <a:solidFill>
                      <a:srgbClr val="3BB048"/>
                    </a:solidFill>
                  </a:tcPr>
                </a:tc>
                <a:extLst>
                  <a:ext uri="{0D108BD9-81ED-4DB2-BD59-A6C34878D82A}">
                    <a16:rowId xmlns:a16="http://schemas.microsoft.com/office/drawing/2014/main" val="321372372"/>
                  </a:ext>
                </a:extLst>
              </a:tr>
              <a:tr h="404590">
                <a:tc>
                  <a:txBody>
                    <a:bodyPr/>
                    <a:lstStyle/>
                    <a:p>
                      <a:pPr marL="91440">
                        <a:lnSpc>
                          <a:spcPct val="100000"/>
                        </a:lnSpc>
                        <a:spcBef>
                          <a:spcPts val="320"/>
                        </a:spcBef>
                      </a:pPr>
                      <a:r>
                        <a:rPr lang="en-US" sz="1200" b="1" spc="-55">
                          <a:solidFill>
                            <a:schemeClr val="tx1"/>
                          </a:solidFill>
                          <a:latin typeface="Franklin Gothic Book"/>
                          <a:cs typeface="Franklin Gothic Book"/>
                        </a:rPr>
                        <a:t>Designation Type</a:t>
                      </a:r>
                    </a:p>
                  </a:txBody>
                  <a:tcPr marL="0" marR="0" marT="42545"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EE3CF"/>
                    </a:solidFill>
                  </a:tcPr>
                </a:tc>
                <a:tc gridSpan="6">
                  <a:txBody>
                    <a:bodyPr/>
                    <a:lstStyle/>
                    <a:p>
                      <a:pPr algn="ctr">
                        <a:lnSpc>
                          <a:spcPct val="100000"/>
                        </a:lnSpc>
                        <a:spcBef>
                          <a:spcPts val="1305"/>
                        </a:spcBef>
                      </a:pPr>
                      <a:r>
                        <a:rPr lang="en-US" sz="1200" spc="-10">
                          <a:latin typeface="Franklin Gothic Book"/>
                          <a:cs typeface="Franklin Gothic Book"/>
                        </a:rPr>
                        <a:t>Letter of Completion</a:t>
                      </a:r>
                      <a:endParaRPr sz="1200">
                        <a:latin typeface="Franklin Gothic Book"/>
                        <a:cs typeface="Franklin Gothic Book"/>
                      </a:endParaRPr>
                    </a:p>
                  </a:txBody>
                  <a:tcPr marL="0" marR="0" marT="165735" marB="0" anchor="ctr">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12700">
                      <a:solidFill>
                        <a:srgbClr val="FFFFFF"/>
                      </a:solidFill>
                      <a:prstDash val="solid"/>
                    </a:lnB>
                    <a:solidFill>
                      <a:srgbClr val="CEE3CF"/>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lnL w="12700" cap="flat" cmpd="sng" algn="ctr">
                      <a:solidFill>
                        <a:srgbClr val="FFFFFF"/>
                      </a:solidFill>
                      <a:prstDash val="solid"/>
                      <a:round/>
                      <a:headEnd type="none" w="med" len="med"/>
                      <a:tailEnd type="none" w="med" len="med"/>
                    </a:lnL>
                    <a:lnT w="38100" cap="flat" cmpd="sng" algn="ctr">
                      <a:solidFill>
                        <a:srgbClr val="FFFFFF"/>
                      </a:solidFill>
                      <a:prstDash val="solid"/>
                      <a:round/>
                      <a:headEnd type="none" w="med" len="med"/>
                      <a:tailEnd type="none" w="med" len="med"/>
                    </a:lnT>
                  </a:tcPr>
                </a:tc>
                <a:tc hMerge="1">
                  <a:txBody>
                    <a:bodyPr/>
                    <a:lstStyle/>
                    <a:p>
                      <a:pPr algn="ctr">
                        <a:lnSpc>
                          <a:spcPct val="100000"/>
                        </a:lnSpc>
                        <a:spcBef>
                          <a:spcPts val="1305"/>
                        </a:spcBef>
                      </a:pPr>
                      <a:endParaRPr sz="1200">
                        <a:latin typeface="Franklin Gothic Book"/>
                        <a:cs typeface="Franklin Gothic Book"/>
                      </a:endParaRPr>
                    </a:p>
                  </a:txBody>
                  <a:tcPr marL="0" marR="0" marT="165735" marB="0">
                    <a:lnL w="12700">
                      <a:solidFill>
                        <a:srgbClr val="FFFFFF"/>
                      </a:solidFill>
                      <a:prstDash val="solid"/>
                    </a:lnL>
                    <a:lnR w="12700">
                      <a:solidFill>
                        <a:srgbClr val="FFFFFF"/>
                      </a:solidFill>
                      <a:prstDash val="solid"/>
                    </a:lnR>
                    <a:lnT w="38100" cap="flat" cmpd="sng" algn="ctr">
                      <a:solidFill>
                        <a:srgbClr val="FFFFFF"/>
                      </a:solidFill>
                      <a:prstDash val="solid"/>
                      <a:round/>
                      <a:headEnd type="none" w="med" len="med"/>
                      <a:tailEnd type="none" w="med" len="med"/>
                    </a:lnT>
                    <a:solidFill>
                      <a:srgbClr val="CEE3CF"/>
                    </a:solidFill>
                  </a:tcPr>
                </a:tc>
                <a:tc hMerge="1">
                  <a:txBody>
                    <a:bodyPr/>
                    <a:lstStyle/>
                    <a:p>
                      <a:pPr lvl="0" algn="ctr">
                        <a:lnSpc>
                          <a:spcPct val="100000"/>
                        </a:lnSpc>
                        <a:spcBef>
                          <a:spcPts val="1305"/>
                        </a:spcBef>
                        <a:buNone/>
                      </a:pPr>
                      <a:endParaRPr sz="1200" spc="-10">
                        <a:latin typeface="Franklin Gothic Book"/>
                        <a:cs typeface="Franklin Gothic Book"/>
                      </a:endParaRPr>
                    </a:p>
                  </a:txBody>
                  <a:tcPr marL="0" marR="0" marT="165735" marB="0" anchor="ctr">
                    <a:lnL w="12700">
                      <a:solidFill>
                        <a:srgbClr val="FFFFFF"/>
                      </a:solidFill>
                    </a:lnL>
                    <a:lnR w="12700" cap="flat" cmpd="sng" algn="ctr">
                      <a:solidFill>
                        <a:srgbClr val="FFFFFF"/>
                      </a:solidFill>
                      <a:prstDash val="solid"/>
                      <a:round/>
                      <a:headEnd type="none" w="med" len="med"/>
                      <a:tailEnd type="none" w="med" len="med"/>
                    </a:lnR>
                    <a:lnT w="38099">
                      <a:solidFill>
                        <a:srgbClr val="FFFFFF"/>
                      </a:solidFill>
                    </a:lnT>
                    <a:lnB w="12700">
                      <a:solidFill>
                        <a:srgbClr val="FFFFFF"/>
                      </a:solidFill>
                    </a:lnB>
                    <a:solidFill>
                      <a:srgbClr val="CEE3CF"/>
                    </a:solidFill>
                  </a:tcPr>
                </a:tc>
                <a:extLst>
                  <a:ext uri="{0D108BD9-81ED-4DB2-BD59-A6C34878D82A}">
                    <a16:rowId xmlns:a16="http://schemas.microsoft.com/office/drawing/2014/main" val="10001"/>
                  </a:ext>
                </a:extLst>
              </a:tr>
              <a:tr h="1981246">
                <a:tc>
                  <a:txBody>
                    <a:bodyPr/>
                    <a:lstStyle/>
                    <a:p>
                      <a:pPr marL="91440" marR="161290">
                        <a:lnSpc>
                          <a:spcPct val="100000"/>
                        </a:lnSpc>
                        <a:spcBef>
                          <a:spcPts val="335"/>
                        </a:spcBef>
                      </a:pPr>
                      <a:r>
                        <a:rPr lang="en-US" sz="1200">
                          <a:latin typeface="Franklin Gothic Book"/>
                          <a:cs typeface="Franklin Gothic Book"/>
                        </a:rPr>
                        <a:t>Supply</a:t>
                      </a:r>
                      <a:r>
                        <a:rPr lang="en-US" sz="1200" spc="-35">
                          <a:latin typeface="Franklin Gothic Book"/>
                          <a:cs typeface="Franklin Gothic Book"/>
                        </a:rPr>
                        <a:t> </a:t>
                      </a:r>
                      <a:r>
                        <a:rPr lang="en-US" sz="1200">
                          <a:latin typeface="Franklin Gothic Book"/>
                          <a:cs typeface="Franklin Gothic Book"/>
                        </a:rPr>
                        <a:t>Chain</a:t>
                      </a:r>
                      <a:r>
                        <a:rPr lang="en-US" sz="1200" spc="-50">
                          <a:latin typeface="Franklin Gothic Book"/>
                          <a:cs typeface="Franklin Gothic Book"/>
                        </a:rPr>
                        <a:t> </a:t>
                      </a:r>
                      <a:r>
                        <a:rPr lang="en-US" sz="1200">
                          <a:latin typeface="Franklin Gothic Book"/>
                          <a:cs typeface="Franklin Gothic Book"/>
                        </a:rPr>
                        <a:t>Operations</a:t>
                      </a:r>
                      <a:r>
                        <a:rPr lang="en-US" sz="1200" spc="-45">
                          <a:latin typeface="Franklin Gothic Book"/>
                          <a:cs typeface="Franklin Gothic Book"/>
                        </a:rPr>
                        <a:t> </a:t>
                      </a:r>
                      <a:r>
                        <a:rPr lang="en-US" sz="1200" spc="-10">
                          <a:latin typeface="Franklin Gothic Book"/>
                          <a:cs typeface="Franklin Gothic Book"/>
                        </a:rPr>
                        <a:t>Areas </a:t>
                      </a:r>
                      <a:r>
                        <a:rPr lang="en-US" sz="1200">
                          <a:latin typeface="Franklin Gothic Book"/>
                          <a:cs typeface="Franklin Gothic Book"/>
                        </a:rPr>
                        <a:t>Most</a:t>
                      </a:r>
                      <a:r>
                        <a:rPr lang="en-US" sz="1200" spc="-55">
                          <a:latin typeface="Franklin Gothic Book"/>
                          <a:cs typeface="Franklin Gothic Book"/>
                        </a:rPr>
                        <a:t> </a:t>
                      </a:r>
                      <a:r>
                        <a:rPr lang="en-US" sz="1200">
                          <a:latin typeface="Franklin Gothic Book"/>
                          <a:cs typeface="Franklin Gothic Book"/>
                        </a:rPr>
                        <a:t>Suited</a:t>
                      </a:r>
                      <a:r>
                        <a:rPr lang="en-US" sz="1200" spc="-40">
                          <a:latin typeface="Franklin Gothic Book"/>
                          <a:cs typeface="Franklin Gothic Book"/>
                        </a:rPr>
                        <a:t> </a:t>
                      </a:r>
                      <a:r>
                        <a:rPr lang="en-US" sz="1200">
                          <a:latin typeface="Franklin Gothic Book"/>
                          <a:cs typeface="Franklin Gothic Book"/>
                        </a:rPr>
                        <a:t>for</a:t>
                      </a:r>
                    </a:p>
                  </a:txBody>
                  <a:tcPr marL="0" marR="0" marT="42545" marB="0" anchor="ctr">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8F1E9"/>
                    </a:solidFill>
                  </a:tcPr>
                </a:tc>
                <a:tc>
                  <a:txBody>
                    <a:bodyPr/>
                    <a:lstStyle/>
                    <a:p>
                      <a:pPr marL="171450" indent="-171450">
                        <a:buFont typeface="Arial" panose="020B0604020202020204" pitchFamily="34" charset="0"/>
                        <a:buChar char="•"/>
                      </a:pPr>
                      <a:r>
                        <a:rPr lang="en-US" sz="1200" b="0" i="0">
                          <a:solidFill>
                            <a:schemeClr val="tx1"/>
                          </a:solidFill>
                          <a:effectLst/>
                          <a:latin typeface="+mn-lt"/>
                          <a:ea typeface="+mn-ea"/>
                          <a:cs typeface="+mn-cs"/>
                        </a:rPr>
                        <a:t>Distribution and Logistics</a:t>
                      </a:r>
                    </a:p>
                    <a:p>
                      <a:pPr marL="171450" indent="-171450">
                        <a:buFont typeface="Arial" panose="020B0604020202020204" pitchFamily="34" charset="0"/>
                        <a:buChar char="•"/>
                      </a:pPr>
                      <a:r>
                        <a:rPr lang="en-US" sz="1200" b="0" i="0">
                          <a:solidFill>
                            <a:schemeClr val="tx1"/>
                          </a:solidFill>
                          <a:effectLst/>
                          <a:latin typeface="+mn-lt"/>
                          <a:ea typeface="+mn-ea"/>
                          <a:cs typeface="+mn-cs"/>
                        </a:rPr>
                        <a:t>Transportation Management</a:t>
                      </a:r>
                    </a:p>
                    <a:p>
                      <a:pPr marL="171450" indent="-171450">
                        <a:buFont typeface="Arial" panose="020B0604020202020204" pitchFamily="34" charset="0"/>
                        <a:buChar char="•"/>
                      </a:pPr>
                      <a:r>
                        <a:rPr lang="en-US" sz="1200" b="0" i="0">
                          <a:solidFill>
                            <a:schemeClr val="tx1"/>
                          </a:solidFill>
                          <a:effectLst/>
                          <a:latin typeface="+mn-lt"/>
                          <a:ea typeface="+mn-ea"/>
                          <a:cs typeface="+mn-cs"/>
                        </a:rPr>
                        <a:t>Warehousing</a:t>
                      </a:r>
                    </a:p>
                    <a:p>
                      <a:pPr marL="171450" indent="-171450">
                        <a:buFont typeface="Arial" panose="020B0604020202020204" pitchFamily="34" charset="0"/>
                        <a:buChar char="•"/>
                      </a:pPr>
                      <a:r>
                        <a:rPr lang="en-US" sz="1200" b="0" i="0">
                          <a:solidFill>
                            <a:schemeClr val="tx1"/>
                          </a:solidFill>
                          <a:effectLst/>
                          <a:latin typeface="+mn-lt"/>
                          <a:ea typeface="+mn-ea"/>
                          <a:cs typeface="+mn-cs"/>
                        </a:rPr>
                        <a:t>Inventory Control</a:t>
                      </a:r>
                    </a:p>
                    <a:p>
                      <a:pPr marL="171450" indent="-171450">
                        <a:buFont typeface="Arial" panose="020B0604020202020204" pitchFamily="34" charset="0"/>
                        <a:buChar char="•"/>
                      </a:pPr>
                      <a:r>
                        <a:rPr lang="en-US" sz="1200" b="0" i="0">
                          <a:solidFill>
                            <a:schemeClr val="tx1"/>
                          </a:solidFill>
                          <a:effectLst/>
                          <a:latin typeface="+mn-lt"/>
                          <a:ea typeface="+mn-ea"/>
                          <a:cs typeface="+mn-cs"/>
                        </a:rPr>
                        <a:t>Material Handling</a:t>
                      </a:r>
                      <a:endParaRPr lang="en-US" sz="1200" spc="-10">
                        <a:latin typeface="Franklin Gothic Book"/>
                        <a:cs typeface="Franklin Gothic Book"/>
                      </a:endParaRPr>
                    </a:p>
                    <a:p>
                      <a:pPr marL="262890" marR="85725" indent="-171450">
                        <a:lnSpc>
                          <a:spcPct val="100000"/>
                        </a:lnSpc>
                        <a:spcBef>
                          <a:spcPts val="335"/>
                        </a:spcBef>
                        <a:buFont typeface="Arial" panose="020B0604020202020204" pitchFamily="34" charset="0"/>
                        <a:buChar char="•"/>
                      </a:pPr>
                      <a:endParaRPr lang="en-US" sz="1200" spc="-10">
                        <a:latin typeface="Franklin Gothic Book"/>
                        <a:cs typeface="Franklin Gothic Book"/>
                      </a:endParaRPr>
                    </a:p>
                    <a:p>
                      <a:pPr marL="262890" marR="85725" indent="-171450">
                        <a:lnSpc>
                          <a:spcPct val="100000"/>
                        </a:lnSpc>
                        <a:spcBef>
                          <a:spcPts val="335"/>
                        </a:spcBef>
                        <a:buFont typeface="Arial" panose="020B0604020202020204" pitchFamily="34" charset="0"/>
                        <a:buChar char="•"/>
                      </a:pPr>
                      <a:endParaRPr sz="1200" spc="-1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8F1E9"/>
                    </a:solidFill>
                  </a:tcPr>
                </a:tc>
                <a:tc>
                  <a:txBody>
                    <a:bodyPr/>
                    <a:lstStyle/>
                    <a:p>
                      <a:pPr marL="171450" indent="-171450">
                        <a:buFont typeface="Arial" panose="020B0604020202020204" pitchFamily="34" charset="0"/>
                        <a:buChar char="•"/>
                      </a:pPr>
                      <a:r>
                        <a:rPr lang="en-US" sz="1200" b="0" i="0">
                          <a:solidFill>
                            <a:schemeClr val="tx1"/>
                          </a:solidFill>
                          <a:effectLst/>
                          <a:latin typeface="+mn-lt"/>
                          <a:ea typeface="+mn-ea"/>
                          <a:cs typeface="+mn-cs"/>
                        </a:rPr>
                        <a:t>Inventory Replenishment </a:t>
                      </a:r>
                    </a:p>
                    <a:p>
                      <a:pPr marL="171450" indent="-171450">
                        <a:buFont typeface="Arial" panose="020B0604020202020204" pitchFamily="34" charset="0"/>
                        <a:buChar char="•"/>
                      </a:pPr>
                      <a:r>
                        <a:rPr lang="en-US" sz="1200" b="0" i="0">
                          <a:solidFill>
                            <a:schemeClr val="tx1"/>
                          </a:solidFill>
                          <a:effectLst/>
                          <a:latin typeface="+mn-lt"/>
                          <a:ea typeface="+mn-ea"/>
                          <a:cs typeface="+mn-cs"/>
                        </a:rPr>
                        <a:t>Lean Inventory Practices</a:t>
                      </a:r>
                    </a:p>
                    <a:p>
                      <a:pPr marL="171450" indent="-171450">
                        <a:buFont typeface="Arial" panose="020B0604020202020204" pitchFamily="34" charset="0"/>
                        <a:buChar char="•"/>
                      </a:pPr>
                      <a:r>
                        <a:rPr lang="en-US" sz="1200" b="0" i="0">
                          <a:solidFill>
                            <a:schemeClr val="tx1"/>
                          </a:solidFill>
                          <a:effectLst/>
                          <a:latin typeface="+mn-lt"/>
                          <a:ea typeface="+mn-ea"/>
                          <a:cs typeface="+mn-cs"/>
                        </a:rPr>
                        <a:t>Purchasing and Procurement</a:t>
                      </a:r>
                    </a:p>
                    <a:p>
                      <a:pPr marL="171450" indent="-171450">
                        <a:buFont typeface="Arial" panose="020B0604020202020204" pitchFamily="34" charset="0"/>
                        <a:buChar char="•"/>
                      </a:pPr>
                      <a:r>
                        <a:rPr lang="en-US" sz="1200" b="0" i="0">
                          <a:solidFill>
                            <a:schemeClr val="tx1"/>
                          </a:solidFill>
                          <a:effectLst/>
                          <a:latin typeface="+mn-lt"/>
                          <a:ea typeface="+mn-ea"/>
                          <a:cs typeface="+mn-cs"/>
                        </a:rPr>
                        <a:t>Inventory Performance Measurement</a:t>
                      </a:r>
                    </a:p>
                    <a:p>
                      <a:pPr marL="91440" marR="198120">
                        <a:lnSpc>
                          <a:spcPct val="100000"/>
                        </a:lnSpc>
                        <a:spcBef>
                          <a:spcPts val="335"/>
                        </a:spcBef>
                      </a:pPr>
                      <a:endParaRPr sz="120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8F1E9"/>
                    </a:solidFill>
                  </a:tcPr>
                </a:tc>
                <a:tc>
                  <a:txBody>
                    <a:bodyPr/>
                    <a:lstStyle/>
                    <a:p>
                      <a:pPr marL="171450" indent="-171450">
                        <a:buFont typeface="Arial" panose="020B0604020202020204" pitchFamily="34" charset="0"/>
                        <a:buChar char="•"/>
                      </a:pPr>
                      <a:r>
                        <a:rPr lang="en-US" sz="1200" b="0" i="0">
                          <a:solidFill>
                            <a:schemeClr val="tx1"/>
                          </a:solidFill>
                          <a:effectLst/>
                          <a:latin typeface="+mn-lt"/>
                          <a:ea typeface="+mn-ea"/>
                          <a:cs typeface="+mn-cs"/>
                        </a:rPr>
                        <a:t>Demand Management</a:t>
                      </a:r>
                    </a:p>
                    <a:p>
                      <a:pPr marL="171450" indent="-171450">
                        <a:buFont typeface="Arial" panose="020B0604020202020204" pitchFamily="34" charset="0"/>
                        <a:buChar char="•"/>
                      </a:pPr>
                      <a:r>
                        <a:rPr lang="en-US" sz="1200" b="0" i="0">
                          <a:solidFill>
                            <a:schemeClr val="tx1"/>
                          </a:solidFill>
                          <a:effectLst/>
                          <a:latin typeface="+mn-lt"/>
                          <a:ea typeface="+mn-ea"/>
                          <a:cs typeface="+mn-cs"/>
                        </a:rPr>
                        <a:t>Sales and Operations Planning</a:t>
                      </a:r>
                    </a:p>
                    <a:p>
                      <a:pPr marL="171450" indent="-171450">
                        <a:buFont typeface="Arial" panose="020B0604020202020204" pitchFamily="34" charset="0"/>
                        <a:buChar char="•"/>
                      </a:pPr>
                      <a:r>
                        <a:rPr lang="en-US" sz="1200" b="0" i="0">
                          <a:solidFill>
                            <a:schemeClr val="tx1"/>
                          </a:solidFill>
                          <a:effectLst/>
                          <a:latin typeface="+mn-lt"/>
                          <a:ea typeface="+mn-ea"/>
                          <a:cs typeface="+mn-cs"/>
                        </a:rPr>
                        <a:t>Aggregate Operations Planning</a:t>
                      </a:r>
                    </a:p>
                    <a:p>
                      <a:pPr marL="91440" marR="105410">
                        <a:lnSpc>
                          <a:spcPct val="100000"/>
                        </a:lnSpc>
                        <a:spcBef>
                          <a:spcPts val="335"/>
                        </a:spcBef>
                      </a:pPr>
                      <a:endParaRPr sz="120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8F1E9"/>
                    </a:solidFill>
                  </a:tcPr>
                </a:tc>
                <a:tc>
                  <a:txBody>
                    <a:bodyPr/>
                    <a:lstStyle/>
                    <a:p>
                      <a:pPr marL="171450" indent="-171450">
                        <a:buFont typeface="Arial" panose="020B0604020202020204" pitchFamily="34" charset="0"/>
                        <a:buChar char="•"/>
                      </a:pPr>
                      <a:r>
                        <a:rPr lang="en-US" sz="1200" b="0" i="0">
                          <a:solidFill>
                            <a:schemeClr val="tx1"/>
                          </a:solidFill>
                          <a:effectLst/>
                          <a:latin typeface="+mn-lt"/>
                          <a:ea typeface="+mn-ea"/>
                          <a:cs typeface="+mn-cs"/>
                        </a:rPr>
                        <a:t>Process and Operations Management</a:t>
                      </a:r>
                    </a:p>
                    <a:p>
                      <a:pPr marL="171450" indent="-171450">
                        <a:buFont typeface="Arial" panose="020B0604020202020204" pitchFamily="34" charset="0"/>
                        <a:buChar char="•"/>
                      </a:pPr>
                      <a:r>
                        <a:rPr lang="en-US" sz="1200" b="0" i="0">
                          <a:solidFill>
                            <a:schemeClr val="tx1"/>
                          </a:solidFill>
                          <a:effectLst/>
                          <a:latin typeface="+mn-lt"/>
                          <a:ea typeface="+mn-ea"/>
                          <a:cs typeface="+mn-cs"/>
                        </a:rPr>
                        <a:t>Project Management</a:t>
                      </a:r>
                    </a:p>
                    <a:p>
                      <a:pPr marL="171450" indent="-171450">
                        <a:buFont typeface="Arial" panose="020B0604020202020204" pitchFamily="34" charset="0"/>
                        <a:buChar char="•"/>
                      </a:pPr>
                      <a:r>
                        <a:rPr lang="en-US" sz="1200" b="0" i="0">
                          <a:solidFill>
                            <a:schemeClr val="tx1"/>
                          </a:solidFill>
                          <a:effectLst/>
                          <a:latin typeface="+mn-lt"/>
                          <a:ea typeface="+mn-ea"/>
                          <a:cs typeface="+mn-cs"/>
                        </a:rPr>
                        <a:t>Product Design and Development</a:t>
                      </a:r>
                    </a:p>
                    <a:p>
                      <a:pPr marL="171450" indent="-171450">
                        <a:buFont typeface="Arial" panose="020B0604020202020204" pitchFamily="34" charset="0"/>
                        <a:buChar char="•"/>
                      </a:pPr>
                      <a:r>
                        <a:rPr lang="en-US" sz="1200" b="0" i="0">
                          <a:solidFill>
                            <a:schemeClr val="tx1"/>
                          </a:solidFill>
                          <a:effectLst/>
                          <a:latin typeface="+mn-lt"/>
                          <a:ea typeface="+mn-ea"/>
                          <a:cs typeface="+mn-cs"/>
                        </a:rPr>
                        <a:t>Total Quality Management</a:t>
                      </a:r>
                    </a:p>
                    <a:p>
                      <a:pPr marL="171450" indent="-171450">
                        <a:buFont typeface="Arial" panose="020B0604020202020204" pitchFamily="34" charset="0"/>
                        <a:buChar char="•"/>
                      </a:pPr>
                      <a:r>
                        <a:rPr lang="en-US" sz="1200" b="0" i="0">
                          <a:solidFill>
                            <a:schemeClr val="tx1"/>
                          </a:solidFill>
                          <a:effectLst/>
                          <a:latin typeface="+mn-lt"/>
                          <a:ea typeface="+mn-ea"/>
                          <a:cs typeface="+mn-cs"/>
                        </a:rPr>
                        <a:t>Process Improvement</a:t>
                      </a:r>
                    </a:p>
                    <a:p>
                      <a:pPr marL="91440" marR="108585">
                        <a:lnSpc>
                          <a:spcPct val="100000"/>
                        </a:lnSpc>
                        <a:spcBef>
                          <a:spcPts val="335"/>
                        </a:spcBef>
                      </a:pPr>
                      <a:endParaRPr sz="1200">
                        <a:latin typeface="Franklin Gothic Book"/>
                        <a:cs typeface="Franklin Gothic Book"/>
                      </a:endParaRPr>
                    </a:p>
                  </a:txBody>
                  <a:tcPr marL="0" marR="0" marT="4254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solidFill>
                      <a:srgbClr val="E8F1E9"/>
                    </a:solidFill>
                  </a:tcPr>
                </a:tc>
                <a:tc>
                  <a:txBody>
                    <a:bodyPr/>
                    <a:lstStyle/>
                    <a:p>
                      <a:pPr marL="171450" indent="-171450">
                        <a:buFont typeface="Arial" panose="020B0604020202020204" pitchFamily="34" charset="0"/>
                        <a:buChar char="•"/>
                      </a:pPr>
                      <a:r>
                        <a:rPr lang="en-US" sz="1200" b="0" i="0">
                          <a:solidFill>
                            <a:schemeClr val="tx1"/>
                          </a:solidFill>
                          <a:effectLst/>
                          <a:latin typeface="+mn-lt"/>
                          <a:ea typeface="+mn-ea"/>
                          <a:cs typeface="+mn-cs"/>
                        </a:rPr>
                        <a:t>Manufacturing Product Structures</a:t>
                      </a:r>
                    </a:p>
                    <a:p>
                      <a:pPr marL="171450" indent="-171450">
                        <a:buFont typeface="Arial" panose="020B0604020202020204" pitchFamily="34" charset="0"/>
                        <a:buChar char="•"/>
                      </a:pPr>
                      <a:r>
                        <a:rPr lang="en-US" sz="1200" b="0" i="0">
                          <a:solidFill>
                            <a:schemeClr val="tx1"/>
                          </a:solidFill>
                          <a:effectLst/>
                          <a:latin typeface="+mn-lt"/>
                          <a:ea typeface="+mn-ea"/>
                          <a:cs typeface="+mn-cs"/>
                        </a:rPr>
                        <a:t>Material Requirements Planning</a:t>
                      </a:r>
                    </a:p>
                    <a:p>
                      <a:pPr marL="171450" indent="-171450">
                        <a:buFont typeface="Arial" panose="020B0604020202020204" pitchFamily="34" charset="0"/>
                        <a:buChar char="•"/>
                      </a:pPr>
                      <a:r>
                        <a:rPr lang="en-US" sz="1200" b="0" i="0">
                          <a:solidFill>
                            <a:schemeClr val="tx1"/>
                          </a:solidFill>
                          <a:effectLst/>
                          <a:latin typeface="+mn-lt"/>
                          <a:ea typeface="+mn-ea"/>
                          <a:cs typeface="+mn-cs"/>
                        </a:rPr>
                        <a:t>Capacity Planning</a:t>
                      </a:r>
                    </a:p>
                    <a:p>
                      <a:pPr marL="171450" indent="-171450">
                        <a:buFont typeface="Arial" panose="020B0604020202020204" pitchFamily="34" charset="0"/>
                        <a:buChar char="•"/>
                      </a:pPr>
                      <a:r>
                        <a:rPr lang="en-US" sz="1200" b="0" i="0">
                          <a:solidFill>
                            <a:schemeClr val="tx1"/>
                          </a:solidFill>
                          <a:effectLst/>
                          <a:latin typeface="+mn-lt"/>
                          <a:ea typeface="+mn-ea"/>
                          <a:cs typeface="+mn-cs"/>
                        </a:rPr>
                        <a:t>Production Activity Control</a:t>
                      </a:r>
                    </a:p>
                    <a:p>
                      <a:pPr marL="171450" indent="-171450">
                        <a:buFont typeface="Arial" panose="020B0604020202020204" pitchFamily="34" charset="0"/>
                        <a:buChar char="•"/>
                      </a:pPr>
                      <a:r>
                        <a:rPr lang="en-US" sz="1200" b="0" i="0">
                          <a:solidFill>
                            <a:schemeClr val="tx1"/>
                          </a:solidFill>
                          <a:effectLst/>
                          <a:latin typeface="+mn-lt"/>
                          <a:ea typeface="+mn-ea"/>
                          <a:cs typeface="+mn-cs"/>
                        </a:rPr>
                        <a:t>Lean Production Management</a:t>
                      </a:r>
                    </a:p>
                    <a:p>
                      <a:pPr marL="91440" marR="108585" lvl="0">
                        <a:lnSpc>
                          <a:spcPct val="100000"/>
                        </a:lnSpc>
                        <a:spcBef>
                          <a:spcPts val="335"/>
                        </a:spcBef>
                        <a:buNone/>
                      </a:pPr>
                      <a:endParaRPr sz="1200" b="0" i="0" u="none" strike="noStrike" noProof="0">
                        <a:latin typeface="Franklin Gothic Book"/>
                      </a:endParaRPr>
                    </a:p>
                  </a:txBody>
                  <a:tcPr marL="0" marR="0" marT="4254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solidFill>
                      <a:srgbClr val="E8F1E9"/>
                    </a:solidFill>
                  </a:tcPr>
                </a:tc>
                <a:tc>
                  <a:txBody>
                    <a:bodyPr/>
                    <a:lstStyle/>
                    <a:p>
                      <a:pPr marL="171450" indent="-171450">
                        <a:buFont typeface="Arial" panose="020B0604020202020204" pitchFamily="34" charset="0"/>
                        <a:buChar char="•"/>
                      </a:pPr>
                      <a:r>
                        <a:rPr lang="en-US" sz="1200" b="0" i="0">
                          <a:solidFill>
                            <a:schemeClr val="tx1"/>
                          </a:solidFill>
                          <a:effectLst/>
                          <a:latin typeface="+mn-lt"/>
                          <a:ea typeface="+mn-ea"/>
                          <a:cs typeface="+mn-cs"/>
                        </a:rPr>
                        <a:t>Distribution and Logistics</a:t>
                      </a:r>
                    </a:p>
                    <a:p>
                      <a:pPr marL="171450" indent="-171450">
                        <a:buFont typeface="Arial" panose="020B0604020202020204" pitchFamily="34" charset="0"/>
                        <a:buChar char="•"/>
                      </a:pPr>
                      <a:r>
                        <a:rPr lang="en-US" sz="1200" b="0" i="0">
                          <a:solidFill>
                            <a:schemeClr val="tx1"/>
                          </a:solidFill>
                          <a:effectLst/>
                          <a:latin typeface="+mn-lt"/>
                          <a:ea typeface="+mn-ea"/>
                          <a:cs typeface="+mn-cs"/>
                        </a:rPr>
                        <a:t>Manufacturing Management</a:t>
                      </a:r>
                    </a:p>
                    <a:p>
                      <a:pPr marL="171450" indent="-171450">
                        <a:buFont typeface="Arial" panose="020B0604020202020204" pitchFamily="34" charset="0"/>
                        <a:buChar char="•"/>
                      </a:pPr>
                      <a:r>
                        <a:rPr lang="en-US" sz="1200" b="0" i="0">
                          <a:solidFill>
                            <a:schemeClr val="tx1"/>
                          </a:solidFill>
                          <a:effectLst/>
                          <a:latin typeface="+mn-lt"/>
                          <a:ea typeface="+mn-ea"/>
                          <a:cs typeface="+mn-cs"/>
                        </a:rPr>
                        <a:t>Operations Planning</a:t>
                      </a:r>
                    </a:p>
                    <a:p>
                      <a:pPr marL="171450" indent="-171450">
                        <a:buFont typeface="Arial" panose="020B0604020202020204" pitchFamily="34" charset="0"/>
                        <a:buChar char="•"/>
                      </a:pPr>
                      <a:r>
                        <a:rPr lang="en-US" sz="1200" b="0" i="0">
                          <a:solidFill>
                            <a:schemeClr val="tx1"/>
                          </a:solidFill>
                          <a:effectLst/>
                          <a:latin typeface="+mn-lt"/>
                          <a:ea typeface="+mn-ea"/>
                          <a:cs typeface="+mn-cs"/>
                        </a:rPr>
                        <a:t>Process and Operations Management</a:t>
                      </a:r>
                    </a:p>
                    <a:p>
                      <a:pPr marL="171450" indent="-171450">
                        <a:buFont typeface="Arial" panose="020B0604020202020204" pitchFamily="34" charset="0"/>
                        <a:buChar char="•"/>
                      </a:pPr>
                      <a:r>
                        <a:rPr lang="en-US" sz="1200" b="0" i="0">
                          <a:solidFill>
                            <a:schemeClr val="tx1"/>
                          </a:solidFill>
                          <a:effectLst/>
                          <a:latin typeface="+mn-lt"/>
                          <a:ea typeface="+mn-ea"/>
                          <a:cs typeface="+mn-cs"/>
                        </a:rPr>
                        <a:t>Inventory Management</a:t>
                      </a:r>
                    </a:p>
                    <a:p>
                      <a:pPr marL="171450" indent="-171450">
                        <a:buFont typeface="Arial" panose="020B0604020202020204" pitchFamily="34" charset="0"/>
                        <a:buChar char="•"/>
                      </a:pPr>
                      <a:r>
                        <a:rPr lang="en-US" sz="1200" b="0" i="0">
                          <a:solidFill>
                            <a:schemeClr val="tx1"/>
                          </a:solidFill>
                          <a:effectLst/>
                          <a:latin typeface="+mn-lt"/>
                          <a:ea typeface="+mn-ea"/>
                          <a:cs typeface="+mn-cs"/>
                        </a:rPr>
                        <a:t>Purchasing and Procurement</a:t>
                      </a:r>
                      <a:endParaRPr lang="en-US" sz="1200" b="1" i="0" u="none" strike="noStrike" noProof="0">
                        <a:latin typeface="Franklin Gothic Book" panose="020B0503020102020204" pitchFamily="34" charset="0"/>
                      </a:endParaRPr>
                    </a:p>
                  </a:txBody>
                  <a:tcPr marL="0" marR="0" marT="42545" marB="0" anchor="ctr">
                    <a:lnL w="12700">
                      <a:solidFill>
                        <a:srgbClr val="FFFFFF"/>
                      </a:solid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1E9"/>
                    </a:solidFill>
                  </a:tcPr>
                </a:tc>
                <a:extLst>
                  <a:ext uri="{0D108BD9-81ED-4DB2-BD59-A6C34878D82A}">
                    <a16:rowId xmlns:a16="http://schemas.microsoft.com/office/drawing/2014/main" val="10002"/>
                  </a:ext>
                </a:extLst>
              </a:tr>
              <a:tr h="2016036">
                <a:tc>
                  <a:txBody>
                    <a:bodyPr/>
                    <a:lstStyle/>
                    <a:p>
                      <a:pPr marL="91440" marR="161290">
                        <a:lnSpc>
                          <a:spcPct val="100000"/>
                        </a:lnSpc>
                        <a:spcBef>
                          <a:spcPts val="335"/>
                        </a:spcBef>
                      </a:pPr>
                      <a:r>
                        <a:rPr lang="en-US" sz="1200">
                          <a:latin typeface="Franklin Gothic Book"/>
                          <a:cs typeface="Franklin Gothic Book"/>
                        </a:rPr>
                        <a:t>Candidate Benefit</a:t>
                      </a:r>
                    </a:p>
                  </a:txBody>
                  <a:tcPr marL="0" marR="0" marT="42545"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8F1E9"/>
                    </a:solidFill>
                  </a:tcPr>
                </a:tc>
                <a:tc gridSpan="6">
                  <a:txBody>
                    <a:bodyPr/>
                    <a:lstStyle/>
                    <a:p>
                      <a:pPr marL="91440" marR="85725" lvl="0" indent="0" defTabSz="914400" eaLnBrk="1" fontAlgn="auto" latinLnBrk="0" hangingPunct="1">
                        <a:lnSpc>
                          <a:spcPct val="100000"/>
                        </a:lnSpc>
                        <a:spcBef>
                          <a:spcPts val="335"/>
                        </a:spcBef>
                        <a:spcAft>
                          <a:spcPts val="0"/>
                        </a:spcAft>
                        <a:buClrTx/>
                        <a:buSzTx/>
                        <a:buFontTx/>
                        <a:buNone/>
                        <a:tabLst/>
                        <a:defRPr/>
                      </a:pPr>
                      <a:r>
                        <a:rPr lang="en-US" sz="1200"/>
                        <a:t>The Foundations of Supply Chain Management (FOSCM) suite offers comprehensive skill-building in key areas of supply chain management, designed for beginning to mid-level professionals. These courses cover broad topics, providing foundational knowledge and letters of completion for those looking to enhance their careers or expertise without diving into a specialized area. While FOSCM courses offer valuable insights, they serve as an introduction to more focused certificate programs, allowing learners to build confidence and foundational knowledge before pursuing advanced topics. Additionally, participants can earn certification maintenance points, helping to keep their certifications current and bolstering their professional profile.</a:t>
                      </a:r>
                      <a:endParaRPr sz="1200" spc="-10">
                        <a:latin typeface="Franklin Gothic Book"/>
                        <a:cs typeface="Franklin Gothic Book"/>
                      </a:endParaRPr>
                    </a:p>
                  </a:txBody>
                  <a:tcPr marL="0" marR="0" marT="4254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8F1E9"/>
                    </a:solidFill>
                  </a:tcPr>
                </a:tc>
                <a:tc hMerge="1">
                  <a:txBody>
                    <a:bodyPr/>
                    <a:lstStyle/>
                    <a:p>
                      <a:pPr marL="91440" marR="198120">
                        <a:lnSpc>
                          <a:spcPct val="100000"/>
                        </a:lnSpc>
                        <a:spcBef>
                          <a:spcPts val="335"/>
                        </a:spcBef>
                      </a:pPr>
                      <a:endParaRPr sz="1000">
                        <a:latin typeface="Franklin Gothic Book"/>
                        <a:cs typeface="Franklin Gothic Book"/>
                      </a:endParaRPr>
                    </a:p>
                  </a:txBody>
                  <a:tcPr marL="0" marR="0" marT="4254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8F1E9"/>
                    </a:solidFill>
                  </a:tcPr>
                </a:tc>
                <a:tc hMerge="1">
                  <a:txBody>
                    <a:bodyPr/>
                    <a:lstStyle/>
                    <a:p>
                      <a:pPr marL="91440" marR="105410">
                        <a:lnSpc>
                          <a:spcPct val="100000"/>
                        </a:lnSpc>
                        <a:spcBef>
                          <a:spcPts val="335"/>
                        </a:spcBef>
                      </a:pPr>
                      <a:endParaRPr sz="1000">
                        <a:latin typeface="Franklin Gothic Book"/>
                        <a:cs typeface="Franklin Gothic Book"/>
                      </a:endParaRPr>
                    </a:p>
                  </a:txBody>
                  <a:tcPr marL="0" marR="0" marT="4254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8F1E9"/>
                    </a:solidFill>
                  </a:tcPr>
                </a:tc>
                <a:tc hMerge="1">
                  <a:txBody>
                    <a:bodyPr/>
                    <a:lstStyle/>
                    <a:p>
                      <a:pPr marL="91440" marR="108585">
                        <a:lnSpc>
                          <a:spcPct val="100000"/>
                        </a:lnSpc>
                        <a:spcBef>
                          <a:spcPts val="335"/>
                        </a:spcBef>
                      </a:pPr>
                      <a:endParaRPr sz="1000">
                        <a:latin typeface="Franklin Gothic Book"/>
                        <a:cs typeface="Franklin Gothic Book"/>
                      </a:endParaRPr>
                    </a:p>
                  </a:txBody>
                  <a:tcPr marL="0" marR="0" marT="4254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B w="12700" cap="flat" cmpd="sng" algn="ctr">
                      <a:solidFill>
                        <a:srgbClr val="FFFFFF"/>
                      </a:solidFill>
                      <a:prstDash val="solid"/>
                      <a:round/>
                      <a:headEnd type="none" w="med" len="med"/>
                      <a:tailEnd type="none" w="med" len="med"/>
                    </a:lnB>
                    <a:solidFill>
                      <a:srgbClr val="E8F1E9"/>
                    </a:solidFill>
                  </a:tcPr>
                </a:tc>
                <a:tc hMerge="1">
                  <a:txBody>
                    <a:bodyPr/>
                    <a:lstStyle/>
                    <a:p>
                      <a:pPr marL="91440" marR="108585" lvl="0">
                        <a:lnSpc>
                          <a:spcPct val="100000"/>
                        </a:lnSpc>
                        <a:spcBef>
                          <a:spcPts val="335"/>
                        </a:spcBef>
                        <a:buNone/>
                      </a:pPr>
                      <a:endParaRPr sz="1000" b="0" i="0" u="none" strike="noStrike" noProof="0">
                        <a:latin typeface="Franklin Gothic Book"/>
                      </a:endParaRPr>
                    </a:p>
                  </a:txBody>
                  <a:tcPr marL="0" marR="0" marT="4254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B w="12700" cap="flat" cmpd="sng" algn="ctr">
                      <a:solidFill>
                        <a:srgbClr val="FFFFFF"/>
                      </a:solidFill>
                      <a:prstDash val="solid"/>
                      <a:round/>
                      <a:headEnd type="none" w="med" len="med"/>
                      <a:tailEnd type="none" w="med" len="med"/>
                    </a:lnB>
                    <a:solidFill>
                      <a:srgbClr val="E8F1E9"/>
                    </a:solidFill>
                  </a:tcPr>
                </a:tc>
                <a:tc hMerge="1">
                  <a:txBody>
                    <a:bodyPr/>
                    <a:lstStyle/>
                    <a:p>
                      <a:pPr marL="91440" lvl="0">
                        <a:lnSpc>
                          <a:spcPct val="100000"/>
                        </a:lnSpc>
                        <a:spcBef>
                          <a:spcPts val="335"/>
                        </a:spcBef>
                        <a:buNone/>
                      </a:pPr>
                      <a:endParaRPr sz="1000" b="0" i="0" u="none" strike="noStrike" noProof="0">
                        <a:latin typeface="Franklin Gothic Book" panose="020B0503020102020204" pitchFamily="34" charset="0"/>
                      </a:endParaRPr>
                    </a:p>
                  </a:txBody>
                  <a:tcPr marL="0" marR="0" marT="4254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lnB>
                    <a:solidFill>
                      <a:srgbClr val="E8F1E9"/>
                    </a:solidFill>
                  </a:tcPr>
                </a:tc>
                <a:extLst>
                  <a:ext uri="{0D108BD9-81ED-4DB2-BD59-A6C34878D82A}">
                    <a16:rowId xmlns:a16="http://schemas.microsoft.com/office/drawing/2014/main" val="2169045202"/>
                  </a:ext>
                </a:extLst>
              </a:tr>
            </a:tbl>
          </a:graphicData>
        </a:graphic>
      </p:graphicFrame>
    </p:spTree>
    <p:extLst>
      <p:ext uri="{BB962C8B-B14F-4D97-AF65-F5344CB8AC3E}">
        <p14:creationId xmlns:p14="http://schemas.microsoft.com/office/powerpoint/2010/main" val="549822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753AB-606C-AA3D-6438-C56413EE0B7B}"/>
            </a:ext>
          </a:extLst>
        </p:cNvPr>
        <p:cNvGrpSpPr/>
        <p:nvPr/>
      </p:nvGrpSpPr>
      <p:grpSpPr>
        <a:xfrm>
          <a:off x="0" y="0"/>
          <a:ext cx="0" cy="0"/>
          <a:chOff x="0" y="0"/>
          <a:chExt cx="0" cy="0"/>
        </a:xfrm>
      </p:grpSpPr>
      <p:graphicFrame>
        <p:nvGraphicFramePr>
          <p:cNvPr id="2" name="object 4">
            <a:extLst>
              <a:ext uri="{FF2B5EF4-FFF2-40B4-BE49-F238E27FC236}">
                <a16:creationId xmlns:a16="http://schemas.microsoft.com/office/drawing/2014/main" id="{955106C3-FC79-32BC-B364-DD3FB27B3847}"/>
              </a:ext>
            </a:extLst>
          </p:cNvPr>
          <p:cNvGraphicFramePr>
            <a:graphicFrameLocks noGrp="1"/>
          </p:cNvGraphicFramePr>
          <p:nvPr>
            <p:extLst>
              <p:ext uri="{D42A27DB-BD31-4B8C-83A1-F6EECF244321}">
                <p14:modId xmlns:p14="http://schemas.microsoft.com/office/powerpoint/2010/main" val="2596133566"/>
              </p:ext>
            </p:extLst>
          </p:nvPr>
        </p:nvGraphicFramePr>
        <p:xfrm>
          <a:off x="199094" y="247043"/>
          <a:ext cx="11793812" cy="5906065"/>
        </p:xfrm>
        <a:graphic>
          <a:graphicData uri="http://schemas.openxmlformats.org/drawingml/2006/table">
            <a:tbl>
              <a:tblPr firstRow="1" bandRow="1">
                <a:tableStyleId>{2D5ABB26-0587-4C30-8999-92F81FD0307C}</a:tableStyleId>
              </a:tblPr>
              <a:tblGrid>
                <a:gridCol w="1015826">
                  <a:extLst>
                    <a:ext uri="{9D8B030D-6E8A-4147-A177-3AD203B41FA5}">
                      <a16:colId xmlns:a16="http://schemas.microsoft.com/office/drawing/2014/main" val="20000"/>
                    </a:ext>
                  </a:extLst>
                </a:gridCol>
                <a:gridCol w="1796331">
                  <a:extLst>
                    <a:ext uri="{9D8B030D-6E8A-4147-A177-3AD203B41FA5}">
                      <a16:colId xmlns:a16="http://schemas.microsoft.com/office/drawing/2014/main" val="20001"/>
                    </a:ext>
                  </a:extLst>
                </a:gridCol>
                <a:gridCol w="1796331">
                  <a:extLst>
                    <a:ext uri="{9D8B030D-6E8A-4147-A177-3AD203B41FA5}">
                      <a16:colId xmlns:a16="http://schemas.microsoft.com/office/drawing/2014/main" val="20002"/>
                    </a:ext>
                  </a:extLst>
                </a:gridCol>
                <a:gridCol w="1796331">
                  <a:extLst>
                    <a:ext uri="{9D8B030D-6E8A-4147-A177-3AD203B41FA5}">
                      <a16:colId xmlns:a16="http://schemas.microsoft.com/office/drawing/2014/main" val="20003"/>
                    </a:ext>
                  </a:extLst>
                </a:gridCol>
                <a:gridCol w="1796331">
                  <a:extLst>
                    <a:ext uri="{9D8B030D-6E8A-4147-A177-3AD203B41FA5}">
                      <a16:colId xmlns:a16="http://schemas.microsoft.com/office/drawing/2014/main" val="20004"/>
                    </a:ext>
                  </a:extLst>
                </a:gridCol>
                <a:gridCol w="1796331">
                  <a:extLst>
                    <a:ext uri="{9D8B030D-6E8A-4147-A177-3AD203B41FA5}">
                      <a16:colId xmlns:a16="http://schemas.microsoft.com/office/drawing/2014/main" val="3896928198"/>
                    </a:ext>
                  </a:extLst>
                </a:gridCol>
                <a:gridCol w="1796331">
                  <a:extLst>
                    <a:ext uri="{9D8B030D-6E8A-4147-A177-3AD203B41FA5}">
                      <a16:colId xmlns:a16="http://schemas.microsoft.com/office/drawing/2014/main" val="3949784746"/>
                    </a:ext>
                  </a:extLst>
                </a:gridCol>
              </a:tblGrid>
              <a:tr h="221485">
                <a:tc gridSpan="7">
                  <a:txBody>
                    <a:bodyPr/>
                    <a:lstStyle/>
                    <a:p>
                      <a:pPr marL="91440" algn="ctr">
                        <a:lnSpc>
                          <a:spcPct val="100000"/>
                        </a:lnSpc>
                        <a:spcBef>
                          <a:spcPts val="320"/>
                        </a:spcBef>
                      </a:pPr>
                      <a:r>
                        <a:rPr lang="en-US" sz="1200" b="1">
                          <a:solidFill>
                            <a:schemeClr val="bg1"/>
                          </a:solidFill>
                          <a:latin typeface="Franklin Gothic Book"/>
                          <a:cs typeface="Franklin Gothic Book"/>
                        </a:rPr>
                        <a:t>Foundations of Supply Chain Management (FOSCM) Suite</a:t>
                      </a:r>
                      <a:endParaRPr sz="1200" b="1">
                        <a:solidFill>
                          <a:schemeClr val="bg1"/>
                        </a:solidFill>
                        <a:latin typeface="Franklin Gothic Book"/>
                        <a:cs typeface="Franklin Gothic Book"/>
                      </a:endParaRPr>
                    </a:p>
                  </a:txBody>
                  <a:tcPr marL="0" marR="0" marT="40640"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38100">
                      <a:solidFill>
                        <a:srgbClr val="FFFFFF"/>
                      </a:solidFill>
                      <a:prstDash val="solid"/>
                    </a:lnB>
                    <a:solidFill>
                      <a:srgbClr val="3BB048"/>
                    </a:solidFill>
                  </a:tcPr>
                </a:tc>
                <a:tc hMerge="1">
                  <a:txBody>
                    <a:bodyPr/>
                    <a:lstStyle/>
                    <a:p>
                      <a:pPr marL="91440" marR="109220">
                        <a:lnSpc>
                          <a:spcPct val="100000"/>
                        </a:lnSpc>
                        <a:spcBef>
                          <a:spcPts val="320"/>
                        </a:spcBef>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38100">
                      <a:solidFill>
                        <a:srgbClr val="FFFFFF"/>
                      </a:solidFill>
                      <a:prstDash val="solid"/>
                    </a:lnB>
                    <a:solidFill>
                      <a:srgbClr val="3BB048"/>
                    </a:solidFill>
                  </a:tcPr>
                </a:tc>
                <a:tc hMerge="1">
                  <a:txBody>
                    <a:bodyPr/>
                    <a:lstStyle/>
                    <a:p>
                      <a:pPr marL="90805" marR="97155">
                        <a:lnSpc>
                          <a:spcPct val="100000"/>
                        </a:lnSpc>
                        <a:spcBef>
                          <a:spcPts val="320"/>
                        </a:spcBef>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38100">
                      <a:solidFill>
                        <a:srgbClr val="FFFFFF"/>
                      </a:solidFill>
                      <a:prstDash val="solid"/>
                    </a:lnB>
                    <a:solidFill>
                      <a:srgbClr val="3BB048"/>
                    </a:solidFill>
                  </a:tcPr>
                </a:tc>
                <a:tc hMerge="1">
                  <a:txBody>
                    <a:bodyPr/>
                    <a:lstStyle/>
                    <a:p>
                      <a:pPr marL="91440" marR="234315" lvl="0">
                        <a:lnSpc>
                          <a:spcPct val="100000"/>
                        </a:lnSpc>
                        <a:spcBef>
                          <a:spcPts val="320"/>
                        </a:spcBef>
                        <a:buNone/>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38100">
                      <a:solidFill>
                        <a:srgbClr val="FFFFFF"/>
                      </a:solidFill>
                      <a:prstDash val="solid"/>
                    </a:lnB>
                    <a:solidFill>
                      <a:srgbClr val="3BB048"/>
                    </a:solidFill>
                  </a:tcPr>
                </a:tc>
                <a:tc hMerge="1">
                  <a:txBody>
                    <a:bodyPr/>
                    <a:lstStyle/>
                    <a:p>
                      <a:pPr marL="91440" marR="261620" lvl="0">
                        <a:lnSpc>
                          <a:spcPct val="100000"/>
                        </a:lnSpc>
                        <a:spcBef>
                          <a:spcPts val="320"/>
                        </a:spcBef>
                        <a:buNone/>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38100" cap="flat" cmpd="sng" algn="ctr">
                      <a:solidFill>
                        <a:srgbClr val="FFFFFF"/>
                      </a:solidFill>
                      <a:prstDash val="solid"/>
                      <a:round/>
                      <a:headEnd type="none" w="med" len="med"/>
                      <a:tailEnd type="none" w="med" len="med"/>
                    </a:lnB>
                    <a:solidFill>
                      <a:srgbClr val="3BB048"/>
                    </a:solidFill>
                  </a:tcPr>
                </a:tc>
                <a:tc hMerge="1">
                  <a:txBody>
                    <a:bodyPr/>
                    <a:lstStyle/>
                    <a:p>
                      <a:pPr marL="91440" marR="261620">
                        <a:lnSpc>
                          <a:spcPct val="100000"/>
                        </a:lnSpc>
                        <a:spcBef>
                          <a:spcPts val="320"/>
                        </a:spcBef>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38100" cap="flat" cmpd="sng" algn="ctr">
                      <a:solidFill>
                        <a:srgbClr val="FFFFFF"/>
                      </a:solidFill>
                      <a:prstDash val="solid"/>
                      <a:round/>
                      <a:headEnd type="none" w="med" len="med"/>
                      <a:tailEnd type="none" w="med" len="med"/>
                    </a:lnB>
                    <a:solidFill>
                      <a:srgbClr val="3BB048"/>
                    </a:solidFill>
                  </a:tcPr>
                </a:tc>
                <a:tc hMerge="1">
                  <a:txBody>
                    <a:bodyPr/>
                    <a:lstStyle/>
                    <a:p>
                      <a:pPr marL="91440" lvl="0">
                        <a:lnSpc>
                          <a:spcPct val="100000"/>
                        </a:lnSpc>
                        <a:spcBef>
                          <a:spcPts val="320"/>
                        </a:spcBef>
                        <a:buNone/>
                      </a:pPr>
                      <a:endParaRPr sz="1600">
                        <a:solidFill>
                          <a:schemeClr val="bg1"/>
                        </a:solidFill>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a:solidFill>
                        <a:srgbClr val="FFFFFF"/>
                      </a:solidFill>
                    </a:lnR>
                    <a:lnT w="12700">
                      <a:solidFill>
                        <a:srgbClr val="FFFFFF"/>
                      </a:solidFill>
                    </a:lnT>
                    <a:lnB w="38099">
                      <a:solidFill>
                        <a:srgbClr val="FFFFFF"/>
                      </a:solidFill>
                    </a:lnB>
                    <a:solidFill>
                      <a:srgbClr val="3BB048"/>
                    </a:solidFill>
                  </a:tcPr>
                </a:tc>
                <a:extLst>
                  <a:ext uri="{0D108BD9-81ED-4DB2-BD59-A6C34878D82A}">
                    <a16:rowId xmlns:a16="http://schemas.microsoft.com/office/drawing/2014/main" val="3285266729"/>
                  </a:ext>
                </a:extLst>
              </a:tr>
              <a:tr h="1021851">
                <a:tc>
                  <a:txBody>
                    <a:bodyPr/>
                    <a:lstStyle/>
                    <a:p>
                      <a:pPr marL="91440">
                        <a:lnSpc>
                          <a:spcPct val="100000"/>
                        </a:lnSpc>
                        <a:spcBef>
                          <a:spcPts val="320"/>
                        </a:spcBef>
                      </a:pPr>
                      <a:r>
                        <a:rPr lang="en-US" sz="1200" b="1" spc="-55">
                          <a:solidFill>
                            <a:srgbClr val="FFFFFF"/>
                          </a:solidFill>
                          <a:latin typeface="Franklin Gothic Book"/>
                          <a:cs typeface="Franklin Gothic Book"/>
                        </a:rPr>
                        <a:t>Courses</a:t>
                      </a:r>
                      <a:endParaRPr sz="1200" b="1">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a:txBody>
                    <a:bodyPr/>
                    <a:lstStyle/>
                    <a:p>
                      <a:pPr marL="91440" marR="109220">
                        <a:lnSpc>
                          <a:spcPct val="100000"/>
                        </a:lnSpc>
                        <a:spcBef>
                          <a:spcPts val="320"/>
                        </a:spcBef>
                      </a:pPr>
                      <a:r>
                        <a:rPr lang="en-US" sz="1200">
                          <a:solidFill>
                            <a:srgbClr val="FFFFFF"/>
                          </a:solidFill>
                          <a:latin typeface="Franklin Gothic Book"/>
                          <a:cs typeface="Franklin Gothic Book"/>
                        </a:rPr>
                        <a:t>Foundations of Distribution and Logistics (PDL)</a:t>
                      </a:r>
                      <a:endParaRPr sz="1200">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a:txBody>
                    <a:bodyPr/>
                    <a:lstStyle/>
                    <a:p>
                      <a:pPr marL="90805" marR="97155">
                        <a:lnSpc>
                          <a:spcPct val="100000"/>
                        </a:lnSpc>
                        <a:spcBef>
                          <a:spcPts val="320"/>
                        </a:spcBef>
                      </a:pPr>
                      <a:r>
                        <a:rPr lang="en-US" sz="1200">
                          <a:solidFill>
                            <a:srgbClr val="FFFFFF"/>
                          </a:solidFill>
                          <a:latin typeface="Franklin Gothic Book"/>
                          <a:cs typeface="Franklin Gothic Book"/>
                        </a:rPr>
                        <a:t>Foundations of Inventory Management (PIM)</a:t>
                      </a:r>
                      <a:endParaRPr sz="1200">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a:txBody>
                    <a:bodyPr/>
                    <a:lstStyle/>
                    <a:p>
                      <a:pPr marL="91440" marR="234315">
                        <a:lnSpc>
                          <a:spcPct val="100000"/>
                        </a:lnSpc>
                        <a:spcBef>
                          <a:spcPts val="320"/>
                        </a:spcBef>
                      </a:pPr>
                      <a:r>
                        <a:rPr lang="en-US" sz="1200">
                          <a:solidFill>
                            <a:srgbClr val="FFFFFF"/>
                          </a:solidFill>
                          <a:latin typeface="Franklin Gothic Book"/>
                          <a:cs typeface="Franklin Gothic Book"/>
                        </a:rPr>
                        <a:t>Foundations of Managing Operations (PMO)</a:t>
                      </a:r>
                      <a:endParaRPr sz="1200">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a:txBody>
                    <a:bodyPr/>
                    <a:lstStyle/>
                    <a:p>
                      <a:pPr marL="91440" marR="261620">
                        <a:lnSpc>
                          <a:spcPct val="100000"/>
                        </a:lnSpc>
                        <a:spcBef>
                          <a:spcPts val="320"/>
                        </a:spcBef>
                      </a:pPr>
                      <a:r>
                        <a:rPr lang="en-US" sz="1200">
                          <a:solidFill>
                            <a:srgbClr val="FFFFFF"/>
                          </a:solidFill>
                          <a:latin typeface="Franklin Gothic Book"/>
                          <a:cs typeface="Franklin Gothic Book"/>
                        </a:rPr>
                        <a:t>Foundations of Manufacturing Management (PMM)</a:t>
                      </a:r>
                      <a:endParaRPr sz="12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3BB048"/>
                    </a:solidFill>
                  </a:tcPr>
                </a:tc>
                <a:tc>
                  <a:txBody>
                    <a:bodyPr/>
                    <a:lstStyle/>
                    <a:p>
                      <a:pPr marL="91440" marR="261620" lvl="0" indent="0" eaLnBrk="1" fontAlgn="auto" latinLnBrk="0" hangingPunct="1">
                        <a:lnSpc>
                          <a:spcPct val="100000"/>
                        </a:lnSpc>
                        <a:spcBef>
                          <a:spcPts val="320"/>
                        </a:spcBef>
                        <a:spcAft>
                          <a:spcPts val="0"/>
                        </a:spcAft>
                        <a:buClrTx/>
                        <a:buSzTx/>
                        <a:buFontTx/>
                        <a:buNone/>
                      </a:pPr>
                      <a:endParaRPr lang="en-US" sz="1200">
                        <a:solidFill>
                          <a:srgbClr val="FFFFFF"/>
                        </a:solidFill>
                        <a:latin typeface="Franklin Gothic Book"/>
                        <a:cs typeface="Franklin Gothic Book"/>
                      </a:endParaRPr>
                    </a:p>
                    <a:p>
                      <a:pPr marL="91440" marR="261620" lvl="0" indent="0">
                        <a:lnSpc>
                          <a:spcPct val="100000"/>
                        </a:lnSpc>
                        <a:spcBef>
                          <a:spcPts val="320"/>
                        </a:spcBef>
                        <a:spcAft>
                          <a:spcPts val="0"/>
                        </a:spcAft>
                        <a:buClrTx/>
                        <a:buSzTx/>
                        <a:buFontTx/>
                        <a:buNone/>
                      </a:pPr>
                      <a:r>
                        <a:rPr lang="en-US" sz="1200">
                          <a:solidFill>
                            <a:srgbClr val="FFFFFF"/>
                          </a:solidFill>
                          <a:latin typeface="Franklin Gothic Book"/>
                          <a:cs typeface="Franklin Gothic Book"/>
                        </a:rPr>
                        <a:t>Foundations of Operations Planning (POP)</a:t>
                      </a:r>
                      <a:endParaRPr lang="en-US" sz="1200">
                        <a:latin typeface="Franklin Gothic Book"/>
                        <a:cs typeface="Franklin Gothic Book"/>
                      </a:endParaRPr>
                    </a:p>
                    <a:p>
                      <a:pPr marL="91440" marR="261620">
                        <a:lnSpc>
                          <a:spcPct val="100000"/>
                        </a:lnSpc>
                        <a:spcBef>
                          <a:spcPts val="320"/>
                        </a:spcBef>
                      </a:pPr>
                      <a:endParaRPr sz="12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3BB048"/>
                    </a:solidFill>
                  </a:tcPr>
                </a:tc>
                <a:tc>
                  <a:txBody>
                    <a:bodyPr/>
                    <a:lstStyle/>
                    <a:p>
                      <a:pPr marL="91440" lvl="0">
                        <a:lnSpc>
                          <a:spcPct val="100000"/>
                        </a:lnSpc>
                        <a:spcBef>
                          <a:spcPts val="320"/>
                        </a:spcBef>
                        <a:buNone/>
                      </a:pPr>
                      <a:r>
                        <a:rPr lang="en-US" sz="1200">
                          <a:solidFill>
                            <a:schemeClr val="bg1"/>
                          </a:solidFill>
                          <a:latin typeface="Franklin Gothic Book"/>
                          <a:cs typeface="Franklin Gothic Book"/>
                        </a:rPr>
                        <a:t>Introduction to Supply Chain Principles</a:t>
                      </a:r>
                    </a:p>
                  </a:txBody>
                  <a:tcPr marL="0" marR="0" marT="40640" marB="0" anchor="ctr">
                    <a:lnL w="12700">
                      <a:solidFill>
                        <a:srgbClr val="FFFFFF"/>
                      </a:solidFill>
                    </a:lnL>
                    <a:lnR w="12700" cap="flat" cmpd="sng" algn="ctr">
                      <a:solidFill>
                        <a:srgbClr val="FFFFFF"/>
                      </a:solidFill>
                      <a:prstDash val="solid"/>
                      <a:round/>
                      <a:headEnd type="none" w="med" len="med"/>
                      <a:tailEnd type="none" w="med" len="med"/>
                    </a:lnR>
                    <a:lnT w="38099" cap="flat" cmpd="sng" algn="ctr">
                      <a:solidFill>
                        <a:srgbClr val="FFFFFF"/>
                      </a:solidFill>
                      <a:prstDash val="solid"/>
                      <a:round/>
                      <a:headEnd type="none" w="med" len="med"/>
                      <a:tailEnd type="none" w="med" len="med"/>
                    </a:lnT>
                    <a:lnB w="38099">
                      <a:solidFill>
                        <a:srgbClr val="FFFFFF"/>
                      </a:solidFill>
                    </a:lnB>
                    <a:solidFill>
                      <a:srgbClr val="3BB048"/>
                    </a:solidFill>
                  </a:tcPr>
                </a:tc>
                <a:extLst>
                  <a:ext uri="{0D108BD9-81ED-4DB2-BD59-A6C34878D82A}">
                    <a16:rowId xmlns:a16="http://schemas.microsoft.com/office/drawing/2014/main" val="10000"/>
                  </a:ext>
                </a:extLst>
              </a:tr>
              <a:tr h="234167">
                <a:tc>
                  <a:txBody>
                    <a:bodyPr/>
                    <a:lstStyle/>
                    <a:p>
                      <a:pPr marL="91440" marR="0" lvl="0" indent="0" defTabSz="914400" eaLnBrk="1" fontAlgn="auto" latinLnBrk="0" hangingPunct="1">
                        <a:lnSpc>
                          <a:spcPct val="100000"/>
                        </a:lnSpc>
                        <a:spcBef>
                          <a:spcPts val="320"/>
                        </a:spcBef>
                        <a:spcAft>
                          <a:spcPts val="0"/>
                        </a:spcAft>
                        <a:buClrTx/>
                        <a:buSzTx/>
                        <a:buFontTx/>
                        <a:buNone/>
                        <a:tabLst/>
                        <a:defRPr/>
                      </a:pPr>
                      <a:endParaRPr lang="en-US" sz="1200">
                        <a:latin typeface="Franklin Gothic Book"/>
                        <a:cs typeface="Franklin Gothic Book"/>
                      </a:endParaRPr>
                    </a:p>
                  </a:txBody>
                  <a:tcPr marL="0" marR="0" marT="40640" marB="0" anchor="ctr">
                    <a:lnL w="12700">
                      <a:solidFill>
                        <a:srgbClr val="FFFFFF"/>
                      </a:solidFill>
                      <a:prstDash val="soli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gridSpan="6">
                  <a:txBody>
                    <a:bodyPr/>
                    <a:lstStyle/>
                    <a:p>
                      <a:pPr marL="91440" marR="109220">
                        <a:lnSpc>
                          <a:spcPct val="100000"/>
                        </a:lnSpc>
                        <a:spcBef>
                          <a:spcPts val="320"/>
                        </a:spcBef>
                      </a:pPr>
                      <a:r>
                        <a:rPr lang="en-US" sz="1200" i="1">
                          <a:solidFill>
                            <a:schemeClr val="bg1"/>
                          </a:solidFill>
                          <a:latin typeface="Franklin Gothic Book"/>
                          <a:cs typeface="Franklin Gothic Book"/>
                        </a:rPr>
                        <a:t>The Operations Management module is a standalone course, designed as the first to be taken with any FOSCM course.</a:t>
                      </a:r>
                      <a:endParaRPr sz="1200" i="1">
                        <a:solidFill>
                          <a:schemeClr val="bg1"/>
                        </a:solidFill>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hMerge="1">
                  <a:txBody>
                    <a:bodyPr/>
                    <a:lstStyle/>
                    <a:p>
                      <a:pPr marL="90805" marR="97155">
                        <a:lnSpc>
                          <a:spcPct val="100000"/>
                        </a:lnSpc>
                        <a:spcBef>
                          <a:spcPts val="320"/>
                        </a:spcBef>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hMerge="1">
                  <a:txBody>
                    <a:bodyPr/>
                    <a:lstStyle/>
                    <a:p>
                      <a:pPr marL="91440" marR="234315" lvl="0">
                        <a:lnSpc>
                          <a:spcPct val="100000"/>
                        </a:lnSpc>
                        <a:spcBef>
                          <a:spcPts val="320"/>
                        </a:spcBef>
                        <a:buNone/>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a:solidFill>
                        <a:srgbClr val="FFFFFF"/>
                      </a:solidFill>
                      <a:prstDash val="solid"/>
                    </a:lnB>
                    <a:solidFill>
                      <a:srgbClr val="3BB048"/>
                    </a:solidFill>
                  </a:tcPr>
                </a:tc>
                <a:tc hMerge="1">
                  <a:txBody>
                    <a:bodyPr/>
                    <a:lstStyle/>
                    <a:p>
                      <a:pPr marL="91440" marR="261620" lvl="0">
                        <a:lnSpc>
                          <a:spcPct val="100000"/>
                        </a:lnSpc>
                        <a:spcBef>
                          <a:spcPts val="320"/>
                        </a:spcBef>
                        <a:buNone/>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3BB048"/>
                    </a:solidFill>
                  </a:tcPr>
                </a:tc>
                <a:tc hMerge="1">
                  <a:txBody>
                    <a:bodyPr/>
                    <a:lstStyle/>
                    <a:p>
                      <a:pPr marL="91440" marR="261620">
                        <a:lnSpc>
                          <a:spcPct val="100000"/>
                        </a:lnSpc>
                        <a:spcBef>
                          <a:spcPts val="320"/>
                        </a:spcBef>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3BB048"/>
                    </a:solidFill>
                  </a:tcPr>
                </a:tc>
                <a:tc hMerge="1">
                  <a:txBody>
                    <a:bodyPr/>
                    <a:lstStyle/>
                    <a:p>
                      <a:pPr marL="91440" lvl="0">
                        <a:lnSpc>
                          <a:spcPct val="100000"/>
                        </a:lnSpc>
                        <a:spcBef>
                          <a:spcPts val="320"/>
                        </a:spcBef>
                        <a:buNone/>
                      </a:pPr>
                      <a:endParaRPr sz="1600">
                        <a:solidFill>
                          <a:schemeClr val="bg1"/>
                        </a:solidFill>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a:solidFill>
                        <a:srgbClr val="FFFFFF"/>
                      </a:solidFill>
                    </a:lnR>
                    <a:lnT w="38099" cap="flat" cmpd="sng" algn="ctr">
                      <a:solidFill>
                        <a:srgbClr val="FFFFFF"/>
                      </a:solidFill>
                      <a:prstDash val="solid"/>
                      <a:round/>
                      <a:headEnd type="none" w="med" len="med"/>
                      <a:tailEnd type="none" w="med" len="med"/>
                    </a:lnT>
                    <a:lnB w="38099">
                      <a:solidFill>
                        <a:srgbClr val="FFFFFF"/>
                      </a:solidFill>
                    </a:lnB>
                    <a:solidFill>
                      <a:srgbClr val="3BB048"/>
                    </a:solidFill>
                  </a:tcPr>
                </a:tc>
                <a:extLst>
                  <a:ext uri="{0D108BD9-81ED-4DB2-BD59-A6C34878D82A}">
                    <a16:rowId xmlns:a16="http://schemas.microsoft.com/office/drawing/2014/main" val="321372372"/>
                  </a:ext>
                </a:extLst>
              </a:tr>
              <a:tr h="404587">
                <a:tc>
                  <a:txBody>
                    <a:bodyPr/>
                    <a:lstStyle/>
                    <a:p>
                      <a:pPr marL="91440">
                        <a:lnSpc>
                          <a:spcPct val="100000"/>
                        </a:lnSpc>
                        <a:spcBef>
                          <a:spcPts val="320"/>
                        </a:spcBef>
                      </a:pPr>
                      <a:r>
                        <a:rPr lang="en-US" sz="1200" b="1" spc="-55">
                          <a:solidFill>
                            <a:schemeClr val="tx1"/>
                          </a:solidFill>
                          <a:latin typeface="Franklin Gothic Book"/>
                          <a:cs typeface="Franklin Gothic Book"/>
                        </a:rPr>
                        <a:t>Designation Type</a:t>
                      </a:r>
                    </a:p>
                  </a:txBody>
                  <a:tcPr marL="0" marR="0" marT="42545" marB="0" anchor="ctr">
                    <a:lnL w="12700">
                      <a:solidFill>
                        <a:srgbClr val="FFFFFF"/>
                      </a:solidFill>
                      <a:prstDash val="solid"/>
                    </a:lnL>
                    <a:lnR w="12700">
                      <a:solidFill>
                        <a:srgbClr val="FFFFFF"/>
                      </a:solidFill>
                      <a:prstDash val="solid"/>
                    </a:lnR>
                    <a:lnT w="38100">
                      <a:solidFill>
                        <a:srgbClr val="FFFFFF"/>
                      </a:solidFill>
                      <a:prstDash val="solid"/>
                    </a:lnT>
                    <a:lnB w="12700" cap="flat" cmpd="sng" algn="ctr">
                      <a:solidFill>
                        <a:srgbClr val="FFFFFF"/>
                      </a:solidFill>
                      <a:prstDash val="solid"/>
                      <a:round/>
                      <a:headEnd type="none" w="med" len="med"/>
                      <a:tailEnd type="none" w="med" len="med"/>
                    </a:lnB>
                    <a:solidFill>
                      <a:srgbClr val="CEE3CF"/>
                    </a:solidFill>
                  </a:tcPr>
                </a:tc>
                <a:tc gridSpan="6">
                  <a:txBody>
                    <a:bodyPr/>
                    <a:lstStyle/>
                    <a:p>
                      <a:pPr algn="ctr">
                        <a:lnSpc>
                          <a:spcPct val="100000"/>
                        </a:lnSpc>
                        <a:spcBef>
                          <a:spcPts val="1305"/>
                        </a:spcBef>
                      </a:pPr>
                      <a:r>
                        <a:rPr lang="en-US" sz="1200" spc="-10">
                          <a:latin typeface="Franklin Gothic Book"/>
                          <a:cs typeface="Franklin Gothic Book"/>
                        </a:rPr>
                        <a:t>Letter of Completion</a:t>
                      </a:r>
                      <a:endParaRPr sz="1200">
                        <a:latin typeface="Franklin Gothic Book"/>
                        <a:cs typeface="Franklin Gothic Book"/>
                      </a:endParaRPr>
                    </a:p>
                  </a:txBody>
                  <a:tcPr marL="0" marR="0" marT="165735" marB="0" anchor="ctr">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12700">
                      <a:solidFill>
                        <a:srgbClr val="FFFFFF"/>
                      </a:solidFill>
                      <a:prstDash val="solid"/>
                    </a:lnB>
                    <a:solidFill>
                      <a:srgbClr val="CEE3CF"/>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lnL w="12700" cap="flat" cmpd="sng" algn="ctr">
                      <a:solidFill>
                        <a:srgbClr val="FFFFFF"/>
                      </a:solidFill>
                      <a:prstDash val="solid"/>
                      <a:round/>
                      <a:headEnd type="none" w="med" len="med"/>
                      <a:tailEnd type="none" w="med" len="med"/>
                    </a:lnL>
                    <a:lnT w="38100" cap="flat" cmpd="sng" algn="ctr">
                      <a:solidFill>
                        <a:srgbClr val="FFFFFF"/>
                      </a:solidFill>
                      <a:prstDash val="solid"/>
                      <a:round/>
                      <a:headEnd type="none" w="med" len="med"/>
                      <a:tailEnd type="none" w="med" len="med"/>
                    </a:lnT>
                  </a:tcPr>
                </a:tc>
                <a:tc hMerge="1">
                  <a:txBody>
                    <a:bodyPr/>
                    <a:lstStyle/>
                    <a:p>
                      <a:pPr algn="ctr">
                        <a:lnSpc>
                          <a:spcPct val="100000"/>
                        </a:lnSpc>
                        <a:spcBef>
                          <a:spcPts val="1305"/>
                        </a:spcBef>
                      </a:pPr>
                      <a:endParaRPr sz="1200">
                        <a:latin typeface="Franklin Gothic Book"/>
                        <a:cs typeface="Franklin Gothic Book"/>
                      </a:endParaRPr>
                    </a:p>
                  </a:txBody>
                  <a:tcPr marL="0" marR="0" marT="165735" marB="0">
                    <a:lnL w="12700">
                      <a:solidFill>
                        <a:srgbClr val="FFFFFF"/>
                      </a:solidFill>
                      <a:prstDash val="solid"/>
                    </a:lnL>
                    <a:lnR w="12700">
                      <a:solidFill>
                        <a:srgbClr val="FFFFFF"/>
                      </a:solidFill>
                      <a:prstDash val="solid"/>
                    </a:lnR>
                    <a:lnT w="38100" cap="flat" cmpd="sng" algn="ctr">
                      <a:solidFill>
                        <a:srgbClr val="FFFFFF"/>
                      </a:solidFill>
                      <a:prstDash val="solid"/>
                      <a:round/>
                      <a:headEnd type="none" w="med" len="med"/>
                      <a:tailEnd type="none" w="med" len="med"/>
                    </a:lnT>
                    <a:solidFill>
                      <a:srgbClr val="CEE3CF"/>
                    </a:solidFill>
                  </a:tcPr>
                </a:tc>
                <a:tc hMerge="1">
                  <a:txBody>
                    <a:bodyPr/>
                    <a:lstStyle/>
                    <a:p>
                      <a:pPr lvl="0" algn="ctr">
                        <a:lnSpc>
                          <a:spcPct val="100000"/>
                        </a:lnSpc>
                        <a:spcBef>
                          <a:spcPts val="1305"/>
                        </a:spcBef>
                        <a:buNone/>
                      </a:pPr>
                      <a:endParaRPr sz="1200" spc="-10">
                        <a:latin typeface="Franklin Gothic Book"/>
                        <a:cs typeface="Franklin Gothic Book"/>
                      </a:endParaRPr>
                    </a:p>
                  </a:txBody>
                  <a:tcPr marL="0" marR="0" marT="165735" marB="0" anchor="ctr">
                    <a:lnL w="12700">
                      <a:solidFill>
                        <a:srgbClr val="FFFFFF"/>
                      </a:solidFill>
                    </a:lnL>
                    <a:lnR w="12700" cap="flat" cmpd="sng" algn="ctr">
                      <a:solidFill>
                        <a:srgbClr val="FFFFFF"/>
                      </a:solidFill>
                      <a:prstDash val="solid"/>
                      <a:round/>
                      <a:headEnd type="none" w="med" len="med"/>
                      <a:tailEnd type="none" w="med" len="med"/>
                    </a:lnR>
                    <a:lnT w="38099">
                      <a:solidFill>
                        <a:srgbClr val="FFFFFF"/>
                      </a:solidFill>
                    </a:lnT>
                    <a:lnB w="12700">
                      <a:solidFill>
                        <a:srgbClr val="FFFFFF"/>
                      </a:solidFill>
                    </a:lnB>
                    <a:solidFill>
                      <a:srgbClr val="CEE3CF"/>
                    </a:solidFill>
                  </a:tcPr>
                </a:tc>
                <a:extLst>
                  <a:ext uri="{0D108BD9-81ED-4DB2-BD59-A6C34878D82A}">
                    <a16:rowId xmlns:a16="http://schemas.microsoft.com/office/drawing/2014/main" val="10001"/>
                  </a:ext>
                </a:extLst>
              </a:tr>
              <a:tr h="645687">
                <a:tc>
                  <a:txBody>
                    <a:bodyPr/>
                    <a:lstStyle/>
                    <a:p>
                      <a:pPr marL="90805">
                        <a:lnSpc>
                          <a:spcPct val="100000"/>
                        </a:lnSpc>
                        <a:spcBef>
                          <a:spcPts val="335"/>
                        </a:spcBef>
                      </a:pPr>
                      <a:r>
                        <a:rPr sz="1200">
                          <a:latin typeface="Franklin Gothic Book"/>
                          <a:cs typeface="Franklin Gothic Book"/>
                        </a:rPr>
                        <a:t>Study</a:t>
                      </a:r>
                      <a:r>
                        <a:rPr sz="1200" spc="-25">
                          <a:latin typeface="Franklin Gothic Book"/>
                          <a:cs typeface="Franklin Gothic Book"/>
                        </a:rPr>
                        <a:t> </a:t>
                      </a:r>
                      <a:r>
                        <a:rPr sz="1200" spc="-10">
                          <a:latin typeface="Franklin Gothic Book"/>
                          <a:cs typeface="Franklin Gothic Book"/>
                        </a:rPr>
                        <a:t>Methods</a:t>
                      </a:r>
                      <a:endParaRPr sz="120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8F1E9"/>
                    </a:solidFill>
                  </a:tcPr>
                </a:tc>
                <a:tc gridSpan="6">
                  <a:txBody>
                    <a:bodyPr/>
                    <a:lstStyle/>
                    <a:p>
                      <a:pPr marL="262255" indent="-171450">
                        <a:lnSpc>
                          <a:spcPct val="100000"/>
                        </a:lnSpc>
                        <a:spcBef>
                          <a:spcPts val="335"/>
                        </a:spcBef>
                        <a:buFont typeface="Arial"/>
                        <a:buChar char="•"/>
                        <a:tabLst>
                          <a:tab pos="262255" algn="l"/>
                        </a:tabLst>
                      </a:pPr>
                      <a:r>
                        <a:rPr lang="en-US" sz="1200" spc="-10">
                          <a:latin typeface="Franklin Gothic Book"/>
                          <a:cs typeface="Franklin Gothic Book"/>
                        </a:rPr>
                        <a:t>Self-study</a:t>
                      </a:r>
                    </a:p>
                    <a:p>
                      <a:pPr marL="262255" indent="-171450">
                        <a:lnSpc>
                          <a:spcPct val="100000"/>
                        </a:lnSpc>
                        <a:spcBef>
                          <a:spcPts val="335"/>
                        </a:spcBef>
                        <a:buFont typeface="Arial"/>
                        <a:buChar char="•"/>
                        <a:tabLst>
                          <a:tab pos="262255" algn="l"/>
                        </a:tabLst>
                      </a:pPr>
                      <a:r>
                        <a:rPr lang="en-US" sz="1200" spc="-10">
                          <a:latin typeface="Franklin Gothic Book"/>
                          <a:cs typeface="Franklin Gothic Book"/>
                        </a:rPr>
                        <a:t>Classroom study options</a:t>
                      </a:r>
                    </a:p>
                    <a:p>
                      <a:pPr marL="719455" lvl="1" indent="-171450">
                        <a:lnSpc>
                          <a:spcPct val="100000"/>
                        </a:lnSpc>
                        <a:spcBef>
                          <a:spcPts val="335"/>
                        </a:spcBef>
                        <a:buFont typeface="Arial"/>
                        <a:buChar char="•"/>
                        <a:tabLst>
                          <a:tab pos="262255" algn="l"/>
                        </a:tabLst>
                      </a:pPr>
                      <a:r>
                        <a:rPr lang="en-US" sz="1200" spc="-10">
                          <a:latin typeface="Franklin Gothic Book"/>
                          <a:cs typeface="Franklin Gothic Book"/>
                        </a:rPr>
                        <a:t>Online, hybrid, and In-person</a:t>
                      </a:r>
                    </a:p>
                  </a:txBody>
                  <a:tcPr marL="0" marR="0" marT="4254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8F1E9"/>
                    </a:solidFill>
                  </a:tcPr>
                </a:tc>
                <a:tc hMerge="1">
                  <a:txBody>
                    <a:bodyPr/>
                    <a:lstStyle/>
                    <a:p>
                      <a:pPr marL="91440" marR="198120">
                        <a:lnSpc>
                          <a:spcPct val="100000"/>
                        </a:lnSpc>
                        <a:spcBef>
                          <a:spcPts val="335"/>
                        </a:spcBef>
                      </a:pPr>
                      <a:endParaRPr sz="120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8F1E9"/>
                    </a:solidFill>
                  </a:tcPr>
                </a:tc>
                <a:tc hMerge="1">
                  <a:txBody>
                    <a:bodyPr/>
                    <a:lstStyle/>
                    <a:p>
                      <a:pPr marL="91440" marR="105410">
                        <a:lnSpc>
                          <a:spcPct val="100000"/>
                        </a:lnSpc>
                        <a:spcBef>
                          <a:spcPts val="335"/>
                        </a:spcBef>
                      </a:pPr>
                      <a:endParaRPr sz="120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8F1E9"/>
                    </a:solidFill>
                  </a:tcPr>
                </a:tc>
                <a:tc hMerge="1">
                  <a:txBody>
                    <a:bodyPr/>
                    <a:lstStyle/>
                    <a:p>
                      <a:pPr marL="91440" marR="108585">
                        <a:lnSpc>
                          <a:spcPct val="100000"/>
                        </a:lnSpc>
                        <a:spcBef>
                          <a:spcPts val="335"/>
                        </a:spcBef>
                      </a:pPr>
                      <a:endParaRPr sz="1200">
                        <a:latin typeface="Franklin Gothic Book"/>
                        <a:cs typeface="Franklin Gothic Book"/>
                      </a:endParaRPr>
                    </a:p>
                  </a:txBody>
                  <a:tcPr marL="0" marR="0" marT="4254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solidFill>
                      <a:srgbClr val="E8F1E9"/>
                    </a:solidFill>
                  </a:tcPr>
                </a:tc>
                <a:tc hMerge="1">
                  <a:txBody>
                    <a:bodyPr/>
                    <a:lstStyle/>
                    <a:p>
                      <a:pPr marL="91440" marR="108585" lvl="0">
                        <a:lnSpc>
                          <a:spcPct val="100000"/>
                        </a:lnSpc>
                        <a:spcBef>
                          <a:spcPts val="335"/>
                        </a:spcBef>
                        <a:buNone/>
                      </a:pPr>
                      <a:endParaRPr sz="1200" b="0" i="0" u="none" strike="noStrike" noProof="0">
                        <a:latin typeface="Franklin Gothic Book"/>
                      </a:endParaRPr>
                    </a:p>
                  </a:txBody>
                  <a:tcPr marL="0" marR="0" marT="4254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solidFill>
                      <a:srgbClr val="E8F1E9"/>
                    </a:solidFill>
                  </a:tcPr>
                </a:tc>
                <a:tc hMerge="1">
                  <a:txBody>
                    <a:bodyPr/>
                    <a:lstStyle/>
                    <a:p>
                      <a:pPr marL="91440" lvl="0">
                        <a:lnSpc>
                          <a:spcPct val="100000"/>
                        </a:lnSpc>
                        <a:spcBef>
                          <a:spcPts val="335"/>
                        </a:spcBef>
                        <a:buNone/>
                      </a:pPr>
                      <a:endParaRPr lang="en-US" sz="1050" b="0" i="0">
                        <a:solidFill>
                          <a:schemeClr val="tx1"/>
                        </a:solidFill>
                        <a:effectLst/>
                        <a:latin typeface="+mn-lt"/>
                        <a:ea typeface="+mn-ea"/>
                        <a:cs typeface="+mn-cs"/>
                      </a:endParaRPr>
                    </a:p>
                  </a:txBody>
                  <a:tcPr marL="0" marR="0" marT="42545" marB="0" anchor="ctr">
                    <a:lnL w="12700">
                      <a:solidFill>
                        <a:srgbClr val="FFFFFF"/>
                      </a:solid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1E9"/>
                    </a:solidFill>
                  </a:tcPr>
                </a:tc>
                <a:extLst>
                  <a:ext uri="{0D108BD9-81ED-4DB2-BD59-A6C34878D82A}">
                    <a16:rowId xmlns:a16="http://schemas.microsoft.com/office/drawing/2014/main" val="10002"/>
                  </a:ext>
                </a:extLst>
              </a:tr>
              <a:tr h="1009551">
                <a:tc>
                  <a:txBody>
                    <a:bodyPr/>
                    <a:lstStyle/>
                    <a:p>
                      <a:pPr marL="90805">
                        <a:lnSpc>
                          <a:spcPct val="100000"/>
                        </a:lnSpc>
                        <a:spcBef>
                          <a:spcPts val="335"/>
                        </a:spcBef>
                      </a:pPr>
                      <a:r>
                        <a:rPr sz="1200" spc="-10">
                          <a:latin typeface="Franklin Gothic Book"/>
                          <a:cs typeface="Franklin Gothic Book"/>
                        </a:rPr>
                        <a:t>Assessment</a:t>
                      </a:r>
                      <a:endParaRPr sz="1200">
                        <a:latin typeface="Franklin Gothic Book"/>
                        <a:cs typeface="Franklin Gothic Book"/>
                      </a:endParaRPr>
                    </a:p>
                  </a:txBody>
                  <a:tcPr marL="0" marR="0" marT="42545"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8F1E9"/>
                    </a:solidFill>
                  </a:tcPr>
                </a:tc>
                <a:tc gridSpan="6">
                  <a:txBody>
                    <a:bodyPr/>
                    <a:lstStyle/>
                    <a:p>
                      <a:pPr marL="262255" indent="-171450">
                        <a:lnSpc>
                          <a:spcPct val="100000"/>
                        </a:lnSpc>
                        <a:spcBef>
                          <a:spcPts val="335"/>
                        </a:spcBef>
                        <a:buFont typeface="Arial"/>
                        <a:buChar char="•"/>
                        <a:tabLst>
                          <a:tab pos="262255" algn="l"/>
                        </a:tabLst>
                      </a:pPr>
                      <a:r>
                        <a:rPr lang="en-US" sz="1200">
                          <a:latin typeface="Franklin Gothic Book"/>
                          <a:cs typeface="Franklin Gothic Book"/>
                        </a:rPr>
                        <a:t>Included</a:t>
                      </a:r>
                      <a:r>
                        <a:rPr lang="en-US" sz="1200" spc="-60">
                          <a:latin typeface="Franklin Gothic Book"/>
                          <a:cs typeface="Franklin Gothic Book"/>
                        </a:rPr>
                        <a:t> </a:t>
                      </a:r>
                      <a:r>
                        <a:rPr lang="en-US" sz="1200">
                          <a:latin typeface="Franklin Gothic Book"/>
                          <a:cs typeface="Franklin Gothic Book"/>
                        </a:rPr>
                        <a:t>with</a:t>
                      </a:r>
                      <a:r>
                        <a:rPr lang="en-US" sz="1200" spc="-10">
                          <a:latin typeface="Franklin Gothic Book"/>
                          <a:cs typeface="Franklin Gothic Book"/>
                        </a:rPr>
                        <a:t> courseware</a:t>
                      </a:r>
                      <a:endParaRPr lang="en-US" sz="1200">
                        <a:latin typeface="Franklin Gothic Book"/>
                        <a:cs typeface="Franklin Gothic Book"/>
                      </a:endParaRPr>
                    </a:p>
                    <a:p>
                      <a:pPr marL="262255" indent="-171450">
                        <a:lnSpc>
                          <a:spcPct val="100000"/>
                        </a:lnSpc>
                        <a:buFont typeface="Arial"/>
                        <a:buChar char="•"/>
                        <a:tabLst>
                          <a:tab pos="262255" algn="l"/>
                        </a:tabLst>
                      </a:pPr>
                      <a:r>
                        <a:rPr lang="en-US" sz="1200" spc="-20">
                          <a:latin typeface="Franklin Gothic Book"/>
                          <a:cs typeface="Franklin Gothic Book"/>
                        </a:rPr>
                        <a:t>Computer-</a:t>
                      </a:r>
                      <a:r>
                        <a:rPr lang="en-US" sz="1200">
                          <a:latin typeface="Franklin Gothic Book"/>
                          <a:cs typeface="Franklin Gothic Book"/>
                        </a:rPr>
                        <a:t>based,</a:t>
                      </a:r>
                      <a:r>
                        <a:rPr lang="en-US" sz="1200" spc="15">
                          <a:latin typeface="Franklin Gothic Book"/>
                          <a:cs typeface="Franklin Gothic Book"/>
                        </a:rPr>
                        <a:t> </a:t>
                      </a:r>
                      <a:r>
                        <a:rPr lang="en-US" sz="1200">
                          <a:latin typeface="Franklin Gothic Book"/>
                          <a:cs typeface="Franklin Gothic Book"/>
                        </a:rPr>
                        <a:t>multiple</a:t>
                      </a:r>
                      <a:r>
                        <a:rPr lang="en-US" sz="1200" spc="-15">
                          <a:latin typeface="Franklin Gothic Book"/>
                          <a:cs typeface="Franklin Gothic Book"/>
                        </a:rPr>
                        <a:t> </a:t>
                      </a:r>
                      <a:r>
                        <a:rPr lang="en-US" sz="1200" spc="-10">
                          <a:latin typeface="Franklin Gothic Book"/>
                          <a:cs typeface="Franklin Gothic Book"/>
                        </a:rPr>
                        <a:t>choice</a:t>
                      </a:r>
                      <a:endParaRPr lang="en-US" sz="1200">
                        <a:latin typeface="Franklin Gothic Book"/>
                        <a:cs typeface="Franklin Gothic Book"/>
                      </a:endParaRPr>
                    </a:p>
                    <a:p>
                      <a:pPr marL="262255" indent="-171450">
                        <a:lnSpc>
                          <a:spcPct val="100000"/>
                        </a:lnSpc>
                        <a:buFont typeface="Arial"/>
                        <a:buChar char="•"/>
                        <a:tabLst>
                          <a:tab pos="262255" algn="l"/>
                        </a:tabLst>
                      </a:pPr>
                      <a:r>
                        <a:rPr lang="en-US" sz="1200">
                          <a:latin typeface="Franklin Gothic Book"/>
                          <a:cs typeface="Franklin Gothic Book"/>
                        </a:rPr>
                        <a:t>Performance checks </a:t>
                      </a:r>
                      <a:r>
                        <a:rPr lang="en-US" sz="1200" spc="-10">
                          <a:latin typeface="Franklin Gothic Book"/>
                          <a:cs typeface="Franklin Gothic Book"/>
                        </a:rPr>
                        <a:t>developed</a:t>
                      </a:r>
                      <a:r>
                        <a:rPr lang="en-US" sz="1200" spc="-65">
                          <a:latin typeface="Franklin Gothic Book"/>
                          <a:cs typeface="Franklin Gothic Book"/>
                        </a:rPr>
                        <a:t> </a:t>
                      </a:r>
                      <a:r>
                        <a:rPr lang="en-US" sz="1200">
                          <a:latin typeface="Franklin Gothic Book"/>
                          <a:cs typeface="Franklin Gothic Book"/>
                        </a:rPr>
                        <a:t>only</a:t>
                      </a:r>
                      <a:r>
                        <a:rPr lang="en-US" sz="1200" spc="-40">
                          <a:latin typeface="Franklin Gothic Book"/>
                          <a:cs typeface="Franklin Gothic Book"/>
                        </a:rPr>
                        <a:t> </a:t>
                      </a:r>
                      <a:r>
                        <a:rPr lang="en-US" sz="1200">
                          <a:latin typeface="Franklin Gothic Book"/>
                          <a:cs typeface="Franklin Gothic Book"/>
                        </a:rPr>
                        <a:t>on</a:t>
                      </a:r>
                      <a:r>
                        <a:rPr lang="en-US" sz="1200" spc="-30">
                          <a:latin typeface="Franklin Gothic Book"/>
                          <a:cs typeface="Franklin Gothic Book"/>
                        </a:rPr>
                        <a:t> </a:t>
                      </a:r>
                      <a:r>
                        <a:rPr lang="en-US" sz="1200">
                          <a:latin typeface="Franklin Gothic Book"/>
                          <a:cs typeface="Franklin Gothic Book"/>
                        </a:rPr>
                        <a:t>what</a:t>
                      </a:r>
                      <a:r>
                        <a:rPr lang="en-US" sz="1200" spc="-15">
                          <a:latin typeface="Franklin Gothic Book"/>
                          <a:cs typeface="Franklin Gothic Book"/>
                        </a:rPr>
                        <a:t> </a:t>
                      </a:r>
                      <a:r>
                        <a:rPr lang="en-US" sz="1200">
                          <a:latin typeface="Franklin Gothic Book"/>
                          <a:cs typeface="Franklin Gothic Book"/>
                        </a:rPr>
                        <a:t>is</a:t>
                      </a:r>
                      <a:r>
                        <a:rPr lang="en-US" sz="1200" spc="-25">
                          <a:latin typeface="Franklin Gothic Book"/>
                          <a:cs typeface="Franklin Gothic Book"/>
                        </a:rPr>
                        <a:t> </a:t>
                      </a:r>
                      <a:r>
                        <a:rPr lang="en-US" sz="1200">
                          <a:latin typeface="Franklin Gothic Book"/>
                          <a:cs typeface="Franklin Gothic Book"/>
                        </a:rPr>
                        <a:t>taught</a:t>
                      </a:r>
                      <a:r>
                        <a:rPr lang="en-US" sz="1200" spc="-15">
                          <a:latin typeface="Franklin Gothic Book"/>
                          <a:cs typeface="Franklin Gothic Book"/>
                        </a:rPr>
                        <a:t> </a:t>
                      </a:r>
                      <a:r>
                        <a:rPr lang="en-US" sz="1200">
                          <a:latin typeface="Franklin Gothic Book"/>
                          <a:cs typeface="Franklin Gothic Book"/>
                        </a:rPr>
                        <a:t>within</a:t>
                      </a:r>
                      <a:r>
                        <a:rPr lang="en-US" sz="1200" spc="15">
                          <a:latin typeface="Franklin Gothic Book"/>
                          <a:cs typeface="Franklin Gothic Book"/>
                        </a:rPr>
                        <a:t> </a:t>
                      </a:r>
                      <a:r>
                        <a:rPr lang="en-US" sz="1200">
                          <a:latin typeface="Franklin Gothic Book"/>
                          <a:cs typeface="Franklin Gothic Book"/>
                        </a:rPr>
                        <a:t>the</a:t>
                      </a:r>
                      <a:r>
                        <a:rPr lang="en-US" sz="1200" spc="-25">
                          <a:latin typeface="Franklin Gothic Book"/>
                          <a:cs typeface="Franklin Gothic Book"/>
                        </a:rPr>
                        <a:t> </a:t>
                      </a:r>
                      <a:r>
                        <a:rPr lang="en-US" sz="1200" spc="-10">
                          <a:latin typeface="Franklin Gothic Book"/>
                          <a:cs typeface="Franklin Gothic Book"/>
                        </a:rPr>
                        <a:t>courseware</a:t>
                      </a:r>
                      <a:r>
                        <a:rPr lang="en-US" sz="1200" spc="60">
                          <a:latin typeface="Franklin Gothic Book"/>
                          <a:cs typeface="Franklin Gothic Book"/>
                        </a:rPr>
                        <a:t> </a:t>
                      </a:r>
                      <a:r>
                        <a:rPr lang="en-US" sz="1200" spc="-10">
                          <a:latin typeface="Franklin Gothic Book"/>
                          <a:cs typeface="Franklin Gothic Book"/>
                        </a:rPr>
                        <a:t>material</a:t>
                      </a:r>
                      <a:endParaRPr lang="en-US" sz="1200">
                        <a:latin typeface="Franklin Gothic Book"/>
                        <a:cs typeface="Franklin Gothic Book"/>
                      </a:endParaRPr>
                    </a:p>
                    <a:p>
                      <a:pPr marL="262255" indent="-171450">
                        <a:lnSpc>
                          <a:spcPct val="100000"/>
                        </a:lnSpc>
                        <a:buFont typeface="Arial"/>
                        <a:buChar char="•"/>
                        <a:tabLst>
                          <a:tab pos="262255" algn="l"/>
                        </a:tabLst>
                      </a:pPr>
                      <a:r>
                        <a:rPr lang="en-US" sz="1200">
                          <a:latin typeface="Franklin Gothic Book"/>
                          <a:cs typeface="Franklin Gothic Book"/>
                        </a:rPr>
                        <a:t>Must</a:t>
                      </a:r>
                      <a:r>
                        <a:rPr lang="en-US" sz="1200" spc="-35">
                          <a:latin typeface="Franklin Gothic Book"/>
                          <a:cs typeface="Franklin Gothic Book"/>
                        </a:rPr>
                        <a:t> </a:t>
                      </a:r>
                      <a:r>
                        <a:rPr lang="en-US" sz="1200">
                          <a:latin typeface="Franklin Gothic Book"/>
                          <a:cs typeface="Franklin Gothic Book"/>
                        </a:rPr>
                        <a:t>pass</a:t>
                      </a:r>
                      <a:r>
                        <a:rPr lang="en-US" sz="1200" spc="-10">
                          <a:latin typeface="Franklin Gothic Book"/>
                          <a:cs typeface="Franklin Gothic Book"/>
                        </a:rPr>
                        <a:t> </a:t>
                      </a:r>
                      <a:r>
                        <a:rPr lang="en-US" sz="1200">
                          <a:latin typeface="Franklin Gothic Book"/>
                          <a:cs typeface="Franklin Gothic Book"/>
                        </a:rPr>
                        <a:t>each course’s performance check with</a:t>
                      </a:r>
                      <a:r>
                        <a:rPr lang="en-US" sz="1200" spc="-5">
                          <a:latin typeface="Franklin Gothic Book"/>
                          <a:cs typeface="Franklin Gothic Book"/>
                        </a:rPr>
                        <a:t> </a:t>
                      </a:r>
                      <a:r>
                        <a:rPr lang="en-US" sz="1200">
                          <a:latin typeface="Franklin Gothic Book"/>
                          <a:cs typeface="Franklin Gothic Book"/>
                        </a:rPr>
                        <a:t>70%</a:t>
                      </a:r>
                      <a:r>
                        <a:rPr lang="en-US" sz="1200" spc="-50">
                          <a:latin typeface="Franklin Gothic Book"/>
                          <a:cs typeface="Franklin Gothic Book"/>
                        </a:rPr>
                        <a:t> </a:t>
                      </a:r>
                      <a:r>
                        <a:rPr lang="en-US" sz="1200">
                          <a:latin typeface="Franklin Gothic Book"/>
                          <a:cs typeface="Franklin Gothic Book"/>
                        </a:rPr>
                        <a:t>or</a:t>
                      </a:r>
                      <a:r>
                        <a:rPr lang="en-US" sz="1200" spc="-35">
                          <a:latin typeface="Franklin Gothic Book"/>
                          <a:cs typeface="Franklin Gothic Book"/>
                        </a:rPr>
                        <a:t> </a:t>
                      </a:r>
                      <a:r>
                        <a:rPr lang="en-US" sz="1200">
                          <a:latin typeface="Franklin Gothic Book"/>
                          <a:cs typeface="Franklin Gothic Book"/>
                        </a:rPr>
                        <a:t>better</a:t>
                      </a:r>
                      <a:r>
                        <a:rPr lang="en-US" sz="1200" spc="5">
                          <a:latin typeface="Franklin Gothic Book"/>
                          <a:cs typeface="Franklin Gothic Book"/>
                        </a:rPr>
                        <a:t> </a:t>
                      </a:r>
                      <a:r>
                        <a:rPr lang="en-US" sz="1200">
                          <a:latin typeface="Franklin Gothic Book"/>
                          <a:cs typeface="Franklin Gothic Book"/>
                        </a:rPr>
                        <a:t>to</a:t>
                      </a:r>
                      <a:r>
                        <a:rPr lang="en-US" sz="1200" spc="-25">
                          <a:latin typeface="Franklin Gothic Book"/>
                          <a:cs typeface="Franklin Gothic Book"/>
                        </a:rPr>
                        <a:t> </a:t>
                      </a:r>
                      <a:r>
                        <a:rPr lang="en-US" sz="1200">
                          <a:latin typeface="Franklin Gothic Book"/>
                          <a:cs typeface="Franklin Gothic Book"/>
                        </a:rPr>
                        <a:t>earn </a:t>
                      </a:r>
                      <a:r>
                        <a:rPr lang="en-US" sz="1200" spc="-10">
                          <a:latin typeface="Franklin Gothic Book"/>
                          <a:cs typeface="Franklin Gothic Book"/>
                        </a:rPr>
                        <a:t>letter of completion,</a:t>
                      </a:r>
                      <a:r>
                        <a:rPr lang="en-US" sz="1200" spc="75">
                          <a:latin typeface="Franklin Gothic Book"/>
                          <a:cs typeface="Franklin Gothic Book"/>
                        </a:rPr>
                        <a:t> </a:t>
                      </a:r>
                      <a:r>
                        <a:rPr lang="en-US" sz="1200" spc="-10">
                          <a:latin typeface="Franklin Gothic Book"/>
                          <a:cs typeface="Franklin Gothic Book"/>
                        </a:rPr>
                        <a:t>unlimited</a:t>
                      </a:r>
                      <a:r>
                        <a:rPr lang="en-US" sz="1200" spc="-30">
                          <a:latin typeface="Franklin Gothic Book"/>
                          <a:cs typeface="Franklin Gothic Book"/>
                        </a:rPr>
                        <a:t> </a:t>
                      </a:r>
                      <a:r>
                        <a:rPr lang="en-US" sz="1200" spc="-10">
                          <a:latin typeface="Franklin Gothic Book"/>
                          <a:cs typeface="Franklin Gothic Book"/>
                        </a:rPr>
                        <a:t>retakes</a:t>
                      </a:r>
                      <a:endParaRPr lang="en-US" sz="1200">
                        <a:latin typeface="Franklin Gothic Book"/>
                        <a:cs typeface="Franklin Gothic Book"/>
                      </a:endParaRPr>
                    </a:p>
                  </a:txBody>
                  <a:tcPr marL="0" marR="0" marT="4254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8F1E9"/>
                    </a:solidFill>
                  </a:tcPr>
                </a:tc>
                <a:tc hMerge="1">
                  <a:txBody>
                    <a:bodyPr/>
                    <a:lstStyle/>
                    <a:p>
                      <a:pPr marL="91440" marR="198120">
                        <a:lnSpc>
                          <a:spcPct val="100000"/>
                        </a:lnSpc>
                        <a:spcBef>
                          <a:spcPts val="335"/>
                        </a:spcBef>
                      </a:pPr>
                      <a:endParaRPr sz="1000">
                        <a:latin typeface="Franklin Gothic Book"/>
                        <a:cs typeface="Franklin Gothic Book"/>
                      </a:endParaRPr>
                    </a:p>
                  </a:txBody>
                  <a:tcPr marL="0" marR="0" marT="4254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8F1E9"/>
                    </a:solidFill>
                  </a:tcPr>
                </a:tc>
                <a:tc hMerge="1">
                  <a:txBody>
                    <a:bodyPr/>
                    <a:lstStyle/>
                    <a:p>
                      <a:pPr marL="91440" marR="105410">
                        <a:lnSpc>
                          <a:spcPct val="100000"/>
                        </a:lnSpc>
                        <a:spcBef>
                          <a:spcPts val="335"/>
                        </a:spcBef>
                      </a:pPr>
                      <a:endParaRPr sz="1000">
                        <a:latin typeface="Franklin Gothic Book"/>
                        <a:cs typeface="Franklin Gothic Book"/>
                      </a:endParaRPr>
                    </a:p>
                  </a:txBody>
                  <a:tcPr marL="0" marR="0" marT="4254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8F1E9"/>
                    </a:solidFill>
                  </a:tcPr>
                </a:tc>
                <a:tc hMerge="1">
                  <a:txBody>
                    <a:bodyPr/>
                    <a:lstStyle/>
                    <a:p>
                      <a:pPr marL="91440" marR="108585">
                        <a:lnSpc>
                          <a:spcPct val="100000"/>
                        </a:lnSpc>
                        <a:spcBef>
                          <a:spcPts val="335"/>
                        </a:spcBef>
                      </a:pPr>
                      <a:endParaRPr sz="1000">
                        <a:latin typeface="Franklin Gothic Book"/>
                        <a:cs typeface="Franklin Gothic Book"/>
                      </a:endParaRPr>
                    </a:p>
                  </a:txBody>
                  <a:tcPr marL="0" marR="0" marT="4254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B w="12700" cap="flat" cmpd="sng" algn="ctr">
                      <a:solidFill>
                        <a:srgbClr val="FFFFFF"/>
                      </a:solidFill>
                      <a:prstDash val="solid"/>
                      <a:round/>
                      <a:headEnd type="none" w="med" len="med"/>
                      <a:tailEnd type="none" w="med" len="med"/>
                    </a:lnB>
                    <a:solidFill>
                      <a:srgbClr val="E8F1E9"/>
                    </a:solidFill>
                  </a:tcPr>
                </a:tc>
                <a:tc hMerge="1">
                  <a:txBody>
                    <a:bodyPr/>
                    <a:lstStyle/>
                    <a:p>
                      <a:pPr marL="91440" marR="108585" lvl="0">
                        <a:lnSpc>
                          <a:spcPct val="100000"/>
                        </a:lnSpc>
                        <a:spcBef>
                          <a:spcPts val="335"/>
                        </a:spcBef>
                        <a:buNone/>
                      </a:pPr>
                      <a:endParaRPr sz="1000" b="0" i="0" u="none" strike="noStrike" noProof="0">
                        <a:latin typeface="Franklin Gothic Book"/>
                      </a:endParaRPr>
                    </a:p>
                  </a:txBody>
                  <a:tcPr marL="0" marR="0" marT="4254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B w="12700" cap="flat" cmpd="sng" algn="ctr">
                      <a:solidFill>
                        <a:srgbClr val="FFFFFF"/>
                      </a:solidFill>
                      <a:prstDash val="solid"/>
                      <a:round/>
                      <a:headEnd type="none" w="med" len="med"/>
                      <a:tailEnd type="none" w="med" len="med"/>
                    </a:lnB>
                    <a:solidFill>
                      <a:srgbClr val="E8F1E9"/>
                    </a:solidFill>
                  </a:tcPr>
                </a:tc>
                <a:tc hMerge="1">
                  <a:txBody>
                    <a:bodyPr/>
                    <a:lstStyle/>
                    <a:p>
                      <a:pPr marL="91440" lvl="0">
                        <a:lnSpc>
                          <a:spcPct val="100000"/>
                        </a:lnSpc>
                        <a:spcBef>
                          <a:spcPts val="335"/>
                        </a:spcBef>
                        <a:buNone/>
                      </a:pPr>
                      <a:endParaRPr sz="1000" b="0" i="0" u="none" strike="noStrike" noProof="0">
                        <a:latin typeface="Franklin Gothic Book" panose="020B0503020102020204" pitchFamily="34" charset="0"/>
                      </a:endParaRPr>
                    </a:p>
                  </a:txBody>
                  <a:tcPr marL="0" marR="0" marT="4254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lnB>
                    <a:solidFill>
                      <a:srgbClr val="E8F1E9"/>
                    </a:solidFill>
                  </a:tcPr>
                </a:tc>
                <a:extLst>
                  <a:ext uri="{0D108BD9-81ED-4DB2-BD59-A6C34878D82A}">
                    <a16:rowId xmlns:a16="http://schemas.microsoft.com/office/drawing/2014/main" val="2169045202"/>
                  </a:ext>
                </a:extLst>
              </a:tr>
              <a:tr h="971092">
                <a:tc>
                  <a:txBody>
                    <a:bodyPr/>
                    <a:lstStyle/>
                    <a:p>
                      <a:pPr marL="90805">
                        <a:lnSpc>
                          <a:spcPct val="100000"/>
                        </a:lnSpc>
                        <a:spcBef>
                          <a:spcPts val="335"/>
                        </a:spcBef>
                      </a:pPr>
                      <a:r>
                        <a:rPr lang="en-US" sz="1200">
                          <a:latin typeface="Franklin Gothic Book"/>
                          <a:cs typeface="Franklin Gothic Book"/>
                        </a:rPr>
                        <a:t>Pricing*</a:t>
                      </a:r>
                    </a:p>
                  </a:txBody>
                  <a:tcPr marL="0" marR="0" marT="42545"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8F1E9"/>
                    </a:solidFill>
                  </a:tcPr>
                </a:tc>
                <a:tc gridSpan="6">
                  <a:txBody>
                    <a:bodyPr/>
                    <a:lstStyle/>
                    <a:p>
                      <a:pPr marL="262890" marR="85725" lvl="0" indent="-171450" defTabSz="914400" eaLnBrk="1" fontAlgn="auto" latinLnBrk="0" hangingPunct="1">
                        <a:lnSpc>
                          <a:spcPct val="100000"/>
                        </a:lnSpc>
                        <a:spcBef>
                          <a:spcPts val="335"/>
                        </a:spcBef>
                        <a:spcAft>
                          <a:spcPts val="0"/>
                        </a:spcAft>
                        <a:buClrTx/>
                        <a:buSzTx/>
                        <a:buFont typeface="Arial" panose="020B0604020202020204" pitchFamily="34" charset="0"/>
                        <a:buChar char="•"/>
                        <a:tabLst/>
                        <a:defRPr/>
                      </a:pPr>
                      <a:r>
                        <a:rPr lang="en-US" sz="1200" b="1" spc="-10">
                          <a:latin typeface="+mn-lt"/>
                          <a:cs typeface="Franklin Gothic Book"/>
                        </a:rPr>
                        <a:t>Individual FOSCM Courses (B2C):</a:t>
                      </a:r>
                    </a:p>
                    <a:p>
                      <a:pPr marL="628650" lvl="1" indent="-171450">
                        <a:buFont typeface="Arial" panose="020B0604020202020204" pitchFamily="34" charset="0"/>
                        <a:buChar char="•"/>
                      </a:pPr>
                      <a:r>
                        <a:rPr lang="en-US" sz="1200" b="0" i="0">
                          <a:solidFill>
                            <a:schemeClr val="tx1"/>
                          </a:solidFill>
                          <a:effectLst/>
                          <a:latin typeface="+mn-lt"/>
                          <a:ea typeface="+mn-ea"/>
                          <a:cs typeface="+mn-cs"/>
                        </a:rPr>
                        <a:t>Non-member: $300</a:t>
                      </a:r>
                    </a:p>
                    <a:p>
                      <a:pPr marL="628650" lvl="1" indent="-171450">
                        <a:buFont typeface="Arial" panose="020B0604020202020204" pitchFamily="34" charset="0"/>
                        <a:buChar char="•"/>
                      </a:pPr>
                      <a:r>
                        <a:rPr lang="en-US" sz="1200" b="0" i="0">
                          <a:solidFill>
                            <a:schemeClr val="tx1"/>
                          </a:solidFill>
                          <a:effectLst/>
                          <a:latin typeface="+mn-lt"/>
                          <a:ea typeface="+mn-ea"/>
                          <a:cs typeface="+mn-cs"/>
                        </a:rPr>
                        <a:t>Member: $150</a:t>
                      </a:r>
                    </a:p>
                  </a:txBody>
                  <a:tcPr marL="0" marR="0" marT="4254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8F1E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68796832"/>
                  </a:ext>
                </a:extLst>
              </a:tr>
              <a:tr h="1330704">
                <a:tc>
                  <a:txBody>
                    <a:bodyPr/>
                    <a:lstStyle/>
                    <a:p>
                      <a:pPr marL="90805">
                        <a:lnSpc>
                          <a:spcPct val="100000"/>
                        </a:lnSpc>
                        <a:spcBef>
                          <a:spcPts val="335"/>
                        </a:spcBef>
                      </a:pPr>
                      <a:r>
                        <a:rPr lang="en-US" sz="1200">
                          <a:latin typeface="Franklin Gothic Book"/>
                          <a:cs typeface="Franklin Gothic Book"/>
                        </a:rPr>
                        <a:t>Maintenance</a:t>
                      </a:r>
                      <a:endParaRPr sz="1200">
                        <a:latin typeface="Franklin Gothic Book"/>
                        <a:cs typeface="Franklin Gothic Book"/>
                      </a:endParaRPr>
                    </a:p>
                  </a:txBody>
                  <a:tcPr marL="0" marR="0" marT="42545"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8F1E9"/>
                    </a:solidFill>
                  </a:tcPr>
                </a:tc>
                <a:tc gridSpan="6">
                  <a:txBody>
                    <a:bodyPr/>
                    <a:lstStyle/>
                    <a:p>
                      <a:pPr marL="262255" indent="-171450">
                        <a:lnSpc>
                          <a:spcPct val="100000"/>
                        </a:lnSpc>
                        <a:spcBef>
                          <a:spcPts val="335"/>
                        </a:spcBef>
                        <a:buFont typeface="Arial"/>
                        <a:buChar char="•"/>
                        <a:tabLst>
                          <a:tab pos="262255" algn="l"/>
                        </a:tabLst>
                      </a:pPr>
                      <a:r>
                        <a:rPr lang="en-US" sz="1200">
                          <a:latin typeface="+mn-lt"/>
                          <a:cs typeface="Franklin Gothic Book"/>
                        </a:rPr>
                        <a:t>Not</a:t>
                      </a:r>
                      <a:r>
                        <a:rPr lang="en-US" sz="1200" spc="-35">
                          <a:latin typeface="+mn-lt"/>
                          <a:cs typeface="Franklin Gothic Book"/>
                        </a:rPr>
                        <a:t> </a:t>
                      </a:r>
                      <a:r>
                        <a:rPr lang="en-US" sz="1200" spc="-10">
                          <a:latin typeface="+mn-lt"/>
                          <a:cs typeface="Franklin Gothic Book"/>
                        </a:rPr>
                        <a:t>required</a:t>
                      </a:r>
                    </a:p>
                    <a:p>
                      <a:pPr marL="719455" lvl="1" indent="-171450">
                        <a:lnSpc>
                          <a:spcPct val="100000"/>
                        </a:lnSpc>
                        <a:spcBef>
                          <a:spcPts val="335"/>
                        </a:spcBef>
                        <a:buFont typeface="Arial"/>
                        <a:buChar char="•"/>
                        <a:tabLst>
                          <a:tab pos="262255" algn="l"/>
                        </a:tabLst>
                      </a:pPr>
                      <a:r>
                        <a:rPr lang="en-US" sz="1200">
                          <a:latin typeface="+mn-lt"/>
                          <a:cs typeface="Franklin Gothic Book"/>
                        </a:rPr>
                        <a:t>Course access expires after 1-year (B2C and B2B hosted); B2B licensing has 1 or 2-year options</a:t>
                      </a:r>
                    </a:p>
                    <a:p>
                      <a:pPr marL="262255" indent="-171450">
                        <a:lnSpc>
                          <a:spcPct val="100000"/>
                        </a:lnSpc>
                        <a:buFont typeface="Arial"/>
                        <a:buChar char="•"/>
                        <a:tabLst>
                          <a:tab pos="262255" algn="l"/>
                        </a:tabLst>
                      </a:pPr>
                      <a:r>
                        <a:rPr lang="en-US" sz="1200" b="1">
                          <a:latin typeface="+mn-lt"/>
                          <a:cs typeface="Franklin Gothic Book"/>
                        </a:rPr>
                        <a:t>Earn</a:t>
                      </a:r>
                      <a:r>
                        <a:rPr lang="en-US" sz="1200" b="1" spc="-25">
                          <a:latin typeface="+mn-lt"/>
                          <a:cs typeface="Franklin Gothic Book"/>
                        </a:rPr>
                        <a:t> </a:t>
                      </a:r>
                      <a:r>
                        <a:rPr lang="en-US" sz="1200" b="1" spc="-10">
                          <a:latin typeface="+mn-lt"/>
                          <a:cs typeface="Franklin Gothic Book"/>
                        </a:rPr>
                        <a:t>maintenance</a:t>
                      </a:r>
                      <a:r>
                        <a:rPr lang="en-US" sz="1200" b="1" spc="-5">
                          <a:latin typeface="+mn-lt"/>
                          <a:cs typeface="Franklin Gothic Book"/>
                        </a:rPr>
                        <a:t> </a:t>
                      </a:r>
                      <a:r>
                        <a:rPr lang="en-US" sz="1200" b="1">
                          <a:latin typeface="+mn-lt"/>
                          <a:cs typeface="Franklin Gothic Book"/>
                        </a:rPr>
                        <a:t>points</a:t>
                      </a:r>
                      <a:r>
                        <a:rPr lang="en-US" sz="1200" b="1" spc="-20">
                          <a:latin typeface="+mn-lt"/>
                          <a:cs typeface="Franklin Gothic Book"/>
                        </a:rPr>
                        <a:t> </a:t>
                      </a:r>
                      <a:r>
                        <a:rPr lang="en-US" sz="1200" b="1">
                          <a:latin typeface="+mn-lt"/>
                          <a:cs typeface="Franklin Gothic Book"/>
                        </a:rPr>
                        <a:t>for</a:t>
                      </a:r>
                      <a:r>
                        <a:rPr lang="en-US" sz="1200" b="1" spc="-45">
                          <a:latin typeface="+mn-lt"/>
                          <a:cs typeface="Franklin Gothic Book"/>
                        </a:rPr>
                        <a:t> </a:t>
                      </a:r>
                      <a:r>
                        <a:rPr lang="en-US" sz="1200" b="1">
                          <a:latin typeface="+mn-lt"/>
                          <a:cs typeface="Franklin Gothic Book"/>
                        </a:rPr>
                        <a:t>CPIM,</a:t>
                      </a:r>
                      <a:r>
                        <a:rPr lang="en-US" sz="1200" b="1" spc="-70">
                          <a:latin typeface="+mn-lt"/>
                          <a:cs typeface="Franklin Gothic Book"/>
                        </a:rPr>
                        <a:t> </a:t>
                      </a:r>
                      <a:r>
                        <a:rPr lang="en-US" sz="1200" b="1" spc="-20">
                          <a:latin typeface="+mn-lt"/>
                          <a:cs typeface="Franklin Gothic Book"/>
                        </a:rPr>
                        <a:t>CSCP,</a:t>
                      </a:r>
                      <a:r>
                        <a:rPr lang="en-US" sz="1200" b="1" spc="-10">
                          <a:latin typeface="+mn-lt"/>
                          <a:cs typeface="Franklin Gothic Book"/>
                        </a:rPr>
                        <a:t> CLTD,</a:t>
                      </a:r>
                      <a:r>
                        <a:rPr lang="en-US" sz="1200" b="1" spc="-30">
                          <a:latin typeface="+mn-lt"/>
                          <a:cs typeface="Franklin Gothic Book"/>
                        </a:rPr>
                        <a:t> </a:t>
                      </a:r>
                      <a:r>
                        <a:rPr lang="en-US" sz="1200" b="1">
                          <a:latin typeface="+mn-lt"/>
                          <a:cs typeface="Franklin Gothic Book"/>
                        </a:rPr>
                        <a:t>and</a:t>
                      </a:r>
                      <a:r>
                        <a:rPr lang="en-US" sz="1200" b="1" spc="-35">
                          <a:latin typeface="+mn-lt"/>
                          <a:cs typeface="Franklin Gothic Book"/>
                        </a:rPr>
                        <a:t> </a:t>
                      </a:r>
                      <a:r>
                        <a:rPr lang="en-US" sz="1200" b="1" spc="-20">
                          <a:latin typeface="+mn-lt"/>
                          <a:cs typeface="Franklin Gothic Book"/>
                        </a:rPr>
                        <a:t>CTSC</a:t>
                      </a:r>
                    </a:p>
                    <a:p>
                      <a:pPr marL="719455" lvl="1" indent="-171450">
                        <a:lnSpc>
                          <a:spcPct val="100000"/>
                        </a:lnSpc>
                        <a:buFont typeface="Arial"/>
                        <a:buChar char="•"/>
                        <a:tabLst>
                          <a:tab pos="262255" algn="l"/>
                        </a:tabLst>
                      </a:pPr>
                      <a:r>
                        <a:rPr lang="en-US" sz="1200" spc="-20">
                          <a:latin typeface="+mn-lt"/>
                          <a:cs typeface="Franklin Gothic Book"/>
                        </a:rPr>
                        <a:t>126 points for full suite </a:t>
                      </a:r>
                    </a:p>
                    <a:p>
                      <a:pPr marL="719455" lvl="1" indent="-171450">
                        <a:lnSpc>
                          <a:spcPct val="100000"/>
                        </a:lnSpc>
                        <a:buFont typeface="Arial"/>
                        <a:buChar char="•"/>
                        <a:tabLst>
                          <a:tab pos="262255" algn="l"/>
                        </a:tabLst>
                      </a:pPr>
                      <a:r>
                        <a:rPr lang="en-US" sz="1200" spc="-20">
                          <a:latin typeface="+mn-lt"/>
                          <a:cs typeface="Franklin Gothic Book"/>
                        </a:rPr>
                        <a:t>24 points each for PDL, PIM, PMO, PMM, and POP</a:t>
                      </a:r>
                    </a:p>
                    <a:p>
                      <a:pPr marL="1176655" lvl="2" indent="-171450">
                        <a:lnSpc>
                          <a:spcPct val="100000"/>
                        </a:lnSpc>
                        <a:buFont typeface="Arial"/>
                        <a:buChar char="•"/>
                        <a:tabLst>
                          <a:tab pos="262255" algn="l"/>
                        </a:tabLst>
                      </a:pPr>
                      <a:r>
                        <a:rPr lang="en-US" sz="1200" i="1" spc="-20">
                          <a:latin typeface="+mn-lt"/>
                          <a:cs typeface="Franklin Gothic Book"/>
                        </a:rPr>
                        <a:t>27 points for first course taken, which includes Operations Management, then 24 for each course thereafter</a:t>
                      </a:r>
                    </a:p>
                    <a:p>
                      <a:pPr marL="719455" lvl="1" indent="-171450">
                        <a:lnSpc>
                          <a:spcPct val="100000"/>
                        </a:lnSpc>
                        <a:buFont typeface="Arial"/>
                        <a:buChar char="•"/>
                        <a:tabLst>
                          <a:tab pos="262255" algn="l"/>
                        </a:tabLst>
                      </a:pPr>
                      <a:r>
                        <a:rPr lang="en-US" sz="1200" spc="-20">
                          <a:latin typeface="+mn-lt"/>
                          <a:cs typeface="Franklin Gothic Book"/>
                        </a:rPr>
                        <a:t>18 points for Introduction to Supply Chain Principles</a:t>
                      </a:r>
                    </a:p>
                  </a:txBody>
                  <a:tcPr marL="0" marR="0" marT="4254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8F1E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23991531"/>
                  </a:ext>
                </a:extLst>
              </a:tr>
            </a:tbl>
          </a:graphicData>
        </a:graphic>
      </p:graphicFrame>
      <p:sp>
        <p:nvSpPr>
          <p:cNvPr id="3" name="object 5">
            <a:extLst>
              <a:ext uri="{FF2B5EF4-FFF2-40B4-BE49-F238E27FC236}">
                <a16:creationId xmlns:a16="http://schemas.microsoft.com/office/drawing/2014/main" id="{0258F2EE-DF30-D93C-CCA4-AE5A0FEB3FB5}"/>
              </a:ext>
            </a:extLst>
          </p:cNvPr>
          <p:cNvSpPr txBox="1"/>
          <p:nvPr/>
        </p:nvSpPr>
        <p:spPr>
          <a:xfrm>
            <a:off x="199094" y="6250122"/>
            <a:ext cx="7450403" cy="226985"/>
          </a:xfrm>
          <a:prstGeom prst="rect">
            <a:avLst/>
          </a:prstGeom>
        </p:spPr>
        <p:txBody>
          <a:bodyPr vert="horz" wrap="square" lIns="0" tIns="11430" rIns="0" bIns="0" rtlCol="0" anchor="t">
            <a:spAutoFit/>
          </a:bodyPr>
          <a:lstStyle/>
          <a:p>
            <a:pPr marL="12700">
              <a:lnSpc>
                <a:spcPct val="100000"/>
              </a:lnSpc>
              <a:spcBef>
                <a:spcPts val="90"/>
              </a:spcBef>
            </a:pPr>
            <a:r>
              <a:rPr sz="1400">
                <a:solidFill>
                  <a:srgbClr val="151515"/>
                </a:solidFill>
                <a:latin typeface="Franklin Gothic Book"/>
                <a:cs typeface="Franklin Gothic Book"/>
              </a:rPr>
              <a:t>Earn</a:t>
            </a:r>
            <a:r>
              <a:rPr sz="1400" spc="-45">
                <a:solidFill>
                  <a:srgbClr val="151515"/>
                </a:solidFill>
                <a:latin typeface="Franklin Gothic Book"/>
                <a:cs typeface="Franklin Gothic Book"/>
              </a:rPr>
              <a:t> </a:t>
            </a:r>
            <a:r>
              <a:rPr lang="en-US" sz="1400">
                <a:solidFill>
                  <a:srgbClr val="151515"/>
                </a:solidFill>
                <a:latin typeface="Franklin Gothic Book"/>
                <a:cs typeface="Franklin Gothic Book"/>
              </a:rPr>
              <a:t>your Letter of Completion</a:t>
            </a:r>
            <a:r>
              <a:rPr sz="1400">
                <a:solidFill>
                  <a:srgbClr val="151515"/>
                </a:solidFill>
                <a:latin typeface="Franklin Gothic Book"/>
                <a:cs typeface="Franklin Gothic Book"/>
              </a:rPr>
              <a:t>. </a:t>
            </a:r>
            <a:r>
              <a:rPr sz="1400" u="sng">
                <a:solidFill>
                  <a:srgbClr val="830028"/>
                </a:solidFill>
                <a:uFill>
                  <a:solidFill>
                    <a:srgbClr val="830028"/>
                  </a:solidFill>
                </a:uFill>
                <a:latin typeface="Franklin Gothic Book"/>
                <a:cs typeface="Franklin Gothic Book"/>
                <a:hlinkClick r:id="rId2"/>
              </a:rPr>
              <a:t>Get</a:t>
            </a:r>
            <a:r>
              <a:rPr sz="1400" u="sng" spc="-50">
                <a:solidFill>
                  <a:srgbClr val="830028"/>
                </a:solidFill>
                <a:uFill>
                  <a:solidFill>
                    <a:srgbClr val="830028"/>
                  </a:solidFill>
                </a:uFill>
                <a:latin typeface="Franklin Gothic Book"/>
                <a:cs typeface="Franklin Gothic Book"/>
                <a:hlinkClick r:id="rId2"/>
              </a:rPr>
              <a:t> </a:t>
            </a:r>
            <a:r>
              <a:rPr sz="1400" u="sng">
                <a:solidFill>
                  <a:srgbClr val="830028"/>
                </a:solidFill>
                <a:uFill>
                  <a:solidFill>
                    <a:srgbClr val="830028"/>
                  </a:solidFill>
                </a:uFill>
                <a:latin typeface="Franklin Gothic Book"/>
                <a:cs typeface="Franklin Gothic Book"/>
                <a:hlinkClick r:id="rId2"/>
              </a:rPr>
              <a:t>started</a:t>
            </a:r>
            <a:r>
              <a:rPr sz="1400" u="sng" spc="-75">
                <a:solidFill>
                  <a:srgbClr val="830028"/>
                </a:solidFill>
                <a:uFill>
                  <a:solidFill>
                    <a:srgbClr val="830028"/>
                  </a:solidFill>
                </a:uFill>
                <a:latin typeface="Franklin Gothic Book"/>
                <a:cs typeface="Franklin Gothic Book"/>
                <a:hlinkClick r:id="rId2"/>
              </a:rPr>
              <a:t> </a:t>
            </a:r>
            <a:r>
              <a:rPr sz="1400" u="sng" spc="-10">
                <a:solidFill>
                  <a:srgbClr val="830028"/>
                </a:solidFill>
                <a:uFill>
                  <a:solidFill>
                    <a:srgbClr val="830028"/>
                  </a:solidFill>
                </a:uFill>
                <a:latin typeface="Franklin Gothic Book"/>
                <a:cs typeface="Franklin Gothic Book"/>
                <a:hlinkClick r:id="rId2"/>
              </a:rPr>
              <a:t>today</a:t>
            </a:r>
            <a:r>
              <a:rPr sz="1400" spc="-10">
                <a:solidFill>
                  <a:srgbClr val="151515"/>
                </a:solidFill>
                <a:latin typeface="Franklin Gothic Book"/>
                <a:cs typeface="Franklin Gothic Book"/>
              </a:rPr>
              <a:t>.</a:t>
            </a:r>
            <a:endParaRPr sz="1400">
              <a:latin typeface="Franklin Gothic Book"/>
              <a:cs typeface="Franklin Gothic Book"/>
            </a:endParaRPr>
          </a:p>
        </p:txBody>
      </p:sp>
      <p:sp>
        <p:nvSpPr>
          <p:cNvPr id="5" name="TextBox 4">
            <a:extLst>
              <a:ext uri="{FF2B5EF4-FFF2-40B4-BE49-F238E27FC236}">
                <a16:creationId xmlns:a16="http://schemas.microsoft.com/office/drawing/2014/main" id="{C8101806-FDE3-3AB4-643A-DEFEA970D311}"/>
              </a:ext>
            </a:extLst>
          </p:cNvPr>
          <p:cNvSpPr txBox="1"/>
          <p:nvPr/>
        </p:nvSpPr>
        <p:spPr>
          <a:xfrm>
            <a:off x="5234014" y="6500191"/>
            <a:ext cx="1507661" cy="246221"/>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l"/>
            <a:r>
              <a:rPr lang="en-US" sz="1000">
                <a:latin typeface="Franklin Gothic Book" panose="020B0503020102020204" pitchFamily="34" charset="0"/>
              </a:rPr>
              <a:t>*Subject to change</a:t>
            </a:r>
          </a:p>
        </p:txBody>
      </p:sp>
      <p:sp>
        <p:nvSpPr>
          <p:cNvPr id="4" name="TextBox 3">
            <a:extLst>
              <a:ext uri="{FF2B5EF4-FFF2-40B4-BE49-F238E27FC236}">
                <a16:creationId xmlns:a16="http://schemas.microsoft.com/office/drawing/2014/main" id="{317D194E-CCAE-B96C-C4CC-3EC9A96A168A}"/>
              </a:ext>
            </a:extLst>
          </p:cNvPr>
          <p:cNvSpPr txBox="1"/>
          <p:nvPr/>
        </p:nvSpPr>
        <p:spPr>
          <a:xfrm>
            <a:off x="127819" y="6513703"/>
            <a:ext cx="1495922" cy="400110"/>
          </a:xfrm>
          <a:prstGeom prst="rect">
            <a:avLst/>
          </a:prstGeom>
          <a:noFill/>
        </p:spPr>
        <p:txBody>
          <a:bodyPr wrap="none" lIns="91440" tIns="45720" rIns="91440" bIns="45720" rtlCol="0" anchor="ctr">
            <a:spAutoFit/>
          </a:bodyPr>
          <a:lstStyle/>
          <a:p>
            <a:r>
              <a:rPr lang="en-US" sz="1000" spc="-10">
                <a:solidFill>
                  <a:srgbClr val="151515"/>
                </a:solidFill>
                <a:latin typeface="Franklin Gothic Book"/>
                <a:cs typeface="Franklin Gothic Book"/>
              </a:rPr>
              <a:t>Updated:</a:t>
            </a:r>
            <a:r>
              <a:rPr lang="en-US" sz="1000" spc="-5">
                <a:solidFill>
                  <a:srgbClr val="151515"/>
                </a:solidFill>
                <a:latin typeface="Franklin Gothic Book"/>
                <a:cs typeface="Franklin Gothic Book"/>
              </a:rPr>
              <a:t> February 2025</a:t>
            </a:r>
            <a:endParaRPr lang="en-US" sz="1000">
              <a:latin typeface="Franklin Gothic Book"/>
              <a:cs typeface="Franklin Gothic Book"/>
            </a:endParaRPr>
          </a:p>
          <a:p>
            <a:endParaRPr lang="en-US" sz="1000"/>
          </a:p>
        </p:txBody>
      </p:sp>
    </p:spTree>
    <p:extLst>
      <p:ext uri="{BB962C8B-B14F-4D97-AF65-F5344CB8AC3E}">
        <p14:creationId xmlns:p14="http://schemas.microsoft.com/office/powerpoint/2010/main" val="382085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557784" rIns="0" bIns="0" rtlCol="0">
            <a:spAutoFit/>
          </a:bodyPr>
          <a:lstStyle/>
          <a:p>
            <a:pPr marL="40640">
              <a:lnSpc>
                <a:spcPct val="100000"/>
              </a:lnSpc>
              <a:spcBef>
                <a:spcPts val="90"/>
              </a:spcBef>
            </a:pPr>
            <a:r>
              <a:t>APICS</a:t>
            </a:r>
            <a:r>
              <a:rPr spc="-145"/>
              <a:t> </a:t>
            </a:r>
            <a:r>
              <a:rPr spc="-10"/>
              <a:t>Certifications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4069696959"/>
              </p:ext>
            </p:extLst>
          </p:nvPr>
        </p:nvGraphicFramePr>
        <p:xfrm>
          <a:off x="220277" y="337822"/>
          <a:ext cx="11757993" cy="6271445"/>
        </p:xfrm>
        <a:graphic>
          <a:graphicData uri="http://schemas.openxmlformats.org/drawingml/2006/table">
            <a:tbl>
              <a:tblPr firstRow="1" bandRow="1">
                <a:tableStyleId>{2D5ABB26-0587-4C30-8999-92F81FD0307C}</a:tableStyleId>
              </a:tblPr>
              <a:tblGrid>
                <a:gridCol w="1671094">
                  <a:extLst>
                    <a:ext uri="{9D8B030D-6E8A-4147-A177-3AD203B41FA5}">
                      <a16:colId xmlns:a16="http://schemas.microsoft.com/office/drawing/2014/main" val="20000"/>
                    </a:ext>
                  </a:extLst>
                </a:gridCol>
                <a:gridCol w="2416214">
                  <a:extLst>
                    <a:ext uri="{9D8B030D-6E8A-4147-A177-3AD203B41FA5}">
                      <a16:colId xmlns:a16="http://schemas.microsoft.com/office/drawing/2014/main" val="20001"/>
                    </a:ext>
                  </a:extLst>
                </a:gridCol>
                <a:gridCol w="2539196">
                  <a:extLst>
                    <a:ext uri="{9D8B030D-6E8A-4147-A177-3AD203B41FA5}">
                      <a16:colId xmlns:a16="http://schemas.microsoft.com/office/drawing/2014/main" val="20002"/>
                    </a:ext>
                  </a:extLst>
                </a:gridCol>
                <a:gridCol w="2604299">
                  <a:extLst>
                    <a:ext uri="{9D8B030D-6E8A-4147-A177-3AD203B41FA5}">
                      <a16:colId xmlns:a16="http://schemas.microsoft.com/office/drawing/2014/main" val="20003"/>
                    </a:ext>
                  </a:extLst>
                </a:gridCol>
                <a:gridCol w="2527190">
                  <a:extLst>
                    <a:ext uri="{9D8B030D-6E8A-4147-A177-3AD203B41FA5}">
                      <a16:colId xmlns:a16="http://schemas.microsoft.com/office/drawing/2014/main" val="20004"/>
                    </a:ext>
                  </a:extLst>
                </a:gridCol>
              </a:tblGrid>
              <a:tr h="450197">
                <a:tc>
                  <a:txBody>
                    <a:bodyPr/>
                    <a:lstStyle/>
                    <a:p>
                      <a:pPr marL="90805">
                        <a:lnSpc>
                          <a:spcPct val="100000"/>
                        </a:lnSpc>
                        <a:spcBef>
                          <a:spcPts val="270"/>
                        </a:spcBef>
                      </a:pPr>
                      <a:r>
                        <a:rPr sz="1600" spc="-10">
                          <a:solidFill>
                            <a:srgbClr val="FFFFFF"/>
                          </a:solidFill>
                          <a:latin typeface="Franklin Gothic Book"/>
                          <a:cs typeface="Franklin Gothic Book"/>
                        </a:rPr>
                        <a:t>Designation</a:t>
                      </a:r>
                      <a:r>
                        <a:rPr sz="1600" spc="-50">
                          <a:solidFill>
                            <a:srgbClr val="FFFFFF"/>
                          </a:solidFill>
                          <a:latin typeface="Franklin Gothic Book"/>
                          <a:cs typeface="Franklin Gothic Book"/>
                        </a:rPr>
                        <a:t> </a:t>
                      </a:r>
                      <a:r>
                        <a:rPr sz="1600" spc="-20">
                          <a:solidFill>
                            <a:srgbClr val="FFFFFF"/>
                          </a:solidFill>
                          <a:latin typeface="Franklin Gothic Book"/>
                          <a:cs typeface="Franklin Gothic Book"/>
                        </a:rPr>
                        <a:t>Name</a:t>
                      </a:r>
                      <a:endParaRPr sz="1600">
                        <a:latin typeface="Franklin Gothic Book"/>
                        <a:cs typeface="Franklin Gothic Book"/>
                      </a:endParaRPr>
                    </a:p>
                  </a:txBody>
                  <a:tcPr marL="0" marR="0" marT="3429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AF47"/>
                    </a:solidFill>
                  </a:tcPr>
                </a:tc>
                <a:tc>
                  <a:txBody>
                    <a:bodyPr/>
                    <a:lstStyle/>
                    <a:p>
                      <a:pPr marL="91440">
                        <a:lnSpc>
                          <a:spcPct val="100000"/>
                        </a:lnSpc>
                        <a:spcBef>
                          <a:spcPts val="270"/>
                        </a:spcBef>
                      </a:pPr>
                      <a:r>
                        <a:rPr sz="1600" spc="-20">
                          <a:solidFill>
                            <a:srgbClr val="FFFFFF"/>
                          </a:solidFill>
                          <a:latin typeface="Franklin Gothic Book"/>
                          <a:cs typeface="Franklin Gothic Book"/>
                        </a:rPr>
                        <a:t>CPIM</a:t>
                      </a:r>
                      <a:endParaRPr sz="1600">
                        <a:latin typeface="Franklin Gothic Book"/>
                        <a:cs typeface="Franklin Gothic Book"/>
                      </a:endParaRPr>
                    </a:p>
                  </a:txBody>
                  <a:tcPr marL="0" marR="0" marT="3429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AF47"/>
                    </a:solidFill>
                  </a:tcPr>
                </a:tc>
                <a:tc>
                  <a:txBody>
                    <a:bodyPr/>
                    <a:lstStyle/>
                    <a:p>
                      <a:pPr marL="91440">
                        <a:lnSpc>
                          <a:spcPct val="100000"/>
                        </a:lnSpc>
                        <a:spcBef>
                          <a:spcPts val="270"/>
                        </a:spcBef>
                      </a:pPr>
                      <a:r>
                        <a:rPr sz="1600" spc="-20">
                          <a:solidFill>
                            <a:srgbClr val="FFFFFF"/>
                          </a:solidFill>
                          <a:latin typeface="Franklin Gothic Book"/>
                          <a:cs typeface="Franklin Gothic Book"/>
                        </a:rPr>
                        <a:t>CSCP</a:t>
                      </a:r>
                      <a:endParaRPr sz="1600">
                        <a:latin typeface="Franklin Gothic Book"/>
                        <a:cs typeface="Franklin Gothic Book"/>
                      </a:endParaRPr>
                    </a:p>
                  </a:txBody>
                  <a:tcPr marL="0" marR="0" marT="3429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AF47"/>
                    </a:solidFill>
                  </a:tcPr>
                </a:tc>
                <a:tc>
                  <a:txBody>
                    <a:bodyPr/>
                    <a:lstStyle/>
                    <a:p>
                      <a:pPr marL="91440">
                        <a:lnSpc>
                          <a:spcPct val="100000"/>
                        </a:lnSpc>
                        <a:spcBef>
                          <a:spcPts val="270"/>
                        </a:spcBef>
                      </a:pPr>
                      <a:r>
                        <a:rPr sz="1600" spc="-20">
                          <a:solidFill>
                            <a:srgbClr val="FFFFFF"/>
                          </a:solidFill>
                          <a:latin typeface="Franklin Gothic Book"/>
                          <a:cs typeface="Franklin Gothic Book"/>
                        </a:rPr>
                        <a:t>CLTD</a:t>
                      </a:r>
                      <a:endParaRPr sz="1600">
                        <a:latin typeface="Franklin Gothic Book"/>
                        <a:cs typeface="Franklin Gothic Book"/>
                      </a:endParaRPr>
                    </a:p>
                  </a:txBody>
                  <a:tcPr marL="0" marR="0" marT="3429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AF47"/>
                    </a:solidFill>
                  </a:tcPr>
                </a:tc>
                <a:tc>
                  <a:txBody>
                    <a:bodyPr/>
                    <a:lstStyle/>
                    <a:p>
                      <a:pPr marL="91440">
                        <a:lnSpc>
                          <a:spcPct val="100000"/>
                        </a:lnSpc>
                        <a:spcBef>
                          <a:spcPts val="270"/>
                        </a:spcBef>
                      </a:pPr>
                      <a:r>
                        <a:rPr sz="1600" spc="-20">
                          <a:solidFill>
                            <a:srgbClr val="FFFFFF"/>
                          </a:solidFill>
                          <a:latin typeface="Franklin Gothic Book"/>
                          <a:cs typeface="Franklin Gothic Book"/>
                        </a:rPr>
                        <a:t>CTSC</a:t>
                      </a:r>
                      <a:endParaRPr sz="1600">
                        <a:latin typeface="Franklin Gothic Book"/>
                        <a:cs typeface="Franklin Gothic Book"/>
                      </a:endParaRPr>
                    </a:p>
                  </a:txBody>
                  <a:tcPr marL="0" marR="0" marT="3429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AF47"/>
                    </a:solidFill>
                  </a:tcPr>
                </a:tc>
                <a:extLst>
                  <a:ext uri="{0D108BD9-81ED-4DB2-BD59-A6C34878D82A}">
                    <a16:rowId xmlns:a16="http://schemas.microsoft.com/office/drawing/2014/main" val="10000"/>
                  </a:ext>
                </a:extLst>
              </a:tr>
              <a:tr h="329412">
                <a:tc>
                  <a:txBody>
                    <a:bodyPr/>
                    <a:lstStyle/>
                    <a:p>
                      <a:pPr marL="90805" algn="l">
                        <a:lnSpc>
                          <a:spcPct val="100000"/>
                        </a:lnSpc>
                        <a:spcBef>
                          <a:spcPts val="300"/>
                        </a:spcBef>
                      </a:pPr>
                      <a:r>
                        <a:rPr sz="1200" spc="-10">
                          <a:latin typeface="Franklin Gothic Book"/>
                          <a:cs typeface="Franklin Gothic Book"/>
                        </a:rPr>
                        <a:t>Designation</a:t>
                      </a:r>
                      <a:r>
                        <a:rPr sz="1200" spc="30">
                          <a:latin typeface="Franklin Gothic Book"/>
                          <a:cs typeface="Franklin Gothic Book"/>
                        </a:rPr>
                        <a:t> </a:t>
                      </a:r>
                      <a:r>
                        <a:rPr sz="1200" spc="-20">
                          <a:latin typeface="Franklin Gothic Book"/>
                          <a:cs typeface="Franklin Gothic Book"/>
                        </a:rPr>
                        <a:t>type</a:t>
                      </a:r>
                      <a:endParaRPr sz="1200">
                        <a:latin typeface="Franklin Gothic Book"/>
                        <a:cs typeface="Franklin Gothic Book"/>
                      </a:endParaRPr>
                    </a:p>
                  </a:txBody>
                  <a:tcPr marL="0" marR="0" marT="38100"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EE2CF"/>
                    </a:solidFill>
                  </a:tcPr>
                </a:tc>
                <a:tc>
                  <a:txBody>
                    <a:bodyPr/>
                    <a:lstStyle/>
                    <a:p>
                      <a:pPr marL="90805" algn="l">
                        <a:lnSpc>
                          <a:spcPct val="100000"/>
                        </a:lnSpc>
                        <a:spcBef>
                          <a:spcPts val="300"/>
                        </a:spcBef>
                      </a:pPr>
                      <a:r>
                        <a:rPr sz="1200" spc="-10">
                          <a:latin typeface="Franklin Gothic Book"/>
                          <a:cs typeface="Franklin Gothic Book"/>
                        </a:rPr>
                        <a:t>Certification</a:t>
                      </a:r>
                      <a:endParaRPr sz="1200">
                        <a:latin typeface="Franklin Gothic Book"/>
                        <a:cs typeface="Franklin Gothic Book"/>
                      </a:endParaRPr>
                    </a:p>
                  </a:txBody>
                  <a:tcPr marL="0" marR="0" marT="38100"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EE2CF"/>
                    </a:solidFill>
                  </a:tcPr>
                </a:tc>
                <a:tc>
                  <a:txBody>
                    <a:bodyPr/>
                    <a:lstStyle/>
                    <a:p>
                      <a:pPr marL="90805" algn="l">
                        <a:lnSpc>
                          <a:spcPct val="100000"/>
                        </a:lnSpc>
                        <a:spcBef>
                          <a:spcPts val="300"/>
                        </a:spcBef>
                      </a:pPr>
                      <a:r>
                        <a:rPr sz="1200" spc="-10">
                          <a:latin typeface="Franklin Gothic Book"/>
                          <a:cs typeface="Franklin Gothic Book"/>
                        </a:rPr>
                        <a:t>Certification</a:t>
                      </a:r>
                      <a:endParaRPr sz="1200">
                        <a:latin typeface="Franklin Gothic Book"/>
                        <a:cs typeface="Franklin Gothic Book"/>
                      </a:endParaRPr>
                    </a:p>
                  </a:txBody>
                  <a:tcPr marL="0" marR="0" marT="38100"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EE2CF"/>
                    </a:solidFill>
                  </a:tcPr>
                </a:tc>
                <a:tc>
                  <a:txBody>
                    <a:bodyPr/>
                    <a:lstStyle/>
                    <a:p>
                      <a:pPr marL="90805" algn="l">
                        <a:lnSpc>
                          <a:spcPct val="100000"/>
                        </a:lnSpc>
                        <a:spcBef>
                          <a:spcPts val="300"/>
                        </a:spcBef>
                      </a:pPr>
                      <a:r>
                        <a:rPr sz="1200" spc="-10">
                          <a:latin typeface="Franklin Gothic Book"/>
                          <a:cs typeface="Franklin Gothic Book"/>
                        </a:rPr>
                        <a:t>Certification</a:t>
                      </a:r>
                      <a:endParaRPr sz="1200">
                        <a:latin typeface="Franklin Gothic Book"/>
                        <a:cs typeface="Franklin Gothic Book"/>
                      </a:endParaRPr>
                    </a:p>
                  </a:txBody>
                  <a:tcPr marL="0" marR="0" marT="38100"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EE2CF"/>
                    </a:solidFill>
                  </a:tcPr>
                </a:tc>
                <a:tc>
                  <a:txBody>
                    <a:bodyPr/>
                    <a:lstStyle/>
                    <a:p>
                      <a:pPr marL="90805" algn="l">
                        <a:lnSpc>
                          <a:spcPct val="100000"/>
                        </a:lnSpc>
                        <a:spcBef>
                          <a:spcPts val="300"/>
                        </a:spcBef>
                      </a:pPr>
                      <a:r>
                        <a:rPr sz="1200" spc="-10">
                          <a:latin typeface="Franklin Gothic Book"/>
                          <a:cs typeface="Franklin Gothic Book"/>
                        </a:rPr>
                        <a:t>Certification</a:t>
                      </a:r>
                      <a:endParaRPr sz="1200">
                        <a:latin typeface="Franklin Gothic Book"/>
                        <a:cs typeface="Franklin Gothic Book"/>
                      </a:endParaRPr>
                    </a:p>
                  </a:txBody>
                  <a:tcPr marL="0" marR="0" marT="38100"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EE2CF"/>
                    </a:solidFill>
                  </a:tcPr>
                </a:tc>
                <a:extLst>
                  <a:ext uri="{0D108BD9-81ED-4DB2-BD59-A6C34878D82A}">
                    <a16:rowId xmlns:a16="http://schemas.microsoft.com/office/drawing/2014/main" val="10001"/>
                  </a:ext>
                </a:extLst>
              </a:tr>
              <a:tr h="1778826">
                <a:tc>
                  <a:txBody>
                    <a:bodyPr/>
                    <a:lstStyle/>
                    <a:p>
                      <a:pPr marL="51435" algn="l">
                        <a:lnSpc>
                          <a:spcPct val="100000"/>
                        </a:lnSpc>
                        <a:spcBef>
                          <a:spcPts val="140"/>
                        </a:spcBef>
                      </a:pPr>
                      <a:r>
                        <a:rPr sz="1000" spc="-10">
                          <a:solidFill>
                            <a:srgbClr val="161616"/>
                          </a:solidFill>
                          <a:latin typeface="Franklin Gothic Book"/>
                          <a:cs typeface="Franklin Gothic Book"/>
                        </a:rPr>
                        <a:t>Program</a:t>
                      </a:r>
                      <a:r>
                        <a:rPr sz="1000" spc="-30">
                          <a:solidFill>
                            <a:srgbClr val="161616"/>
                          </a:solidFill>
                          <a:latin typeface="Franklin Gothic Book"/>
                          <a:cs typeface="Franklin Gothic Book"/>
                        </a:rPr>
                        <a:t> </a:t>
                      </a:r>
                      <a:r>
                        <a:rPr sz="1000" spc="-10">
                          <a:solidFill>
                            <a:srgbClr val="161616"/>
                          </a:solidFill>
                          <a:latin typeface="Franklin Gothic Book"/>
                          <a:cs typeface="Franklin Gothic Book"/>
                        </a:rPr>
                        <a:t>Overview</a:t>
                      </a:r>
                      <a:endParaRPr sz="1000">
                        <a:latin typeface="Franklin Gothic Book"/>
                        <a:cs typeface="Franklin Gothic Book"/>
                      </a:endParaRPr>
                    </a:p>
                  </a:txBody>
                  <a:tcPr marL="0" marR="0" marT="1778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0E9"/>
                    </a:solidFill>
                  </a:tcPr>
                </a:tc>
                <a:tc>
                  <a:txBody>
                    <a:bodyPr/>
                    <a:lstStyle/>
                    <a:p>
                      <a:pPr marL="0" marR="71755" indent="0" algn="l">
                        <a:lnSpc>
                          <a:spcPct val="100000"/>
                        </a:lnSpc>
                        <a:spcBef>
                          <a:spcPts val="70"/>
                        </a:spcBef>
                        <a:buNone/>
                      </a:pPr>
                      <a:r>
                        <a:rPr lang="en-US" sz="1000">
                          <a:solidFill>
                            <a:srgbClr val="161616"/>
                          </a:solidFill>
                          <a:latin typeface="Franklin Gothic Book"/>
                          <a:cs typeface="Franklin Gothic Book"/>
                        </a:rPr>
                        <a:t>CPIM</a:t>
                      </a:r>
                      <a:r>
                        <a:rPr lang="en-US" sz="1000" spc="-15">
                          <a:solidFill>
                            <a:srgbClr val="161616"/>
                          </a:solidFill>
                          <a:latin typeface="Franklin Gothic Book"/>
                          <a:cs typeface="Franklin Gothic Book"/>
                        </a:rPr>
                        <a:t> </a:t>
                      </a:r>
                      <a:r>
                        <a:rPr lang="en-US" sz="1000">
                          <a:solidFill>
                            <a:srgbClr val="161616"/>
                          </a:solidFill>
                          <a:latin typeface="Franklin Gothic Book"/>
                          <a:cs typeface="Franklin Gothic Book"/>
                        </a:rPr>
                        <a:t>focuses</a:t>
                      </a:r>
                      <a:r>
                        <a:rPr lang="en-US" sz="1000" spc="-10">
                          <a:solidFill>
                            <a:srgbClr val="161616"/>
                          </a:solidFill>
                          <a:latin typeface="Franklin Gothic Book"/>
                          <a:cs typeface="Franklin Gothic Book"/>
                        </a:rPr>
                        <a:t> </a:t>
                      </a:r>
                      <a:r>
                        <a:rPr lang="en-US" sz="1000">
                          <a:solidFill>
                            <a:srgbClr val="161616"/>
                          </a:solidFill>
                          <a:latin typeface="Franklin Gothic Book"/>
                          <a:cs typeface="Franklin Gothic Book"/>
                        </a:rPr>
                        <a:t>on</a:t>
                      </a:r>
                      <a:r>
                        <a:rPr lang="en-US" sz="1000" spc="-40">
                          <a:solidFill>
                            <a:srgbClr val="161616"/>
                          </a:solidFill>
                          <a:latin typeface="Franklin Gothic Book"/>
                          <a:cs typeface="Franklin Gothic Book"/>
                        </a:rPr>
                        <a:t> </a:t>
                      </a:r>
                      <a:r>
                        <a:rPr lang="en-US" sz="1000">
                          <a:solidFill>
                            <a:srgbClr val="161616"/>
                          </a:solidFill>
                          <a:latin typeface="Franklin Gothic Book"/>
                          <a:cs typeface="Franklin Gothic Book"/>
                        </a:rPr>
                        <a:t>the </a:t>
                      </a:r>
                      <a:r>
                        <a:rPr lang="en-US" sz="1000" spc="-10">
                          <a:solidFill>
                            <a:srgbClr val="161616"/>
                          </a:solidFill>
                          <a:latin typeface="Franklin Gothic Book"/>
                          <a:cs typeface="Franklin Gothic Book"/>
                        </a:rPr>
                        <a:t>organization’s</a:t>
                      </a:r>
                      <a:r>
                        <a:rPr lang="en-US" sz="1000" spc="15">
                          <a:solidFill>
                            <a:srgbClr val="161616"/>
                          </a:solidFill>
                          <a:latin typeface="Franklin Gothic Book"/>
                          <a:cs typeface="Franklin Gothic Book"/>
                        </a:rPr>
                        <a:t> </a:t>
                      </a:r>
                      <a:r>
                        <a:rPr lang="en-US" sz="1000" spc="-10">
                          <a:solidFill>
                            <a:srgbClr val="161616"/>
                          </a:solidFill>
                          <a:latin typeface="Franklin Gothic Book"/>
                          <a:cs typeface="Franklin Gothic Book"/>
                        </a:rPr>
                        <a:t>internal operations</a:t>
                      </a:r>
                      <a:r>
                        <a:rPr lang="en-US" sz="1000" spc="5">
                          <a:solidFill>
                            <a:srgbClr val="161616"/>
                          </a:solidFill>
                          <a:latin typeface="Franklin Gothic Book"/>
                          <a:cs typeface="Franklin Gothic Book"/>
                        </a:rPr>
                        <a:t> </a:t>
                      </a:r>
                      <a:r>
                        <a:rPr lang="en-US" sz="1000">
                          <a:solidFill>
                            <a:srgbClr val="161616"/>
                          </a:solidFill>
                          <a:latin typeface="Franklin Gothic Book"/>
                          <a:cs typeface="Franklin Gothic Book"/>
                        </a:rPr>
                        <a:t>and provides</a:t>
                      </a:r>
                      <a:r>
                        <a:rPr lang="en-US" sz="1000" spc="-10">
                          <a:solidFill>
                            <a:srgbClr val="161616"/>
                          </a:solidFill>
                          <a:latin typeface="Franklin Gothic Book"/>
                          <a:cs typeface="Franklin Gothic Book"/>
                        </a:rPr>
                        <a:t> </a:t>
                      </a:r>
                      <a:r>
                        <a:rPr lang="en-US" sz="1000">
                          <a:solidFill>
                            <a:srgbClr val="161616"/>
                          </a:solidFill>
                          <a:latin typeface="Franklin Gothic Book"/>
                          <a:cs typeface="Franklin Gothic Book"/>
                        </a:rPr>
                        <a:t>an</a:t>
                      </a:r>
                      <a:r>
                        <a:rPr lang="en-US" sz="1000" spc="-5">
                          <a:solidFill>
                            <a:srgbClr val="161616"/>
                          </a:solidFill>
                          <a:latin typeface="Franklin Gothic Book"/>
                          <a:cs typeface="Franklin Gothic Book"/>
                        </a:rPr>
                        <a:t> </a:t>
                      </a:r>
                      <a:r>
                        <a:rPr lang="en-US" sz="1000" spc="-10">
                          <a:solidFill>
                            <a:srgbClr val="161616"/>
                          </a:solidFill>
                          <a:latin typeface="Franklin Gothic Book"/>
                          <a:cs typeface="Franklin Gothic Book"/>
                        </a:rPr>
                        <a:t>in-</a:t>
                      </a:r>
                      <a:r>
                        <a:rPr lang="en-US" sz="1000">
                          <a:solidFill>
                            <a:srgbClr val="161616"/>
                          </a:solidFill>
                          <a:latin typeface="Franklin Gothic Book"/>
                          <a:cs typeface="Franklin Gothic Book"/>
                        </a:rPr>
                        <a:t>depth </a:t>
                      </a:r>
                      <a:r>
                        <a:rPr lang="en-US" sz="1000" spc="-10">
                          <a:solidFill>
                            <a:srgbClr val="161616"/>
                          </a:solidFill>
                          <a:latin typeface="Franklin Gothic Book"/>
                          <a:cs typeface="Franklin Gothic Book"/>
                        </a:rPr>
                        <a:t>understanding </a:t>
                      </a:r>
                      <a:r>
                        <a:rPr lang="en-US" sz="1000">
                          <a:solidFill>
                            <a:srgbClr val="161616"/>
                          </a:solidFill>
                          <a:latin typeface="Franklin Gothic Book"/>
                          <a:cs typeface="Franklin Gothic Book"/>
                        </a:rPr>
                        <a:t>of</a:t>
                      </a:r>
                      <a:r>
                        <a:rPr lang="en-US" sz="1000" spc="-30">
                          <a:solidFill>
                            <a:srgbClr val="161616"/>
                          </a:solidFill>
                          <a:latin typeface="Franklin Gothic Book"/>
                          <a:cs typeface="Franklin Gothic Book"/>
                        </a:rPr>
                        <a:t> </a:t>
                      </a:r>
                      <a:r>
                        <a:rPr lang="en-US" sz="1000">
                          <a:solidFill>
                            <a:srgbClr val="161616"/>
                          </a:solidFill>
                          <a:latin typeface="Franklin Gothic Book"/>
                          <a:cs typeface="Franklin Gothic Book"/>
                        </a:rPr>
                        <a:t>the</a:t>
                      </a:r>
                      <a:r>
                        <a:rPr lang="en-US" sz="1000" spc="15">
                          <a:solidFill>
                            <a:srgbClr val="161616"/>
                          </a:solidFill>
                          <a:latin typeface="Franklin Gothic Book"/>
                          <a:cs typeface="Franklin Gothic Book"/>
                        </a:rPr>
                        <a:t> f</a:t>
                      </a:r>
                      <a:r>
                        <a:rPr lang="en-US" sz="1000" spc="-10">
                          <a:solidFill>
                            <a:srgbClr val="161616"/>
                          </a:solidFill>
                          <a:latin typeface="Franklin Gothic Book"/>
                          <a:cs typeface="Franklin Gothic Book"/>
                        </a:rPr>
                        <a:t>undamentals</a:t>
                      </a:r>
                      <a:r>
                        <a:rPr lang="en-US" sz="1000" spc="35">
                          <a:solidFill>
                            <a:srgbClr val="161616"/>
                          </a:solidFill>
                          <a:latin typeface="Franklin Gothic Book"/>
                          <a:cs typeface="Franklin Gothic Book"/>
                        </a:rPr>
                        <a:t> </a:t>
                      </a:r>
                      <a:r>
                        <a:rPr lang="en-US" sz="1000">
                          <a:solidFill>
                            <a:srgbClr val="161616"/>
                          </a:solidFill>
                          <a:latin typeface="Franklin Gothic Book"/>
                          <a:cs typeface="Franklin Gothic Book"/>
                        </a:rPr>
                        <a:t>of</a:t>
                      </a:r>
                      <a:r>
                        <a:rPr lang="en-US" sz="1000" spc="-30">
                          <a:solidFill>
                            <a:srgbClr val="161616"/>
                          </a:solidFill>
                          <a:latin typeface="Franklin Gothic Book"/>
                          <a:cs typeface="Franklin Gothic Book"/>
                        </a:rPr>
                        <a:t> d</a:t>
                      </a:r>
                      <a:r>
                        <a:rPr lang="en-US" sz="1000">
                          <a:solidFill>
                            <a:srgbClr val="161616"/>
                          </a:solidFill>
                          <a:latin typeface="Franklin Gothic Book"/>
                          <a:cs typeface="Franklin Gothic Book"/>
                        </a:rPr>
                        <a:t>emand</a:t>
                      </a:r>
                      <a:r>
                        <a:rPr lang="en-US" sz="1000" spc="25">
                          <a:solidFill>
                            <a:srgbClr val="161616"/>
                          </a:solidFill>
                          <a:latin typeface="Franklin Gothic Book"/>
                          <a:cs typeface="Franklin Gothic Book"/>
                        </a:rPr>
                        <a:t> m</a:t>
                      </a:r>
                      <a:r>
                        <a:rPr lang="en-US" sz="1000" spc="-10">
                          <a:solidFill>
                            <a:srgbClr val="161616"/>
                          </a:solidFill>
                          <a:latin typeface="Franklin Gothic Book"/>
                          <a:cs typeface="Franklin Gothic Book"/>
                        </a:rPr>
                        <a:t>anagement, p</a:t>
                      </a:r>
                      <a:r>
                        <a:rPr lang="en-US" sz="1000" spc="-20">
                          <a:solidFill>
                            <a:srgbClr val="161616"/>
                          </a:solidFill>
                          <a:latin typeface="Franklin Gothic Book"/>
                          <a:cs typeface="Franklin Gothic Book"/>
                        </a:rPr>
                        <a:t>lan </a:t>
                      </a:r>
                      <a:r>
                        <a:rPr lang="en-US" sz="1000">
                          <a:solidFill>
                            <a:srgbClr val="161616"/>
                          </a:solidFill>
                          <a:latin typeface="Franklin Gothic Book"/>
                          <a:cs typeface="Franklin Gothic Book"/>
                        </a:rPr>
                        <a:t>supply,</a:t>
                      </a:r>
                      <a:r>
                        <a:rPr lang="en-US" sz="1000" spc="-50">
                          <a:solidFill>
                            <a:srgbClr val="161616"/>
                          </a:solidFill>
                          <a:latin typeface="Franklin Gothic Book"/>
                          <a:cs typeface="Franklin Gothic Book"/>
                        </a:rPr>
                        <a:t>  </a:t>
                      </a:r>
                    </a:p>
                    <a:p>
                      <a:pPr marL="0" marR="71755" indent="0" algn="l">
                        <a:lnSpc>
                          <a:spcPct val="100000"/>
                        </a:lnSpc>
                        <a:spcBef>
                          <a:spcPts val="70"/>
                        </a:spcBef>
                        <a:buNone/>
                      </a:pPr>
                      <a:r>
                        <a:rPr lang="en-US" sz="1000" spc="-50">
                          <a:solidFill>
                            <a:srgbClr val="161616"/>
                          </a:solidFill>
                          <a:latin typeface="Franklin Gothic Book"/>
                          <a:cs typeface="Franklin Gothic Book"/>
                        </a:rPr>
                        <a:t>e</a:t>
                      </a:r>
                      <a:r>
                        <a:rPr lang="en-US" sz="1000">
                          <a:solidFill>
                            <a:srgbClr val="161616"/>
                          </a:solidFill>
                          <a:latin typeface="Franklin Gothic Book"/>
                          <a:cs typeface="Franklin Gothic Book"/>
                        </a:rPr>
                        <a:t>xecuting</a:t>
                      </a:r>
                      <a:r>
                        <a:rPr lang="en-US" sz="1000" spc="-5">
                          <a:solidFill>
                            <a:srgbClr val="161616"/>
                          </a:solidFill>
                          <a:latin typeface="Franklin Gothic Book"/>
                          <a:cs typeface="Franklin Gothic Book"/>
                        </a:rPr>
                        <a:t> </a:t>
                      </a:r>
                      <a:r>
                        <a:rPr lang="en-US" sz="1000">
                          <a:solidFill>
                            <a:srgbClr val="161616"/>
                          </a:solidFill>
                          <a:latin typeface="Franklin Gothic Book"/>
                          <a:cs typeface="Franklin Gothic Book"/>
                        </a:rPr>
                        <a:t>the</a:t>
                      </a:r>
                      <a:r>
                        <a:rPr lang="en-US" sz="1000" spc="-25">
                          <a:solidFill>
                            <a:srgbClr val="161616"/>
                          </a:solidFill>
                          <a:latin typeface="Franklin Gothic Book"/>
                          <a:cs typeface="Franklin Gothic Book"/>
                        </a:rPr>
                        <a:t> s</a:t>
                      </a:r>
                      <a:r>
                        <a:rPr lang="en-US" sz="1000">
                          <a:solidFill>
                            <a:srgbClr val="161616"/>
                          </a:solidFill>
                          <a:latin typeface="Franklin Gothic Book"/>
                          <a:cs typeface="Franklin Gothic Book"/>
                        </a:rPr>
                        <a:t>upply</a:t>
                      </a:r>
                      <a:r>
                        <a:rPr lang="en-US" sz="1000" spc="-35">
                          <a:solidFill>
                            <a:srgbClr val="161616"/>
                          </a:solidFill>
                          <a:latin typeface="Franklin Gothic Book"/>
                          <a:cs typeface="Franklin Gothic Book"/>
                        </a:rPr>
                        <a:t> p</a:t>
                      </a:r>
                      <a:r>
                        <a:rPr lang="en-US" sz="1000">
                          <a:solidFill>
                            <a:srgbClr val="161616"/>
                          </a:solidFill>
                          <a:latin typeface="Franklin Gothic Book"/>
                          <a:cs typeface="Franklin Gothic Book"/>
                        </a:rPr>
                        <a:t>lan,</a:t>
                      </a:r>
                      <a:r>
                        <a:rPr lang="en-US" sz="1000" spc="-10">
                          <a:solidFill>
                            <a:srgbClr val="161616"/>
                          </a:solidFill>
                          <a:latin typeface="Franklin Gothic Book"/>
                          <a:cs typeface="Franklin Gothic Book"/>
                        </a:rPr>
                        <a:t> inventory management,</a:t>
                      </a:r>
                      <a:r>
                        <a:rPr lang="en-US" sz="1000" spc="50">
                          <a:solidFill>
                            <a:srgbClr val="161616"/>
                          </a:solidFill>
                          <a:latin typeface="Franklin Gothic Book"/>
                          <a:cs typeface="Franklin Gothic Book"/>
                        </a:rPr>
                        <a:t> </a:t>
                      </a:r>
                      <a:r>
                        <a:rPr lang="en-US" sz="1000" spc="-10">
                          <a:solidFill>
                            <a:srgbClr val="161616"/>
                          </a:solidFill>
                          <a:latin typeface="Franklin Gothic Book"/>
                          <a:cs typeface="Franklin Gothic Book"/>
                        </a:rPr>
                        <a:t>continuous</a:t>
                      </a:r>
                      <a:r>
                        <a:rPr lang="en-US" sz="1000" spc="10">
                          <a:solidFill>
                            <a:srgbClr val="161616"/>
                          </a:solidFill>
                          <a:latin typeface="Franklin Gothic Book"/>
                          <a:cs typeface="Franklin Gothic Book"/>
                        </a:rPr>
                        <a:t> </a:t>
                      </a:r>
                      <a:r>
                        <a:rPr lang="en-US" sz="1000">
                          <a:solidFill>
                            <a:srgbClr val="161616"/>
                          </a:solidFill>
                          <a:latin typeface="Franklin Gothic Book"/>
                          <a:cs typeface="Franklin Gothic Book"/>
                        </a:rPr>
                        <a:t>improvement</a:t>
                      </a:r>
                      <a:r>
                        <a:rPr lang="en-US" sz="1000" spc="15">
                          <a:solidFill>
                            <a:srgbClr val="161616"/>
                          </a:solidFill>
                          <a:latin typeface="Franklin Gothic Book"/>
                          <a:cs typeface="Franklin Gothic Book"/>
                        </a:rPr>
                        <a:t> </a:t>
                      </a:r>
                      <a:r>
                        <a:rPr lang="en-US" sz="1000" spc="-25">
                          <a:solidFill>
                            <a:srgbClr val="161616"/>
                          </a:solidFill>
                          <a:latin typeface="Franklin Gothic Book"/>
                          <a:cs typeface="Franklin Gothic Book"/>
                        </a:rPr>
                        <a:t>and </a:t>
                      </a:r>
                      <a:r>
                        <a:rPr lang="en-US" sz="1000">
                          <a:solidFill>
                            <a:srgbClr val="161616"/>
                          </a:solidFill>
                          <a:latin typeface="Franklin Gothic Book"/>
                          <a:cs typeface="Franklin Gothic Book"/>
                        </a:rPr>
                        <a:t>quality </a:t>
                      </a:r>
                      <a:r>
                        <a:rPr lang="en-US" sz="1000" spc="-10">
                          <a:solidFill>
                            <a:srgbClr val="161616"/>
                          </a:solidFill>
                          <a:latin typeface="Franklin Gothic Book"/>
                          <a:cs typeface="Franklin Gothic Book"/>
                        </a:rPr>
                        <a:t>management</a:t>
                      </a:r>
                      <a:r>
                        <a:rPr lang="en-US" sz="1000" spc="55">
                          <a:solidFill>
                            <a:srgbClr val="161616"/>
                          </a:solidFill>
                          <a:latin typeface="Franklin Gothic Book"/>
                          <a:cs typeface="Franklin Gothic Book"/>
                        </a:rPr>
                        <a:t> </a:t>
                      </a:r>
                      <a:r>
                        <a:rPr lang="en-US" sz="1000">
                          <a:solidFill>
                            <a:srgbClr val="161616"/>
                          </a:solidFill>
                          <a:latin typeface="Franklin Gothic Book"/>
                          <a:cs typeface="Franklin Gothic Book"/>
                        </a:rPr>
                        <a:t>and </a:t>
                      </a:r>
                      <a:r>
                        <a:rPr lang="en-US" sz="1000" spc="-10">
                          <a:solidFill>
                            <a:srgbClr val="161616"/>
                          </a:solidFill>
                          <a:latin typeface="Franklin Gothic Book"/>
                          <a:cs typeface="Franklin Gothic Book"/>
                        </a:rPr>
                        <a:t>technologies,</a:t>
                      </a:r>
                      <a:r>
                        <a:rPr lang="en-US" sz="1000" spc="30">
                          <a:solidFill>
                            <a:srgbClr val="161616"/>
                          </a:solidFill>
                          <a:latin typeface="Franklin Gothic Book"/>
                          <a:cs typeface="Franklin Gothic Book"/>
                        </a:rPr>
                        <a:t> </a:t>
                      </a:r>
                      <a:r>
                        <a:rPr lang="en-US" sz="1000" spc="-10">
                          <a:solidFill>
                            <a:srgbClr val="161616"/>
                          </a:solidFill>
                          <a:latin typeface="Franklin Gothic Book"/>
                          <a:cs typeface="Franklin Gothic Book"/>
                        </a:rPr>
                        <a:t>strategy </a:t>
                      </a:r>
                      <a:r>
                        <a:rPr lang="en-US" sz="1000">
                          <a:solidFill>
                            <a:srgbClr val="161616"/>
                          </a:solidFill>
                          <a:latin typeface="Franklin Gothic Book"/>
                          <a:cs typeface="Franklin Gothic Book"/>
                        </a:rPr>
                        <a:t>and</a:t>
                      </a:r>
                      <a:r>
                        <a:rPr lang="en-US" sz="1000" spc="-10">
                          <a:solidFill>
                            <a:srgbClr val="161616"/>
                          </a:solidFill>
                          <a:latin typeface="Franklin Gothic Book"/>
                          <a:cs typeface="Franklin Gothic Book"/>
                        </a:rPr>
                        <a:t> </a:t>
                      </a:r>
                      <a:r>
                        <a:rPr lang="en-US" sz="1000">
                          <a:solidFill>
                            <a:srgbClr val="161616"/>
                          </a:solidFill>
                          <a:latin typeface="Franklin Gothic Book"/>
                          <a:cs typeface="Franklin Gothic Book"/>
                        </a:rPr>
                        <a:t>S&amp;OP</a:t>
                      </a:r>
                      <a:r>
                        <a:rPr lang="en-US" sz="1000" spc="-25">
                          <a:solidFill>
                            <a:srgbClr val="161616"/>
                          </a:solidFill>
                          <a:latin typeface="Franklin Gothic Book"/>
                          <a:cs typeface="Franklin Gothic Book"/>
                        </a:rPr>
                        <a:t> </a:t>
                      </a:r>
                      <a:r>
                        <a:rPr lang="en-US" sz="1000">
                          <a:solidFill>
                            <a:srgbClr val="161616"/>
                          </a:solidFill>
                          <a:latin typeface="Franklin Gothic Book"/>
                          <a:cs typeface="Franklin Gothic Book"/>
                        </a:rPr>
                        <a:t>and</a:t>
                      </a:r>
                      <a:r>
                        <a:rPr lang="en-US" sz="1000" spc="-10">
                          <a:solidFill>
                            <a:srgbClr val="161616"/>
                          </a:solidFill>
                          <a:latin typeface="Franklin Gothic Book"/>
                          <a:cs typeface="Franklin Gothic Book"/>
                        </a:rPr>
                        <a:t> </a:t>
                      </a:r>
                      <a:r>
                        <a:rPr lang="en-US" sz="1000">
                          <a:solidFill>
                            <a:srgbClr val="161616"/>
                          </a:solidFill>
                          <a:latin typeface="Franklin Gothic Book"/>
                          <a:cs typeface="Franklin Gothic Book"/>
                        </a:rPr>
                        <a:t>provides</a:t>
                      </a:r>
                      <a:r>
                        <a:rPr lang="en-US" sz="1000" spc="-25">
                          <a:solidFill>
                            <a:srgbClr val="161616"/>
                          </a:solidFill>
                          <a:latin typeface="Franklin Gothic Book"/>
                          <a:cs typeface="Franklin Gothic Book"/>
                        </a:rPr>
                        <a:t> </a:t>
                      </a:r>
                      <a:r>
                        <a:rPr lang="en-US" sz="1000">
                          <a:solidFill>
                            <a:srgbClr val="161616"/>
                          </a:solidFill>
                          <a:latin typeface="Franklin Gothic Book"/>
                          <a:cs typeface="Franklin Gothic Book"/>
                        </a:rPr>
                        <a:t>the</a:t>
                      </a:r>
                      <a:r>
                        <a:rPr lang="en-US" sz="1000" spc="-15">
                          <a:solidFill>
                            <a:srgbClr val="161616"/>
                          </a:solidFill>
                          <a:latin typeface="Franklin Gothic Book"/>
                          <a:cs typeface="Franklin Gothic Book"/>
                        </a:rPr>
                        <a:t> </a:t>
                      </a:r>
                      <a:r>
                        <a:rPr lang="en-US" sz="1000">
                          <a:solidFill>
                            <a:srgbClr val="161616"/>
                          </a:solidFill>
                          <a:latin typeface="Franklin Gothic Book"/>
                          <a:cs typeface="Franklin Gothic Book"/>
                        </a:rPr>
                        <a:t>knowledge</a:t>
                      </a:r>
                      <a:r>
                        <a:rPr lang="en-US" sz="1000" spc="-20">
                          <a:solidFill>
                            <a:srgbClr val="161616"/>
                          </a:solidFill>
                          <a:latin typeface="Franklin Gothic Book"/>
                          <a:cs typeface="Franklin Gothic Book"/>
                        </a:rPr>
                        <a:t> </a:t>
                      </a:r>
                      <a:r>
                        <a:rPr lang="en-US" sz="1000">
                          <a:solidFill>
                            <a:srgbClr val="161616"/>
                          </a:solidFill>
                          <a:latin typeface="Franklin Gothic Book"/>
                          <a:cs typeface="Franklin Gothic Book"/>
                        </a:rPr>
                        <a:t>to</a:t>
                      </a:r>
                      <a:r>
                        <a:rPr lang="en-US" sz="1000" spc="-20">
                          <a:solidFill>
                            <a:srgbClr val="161616"/>
                          </a:solidFill>
                          <a:latin typeface="Franklin Gothic Book"/>
                          <a:cs typeface="Franklin Gothic Book"/>
                        </a:rPr>
                        <a:t> apply </a:t>
                      </a:r>
                      <a:r>
                        <a:rPr lang="en-US" sz="1000">
                          <a:solidFill>
                            <a:srgbClr val="161616"/>
                          </a:solidFill>
                          <a:latin typeface="Franklin Gothic Book"/>
                          <a:cs typeface="Franklin Gothic Book"/>
                        </a:rPr>
                        <a:t>this</a:t>
                      </a:r>
                      <a:r>
                        <a:rPr lang="en-US" sz="1000" spc="-30">
                          <a:solidFill>
                            <a:srgbClr val="161616"/>
                          </a:solidFill>
                          <a:latin typeface="Franklin Gothic Book"/>
                          <a:cs typeface="Franklin Gothic Book"/>
                        </a:rPr>
                        <a:t> </a:t>
                      </a:r>
                      <a:r>
                        <a:rPr lang="en-US" sz="1000" spc="-10">
                          <a:solidFill>
                            <a:srgbClr val="161616"/>
                          </a:solidFill>
                          <a:latin typeface="Franklin Gothic Book"/>
                          <a:cs typeface="Franklin Gothic Book"/>
                        </a:rPr>
                        <a:t>information</a:t>
                      </a:r>
                      <a:r>
                        <a:rPr lang="en-US" sz="1000" spc="5">
                          <a:solidFill>
                            <a:srgbClr val="161616"/>
                          </a:solidFill>
                          <a:latin typeface="Franklin Gothic Book"/>
                          <a:cs typeface="Franklin Gothic Book"/>
                        </a:rPr>
                        <a:t> </a:t>
                      </a:r>
                      <a:r>
                        <a:rPr lang="en-US" sz="1000">
                          <a:solidFill>
                            <a:srgbClr val="161616"/>
                          </a:solidFill>
                          <a:latin typeface="Franklin Gothic Book"/>
                          <a:cs typeface="Franklin Gothic Book"/>
                        </a:rPr>
                        <a:t>across</a:t>
                      </a:r>
                      <a:r>
                        <a:rPr lang="en-US" sz="1000" spc="15">
                          <a:solidFill>
                            <a:srgbClr val="161616"/>
                          </a:solidFill>
                          <a:latin typeface="Franklin Gothic Book"/>
                          <a:cs typeface="Franklin Gothic Book"/>
                        </a:rPr>
                        <a:t> </a:t>
                      </a:r>
                      <a:r>
                        <a:rPr lang="en-US" sz="1000">
                          <a:solidFill>
                            <a:srgbClr val="161616"/>
                          </a:solidFill>
                          <a:latin typeface="Franklin Gothic Book"/>
                          <a:cs typeface="Franklin Gothic Book"/>
                        </a:rPr>
                        <a:t>the</a:t>
                      </a:r>
                      <a:r>
                        <a:rPr lang="en-US" sz="1000" spc="-25">
                          <a:solidFill>
                            <a:srgbClr val="161616"/>
                          </a:solidFill>
                          <a:latin typeface="Franklin Gothic Book"/>
                          <a:cs typeface="Franklin Gothic Book"/>
                        </a:rPr>
                        <a:t> </a:t>
                      </a:r>
                      <a:r>
                        <a:rPr lang="en-US" sz="1000">
                          <a:solidFill>
                            <a:srgbClr val="161616"/>
                          </a:solidFill>
                          <a:latin typeface="Franklin Gothic Book"/>
                          <a:cs typeface="Franklin Gothic Book"/>
                        </a:rPr>
                        <a:t>extended</a:t>
                      </a:r>
                      <a:r>
                        <a:rPr lang="en-US" sz="1000" spc="-15">
                          <a:solidFill>
                            <a:srgbClr val="161616"/>
                          </a:solidFill>
                          <a:latin typeface="Franklin Gothic Book"/>
                          <a:cs typeface="Franklin Gothic Book"/>
                        </a:rPr>
                        <a:t> </a:t>
                      </a:r>
                      <a:r>
                        <a:rPr lang="en-US" sz="1000">
                          <a:solidFill>
                            <a:srgbClr val="161616"/>
                          </a:solidFill>
                          <a:latin typeface="Franklin Gothic Book"/>
                          <a:cs typeface="Franklin Gothic Book"/>
                        </a:rPr>
                        <a:t>supply</a:t>
                      </a:r>
                      <a:r>
                        <a:rPr lang="en-US" sz="1000" spc="-15">
                          <a:solidFill>
                            <a:srgbClr val="161616"/>
                          </a:solidFill>
                          <a:latin typeface="Franklin Gothic Book"/>
                          <a:cs typeface="Franklin Gothic Book"/>
                        </a:rPr>
                        <a:t> </a:t>
                      </a:r>
                      <a:r>
                        <a:rPr lang="en-US" sz="1000" spc="-10">
                          <a:solidFill>
                            <a:srgbClr val="161616"/>
                          </a:solidFill>
                          <a:latin typeface="Franklin Gothic Book"/>
                          <a:cs typeface="Franklin Gothic Book"/>
                        </a:rPr>
                        <a:t>chain.</a:t>
                      </a:r>
                      <a:endParaRPr lang="en-US" sz="1000">
                        <a:latin typeface="Franklin Gothic Book"/>
                        <a:cs typeface="Franklin Gothic Book"/>
                      </a:endParaRPr>
                    </a:p>
                  </a:txBody>
                  <a:tcPr marL="0" marR="0" marT="889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0E9"/>
                    </a:solidFill>
                  </a:tcPr>
                </a:tc>
                <a:tc>
                  <a:txBody>
                    <a:bodyPr/>
                    <a:lstStyle/>
                    <a:p>
                      <a:pPr marL="51435" marR="139065" algn="l">
                        <a:lnSpc>
                          <a:spcPct val="107000"/>
                        </a:lnSpc>
                        <a:spcBef>
                          <a:spcPts val="5"/>
                        </a:spcBef>
                      </a:pPr>
                      <a:r>
                        <a:rPr lang="en-US" sz="1000">
                          <a:solidFill>
                            <a:srgbClr val="161616"/>
                          </a:solidFill>
                          <a:latin typeface="Franklin Gothic Book"/>
                          <a:ea typeface="+mn-ea"/>
                          <a:cs typeface="Franklin Gothic Book"/>
                        </a:rPr>
                        <a:t>CSCP focuses on the extended supply chain, from organizations’ suppliers through to the end customers. The CSCP designation </a:t>
                      </a:r>
                    </a:p>
                    <a:p>
                      <a:pPr marL="51435" marR="139065" algn="l">
                        <a:lnSpc>
                          <a:spcPct val="107000"/>
                        </a:lnSpc>
                        <a:spcBef>
                          <a:spcPts val="5"/>
                        </a:spcBef>
                      </a:pPr>
                      <a:r>
                        <a:rPr lang="en-US" sz="1000">
                          <a:solidFill>
                            <a:srgbClr val="161616"/>
                          </a:solidFill>
                          <a:latin typeface="Franklin Gothic Book"/>
                          <a:ea typeface="+mn-ea"/>
                          <a:cs typeface="Franklin Gothic Book"/>
                        </a:rPr>
                        <a:t>validates professional understanding of supply chain management and the integration of operations across the extended supply chain.</a:t>
                      </a:r>
                    </a:p>
                    <a:p>
                      <a:pPr marL="51435" marR="139065" algn="l">
                        <a:lnSpc>
                          <a:spcPct val="107000"/>
                        </a:lnSpc>
                        <a:spcBef>
                          <a:spcPts val="5"/>
                        </a:spcBef>
                      </a:pPr>
                      <a:endParaRPr lang="en-US" sz="1000">
                        <a:solidFill>
                          <a:srgbClr val="161616"/>
                        </a:solidFill>
                        <a:latin typeface="Franklin Gothic Book"/>
                        <a:ea typeface="+mn-ea"/>
                        <a:cs typeface="Franklin Gothic Book"/>
                      </a:endParaRPr>
                    </a:p>
                    <a:p>
                      <a:pPr marL="51435" marR="139065" algn="l">
                        <a:lnSpc>
                          <a:spcPct val="107000"/>
                        </a:lnSpc>
                        <a:spcBef>
                          <a:spcPts val="5"/>
                        </a:spcBef>
                      </a:pPr>
                      <a:endParaRPr lang="en-US" sz="1000">
                        <a:latin typeface="Franklin Gothic Book"/>
                        <a:cs typeface="Franklin Gothic Book"/>
                      </a:endParaRPr>
                    </a:p>
                  </a:txBody>
                  <a:tcPr marL="0" marR="0" marT="63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0E9"/>
                    </a:solidFill>
                  </a:tcPr>
                </a:tc>
                <a:tc>
                  <a:txBody>
                    <a:bodyPr/>
                    <a:lstStyle/>
                    <a:p>
                      <a:pPr marL="51435" marR="154940" lvl="0" algn="l">
                        <a:lnSpc>
                          <a:spcPct val="107000"/>
                        </a:lnSpc>
                        <a:spcBef>
                          <a:spcPts val="5"/>
                        </a:spcBef>
                        <a:buNone/>
                      </a:pPr>
                      <a:endParaRPr lang="en-US" sz="1000" spc="-10" dirty="0">
                        <a:solidFill>
                          <a:srgbClr val="161616"/>
                        </a:solidFill>
                        <a:latin typeface="Franklin Gothic Book"/>
                      </a:endParaRPr>
                    </a:p>
                    <a:p>
                      <a:pPr marL="51435" marR="154940" lvl="0" algn="l">
                        <a:lnSpc>
                          <a:spcPct val="107000"/>
                        </a:lnSpc>
                        <a:spcBef>
                          <a:spcPts val="5"/>
                        </a:spcBef>
                        <a:buNone/>
                      </a:pPr>
                      <a:endParaRPr lang="en-US" sz="1000" spc="-10" dirty="0">
                        <a:solidFill>
                          <a:srgbClr val="161616"/>
                        </a:solidFill>
                        <a:latin typeface="Franklin Gothic Book"/>
                      </a:endParaRPr>
                    </a:p>
                    <a:p>
                      <a:pPr marL="51435" marR="154940" lvl="0" algn="l">
                        <a:lnSpc>
                          <a:spcPct val="107000"/>
                        </a:lnSpc>
                        <a:spcBef>
                          <a:spcPts val="5"/>
                        </a:spcBef>
                        <a:buNone/>
                      </a:pPr>
                      <a:r>
                        <a:rPr lang="en-US" sz="1000" noProof="0" dirty="0">
                          <a:solidFill>
                            <a:srgbClr val="161616"/>
                          </a:solidFill>
                          <a:latin typeface="Franklin Gothic Book"/>
                          <a:ea typeface="+mn-ea"/>
                        </a:rPr>
                        <a:t>CLTD focuses on empowering supply chain professionals to achieve a distinct competitive edge by providing a comprehensive understanding of the logistics landscape, insight into the latest emerging technologies and an in-depth overview of industry best practices. The program combines real-world examples with practical applications, making it a cornerstone for supply chain professionals who aspire to lead in the logistics, transportation and distribution sectors.</a:t>
                      </a:r>
                      <a:endParaRPr lang="en-US" sz="1000" dirty="0">
                        <a:solidFill>
                          <a:srgbClr val="161616"/>
                        </a:solidFill>
                        <a:latin typeface="Franklin Gothic Book"/>
                        <a:ea typeface="+mn-ea"/>
                      </a:endParaRPr>
                    </a:p>
                    <a:p>
                      <a:pPr marL="51435" marR="154940" algn="l">
                        <a:lnSpc>
                          <a:spcPct val="107000"/>
                        </a:lnSpc>
                        <a:spcBef>
                          <a:spcPts val="5"/>
                        </a:spcBef>
                      </a:pPr>
                      <a:endParaRPr lang="en-US" sz="1000" spc="-10" dirty="0">
                        <a:solidFill>
                          <a:srgbClr val="161616"/>
                        </a:solidFill>
                        <a:latin typeface="Franklin Gothic Book"/>
                        <a:cs typeface="Franklin Gothic Book"/>
                      </a:endParaRPr>
                    </a:p>
                    <a:p>
                      <a:pPr marL="51435" marR="154940" algn="l">
                        <a:lnSpc>
                          <a:spcPct val="107000"/>
                        </a:lnSpc>
                        <a:spcBef>
                          <a:spcPts val="5"/>
                        </a:spcBef>
                      </a:pPr>
                      <a:endParaRPr lang="en-US" sz="1000" dirty="0">
                        <a:latin typeface="Franklin Gothic Book"/>
                        <a:cs typeface="Franklin Gothic Book"/>
                      </a:endParaRPr>
                    </a:p>
                  </a:txBody>
                  <a:tcPr marL="0" marR="0" marT="63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0E9"/>
                    </a:solidFill>
                  </a:tcPr>
                </a:tc>
                <a:tc>
                  <a:txBody>
                    <a:bodyPr/>
                    <a:lstStyle/>
                    <a:p>
                      <a:pPr marL="51435" marR="170180" algn="l">
                        <a:lnSpc>
                          <a:spcPct val="106900"/>
                        </a:lnSpc>
                      </a:pPr>
                      <a:r>
                        <a:rPr lang="en-US" sz="1000" dirty="0">
                          <a:solidFill>
                            <a:srgbClr val="161616"/>
                          </a:solidFill>
                          <a:latin typeface="Franklin Gothic Book"/>
                          <a:ea typeface="+mn-ea"/>
                          <a:cs typeface="Franklin Gothic Book"/>
                        </a:rPr>
                        <a:t>CTSC focuses on best practices, knowledge, skills and abilities to initiate and enact supply chain transformation. The program leverages components of globally recognized industry standards, including the ASCM SCOR Digital Standard (DS), Enterprise Standards for Sustainability, and the Digital Capabilities Model (DCM), as tools for assisting with supply chain transformation.</a:t>
                      </a:r>
                    </a:p>
                  </a:txBody>
                  <a:tcPr marL="0" marR="0" marT="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0E9"/>
                    </a:solidFill>
                  </a:tcPr>
                </a:tc>
                <a:extLst>
                  <a:ext uri="{0D108BD9-81ED-4DB2-BD59-A6C34878D82A}">
                    <a16:rowId xmlns:a16="http://schemas.microsoft.com/office/drawing/2014/main" val="10002"/>
                  </a:ext>
                </a:extLst>
              </a:tr>
              <a:tr h="1374493">
                <a:tc>
                  <a:txBody>
                    <a:bodyPr/>
                    <a:lstStyle/>
                    <a:p>
                      <a:pPr marL="51435" marR="267335" algn="l">
                        <a:lnSpc>
                          <a:spcPts val="1060"/>
                        </a:lnSpc>
                        <a:spcBef>
                          <a:spcPts val="25"/>
                        </a:spcBef>
                      </a:pPr>
                      <a:r>
                        <a:rPr sz="1000">
                          <a:solidFill>
                            <a:srgbClr val="161616"/>
                          </a:solidFill>
                          <a:latin typeface="Franklin Gothic Book"/>
                          <a:cs typeface="Franklin Gothic Book"/>
                        </a:rPr>
                        <a:t>Supply</a:t>
                      </a:r>
                      <a:r>
                        <a:rPr sz="1000" spc="-35">
                          <a:solidFill>
                            <a:srgbClr val="161616"/>
                          </a:solidFill>
                          <a:latin typeface="Franklin Gothic Book"/>
                          <a:cs typeface="Franklin Gothic Book"/>
                        </a:rPr>
                        <a:t> </a:t>
                      </a:r>
                      <a:r>
                        <a:rPr sz="1000" spc="-10">
                          <a:solidFill>
                            <a:srgbClr val="161616"/>
                          </a:solidFill>
                          <a:latin typeface="Franklin Gothic Book"/>
                          <a:cs typeface="Franklin Gothic Book"/>
                        </a:rPr>
                        <a:t>Chain</a:t>
                      </a:r>
                      <a:r>
                        <a:rPr sz="1000" spc="-15">
                          <a:solidFill>
                            <a:srgbClr val="161616"/>
                          </a:solidFill>
                          <a:latin typeface="Franklin Gothic Book"/>
                          <a:cs typeface="Franklin Gothic Book"/>
                        </a:rPr>
                        <a:t> </a:t>
                      </a:r>
                      <a:r>
                        <a:rPr sz="1000" spc="-10">
                          <a:solidFill>
                            <a:srgbClr val="161616"/>
                          </a:solidFill>
                          <a:latin typeface="Franklin Gothic Book"/>
                          <a:cs typeface="Franklin Gothic Book"/>
                        </a:rPr>
                        <a:t>Operations</a:t>
                      </a:r>
                      <a:endParaRPr lang="en-US" sz="1000">
                        <a:latin typeface="Franklin Gothic Book"/>
                        <a:cs typeface="Franklin Gothic Book"/>
                      </a:endParaRPr>
                    </a:p>
                    <a:p>
                      <a:pPr marL="51435" marR="267335" lvl="0" algn="l">
                        <a:lnSpc>
                          <a:spcPts val="1060"/>
                        </a:lnSpc>
                        <a:spcBef>
                          <a:spcPts val="25"/>
                        </a:spcBef>
                        <a:buNone/>
                      </a:pPr>
                      <a:r>
                        <a:rPr sz="1000" spc="-10">
                          <a:solidFill>
                            <a:srgbClr val="161616"/>
                          </a:solidFill>
                          <a:latin typeface="Franklin Gothic Book"/>
                          <a:cs typeface="Franklin Gothic Book"/>
                        </a:rPr>
                        <a:t>Areas</a:t>
                      </a:r>
                      <a:r>
                        <a:rPr sz="1000" spc="-25">
                          <a:solidFill>
                            <a:srgbClr val="161616"/>
                          </a:solidFill>
                          <a:latin typeface="Franklin Gothic Book"/>
                          <a:cs typeface="Franklin Gothic Book"/>
                        </a:rPr>
                        <a:t> </a:t>
                      </a:r>
                      <a:r>
                        <a:rPr sz="1000">
                          <a:solidFill>
                            <a:srgbClr val="161616"/>
                          </a:solidFill>
                          <a:latin typeface="Franklin Gothic Book"/>
                          <a:cs typeface="Franklin Gothic Book"/>
                        </a:rPr>
                        <a:t>Most</a:t>
                      </a:r>
                      <a:r>
                        <a:rPr lang="en-US" sz="1000">
                          <a:solidFill>
                            <a:srgbClr val="161616"/>
                          </a:solidFill>
                          <a:latin typeface="Franklin Gothic Book"/>
                          <a:cs typeface="Franklin Gothic Book"/>
                        </a:rPr>
                        <a:t> Suited</a:t>
                      </a:r>
                      <a:r>
                        <a:rPr sz="1000" spc="-10">
                          <a:solidFill>
                            <a:srgbClr val="161616"/>
                          </a:solidFill>
                          <a:latin typeface="Franklin Gothic Book"/>
                          <a:cs typeface="Franklin Gothic Book"/>
                        </a:rPr>
                        <a:t> </a:t>
                      </a:r>
                      <a:r>
                        <a:rPr lang="en-US" sz="1000" spc="-25">
                          <a:solidFill>
                            <a:srgbClr val="161616"/>
                          </a:solidFill>
                          <a:latin typeface="Franklin Gothic Book"/>
                          <a:cs typeface="Franklin Gothic Book"/>
                        </a:rPr>
                        <a:t>for </a:t>
                      </a:r>
                      <a:r>
                        <a:rPr lang="en-US" sz="1000" spc="-10">
                          <a:solidFill>
                            <a:srgbClr val="161616"/>
                          </a:solidFill>
                          <a:latin typeface="Franklin Gothic Book"/>
                          <a:cs typeface="Franklin Gothic Book"/>
                        </a:rPr>
                        <a:t>Designation</a:t>
                      </a:r>
                      <a:endParaRPr sz="1000">
                        <a:latin typeface="Franklin Gothic Book"/>
                        <a:cs typeface="Franklin Gothic Book"/>
                      </a:endParaRPr>
                    </a:p>
                  </a:txBody>
                  <a:tcPr marL="0" marR="0" marT="317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EE2CF"/>
                    </a:solidFill>
                  </a:tcPr>
                </a:tc>
                <a:tc>
                  <a:txBody>
                    <a:bodyPr/>
                    <a:lstStyle/>
                    <a:p>
                      <a:pPr marL="163830" indent="-112395" algn="l">
                        <a:lnSpc>
                          <a:spcPct val="100000"/>
                        </a:lnSpc>
                        <a:spcBef>
                          <a:spcPts val="140"/>
                        </a:spcBef>
                        <a:buFont typeface="Wingdings"/>
                        <a:buChar char=""/>
                        <a:tabLst>
                          <a:tab pos="163830" algn="l"/>
                        </a:tabLst>
                      </a:pPr>
                      <a:r>
                        <a:rPr lang="en-US" sz="1000" spc="-10">
                          <a:solidFill>
                            <a:srgbClr val="161616"/>
                          </a:solidFill>
                          <a:latin typeface="Franklin Gothic Book"/>
                          <a:ea typeface="+mn-ea"/>
                          <a:cs typeface="Franklin Gothic Book"/>
                        </a:rPr>
                        <a:t>Planning</a:t>
                      </a:r>
                    </a:p>
                    <a:p>
                      <a:pPr marL="163830" indent="-112395" algn="l">
                        <a:lnSpc>
                          <a:spcPct val="100000"/>
                        </a:lnSpc>
                        <a:spcBef>
                          <a:spcPts val="140"/>
                        </a:spcBef>
                        <a:buFont typeface="Wingdings"/>
                        <a:buChar char=""/>
                        <a:tabLst>
                          <a:tab pos="163830" algn="l"/>
                        </a:tabLst>
                      </a:pPr>
                      <a:r>
                        <a:rPr lang="en-US" sz="1000" spc="-10">
                          <a:solidFill>
                            <a:srgbClr val="161616"/>
                          </a:solidFill>
                          <a:latin typeface="Franklin Gothic Book"/>
                          <a:ea typeface="+mn-ea"/>
                          <a:cs typeface="Franklin Gothic Book"/>
                        </a:rPr>
                        <a:t>Production and inventory management</a:t>
                      </a:r>
                    </a:p>
                    <a:p>
                      <a:pPr marL="163830" indent="-112395" algn="l">
                        <a:lnSpc>
                          <a:spcPct val="100000"/>
                        </a:lnSpc>
                        <a:spcBef>
                          <a:spcPts val="140"/>
                        </a:spcBef>
                        <a:buFont typeface="Wingdings"/>
                        <a:buChar char=""/>
                        <a:tabLst>
                          <a:tab pos="163830" algn="l"/>
                        </a:tabLst>
                      </a:pPr>
                      <a:r>
                        <a:rPr lang="en-US" sz="1000" spc="-10">
                          <a:solidFill>
                            <a:srgbClr val="161616"/>
                          </a:solidFill>
                          <a:latin typeface="Franklin Gothic Book"/>
                          <a:ea typeface="+mn-ea"/>
                          <a:cs typeface="Franklin Gothic Book"/>
                        </a:rPr>
                        <a:t>Operations</a:t>
                      </a:r>
                    </a:p>
                    <a:p>
                      <a:pPr marL="163830" indent="-112395" algn="l">
                        <a:lnSpc>
                          <a:spcPct val="100000"/>
                        </a:lnSpc>
                        <a:spcBef>
                          <a:spcPts val="140"/>
                        </a:spcBef>
                        <a:buFont typeface="Wingdings"/>
                        <a:buChar char=""/>
                        <a:tabLst>
                          <a:tab pos="163830" algn="l"/>
                        </a:tabLst>
                      </a:pPr>
                      <a:r>
                        <a:rPr lang="en-US" sz="1000" spc="-10">
                          <a:solidFill>
                            <a:srgbClr val="161616"/>
                          </a:solidFill>
                          <a:latin typeface="Franklin Gothic Book"/>
                          <a:ea typeface="+mn-ea"/>
                          <a:cs typeface="Franklin Gothic Book"/>
                        </a:rPr>
                        <a:t>Supply chain management</a:t>
                      </a:r>
                    </a:p>
                    <a:p>
                      <a:pPr marL="163830" indent="-112395" algn="l">
                        <a:lnSpc>
                          <a:spcPct val="100000"/>
                        </a:lnSpc>
                        <a:spcBef>
                          <a:spcPts val="140"/>
                        </a:spcBef>
                        <a:buFont typeface="Wingdings"/>
                        <a:buChar char=""/>
                        <a:tabLst>
                          <a:tab pos="163830" algn="l"/>
                        </a:tabLst>
                      </a:pPr>
                      <a:r>
                        <a:rPr lang="en-US" sz="1000" spc="-10">
                          <a:solidFill>
                            <a:srgbClr val="161616"/>
                          </a:solidFill>
                          <a:latin typeface="Franklin Gothic Book"/>
                          <a:ea typeface="+mn-ea"/>
                          <a:cs typeface="Franklin Gothic Book"/>
                        </a:rPr>
                        <a:t>Procurement</a:t>
                      </a:r>
                    </a:p>
                    <a:p>
                      <a:pPr marL="163830" indent="-112395" algn="l">
                        <a:lnSpc>
                          <a:spcPct val="100000"/>
                        </a:lnSpc>
                        <a:spcBef>
                          <a:spcPts val="140"/>
                        </a:spcBef>
                        <a:buFont typeface="Wingdings"/>
                        <a:buChar char=""/>
                        <a:tabLst>
                          <a:tab pos="163830" algn="l"/>
                        </a:tabLst>
                      </a:pPr>
                      <a:r>
                        <a:rPr lang="en-US" sz="1000" spc="-10">
                          <a:solidFill>
                            <a:srgbClr val="161616"/>
                          </a:solidFill>
                          <a:latin typeface="Franklin Gothic Book"/>
                          <a:ea typeface="+mn-ea"/>
                          <a:cs typeface="Franklin Gothic Book"/>
                        </a:rPr>
                        <a:t>Materials management</a:t>
                      </a:r>
                    </a:p>
                    <a:p>
                      <a:pPr marL="163830" indent="-112395" algn="l">
                        <a:lnSpc>
                          <a:spcPct val="100000"/>
                        </a:lnSpc>
                        <a:spcBef>
                          <a:spcPts val="140"/>
                        </a:spcBef>
                        <a:buFont typeface="Wingdings"/>
                        <a:buChar char=""/>
                        <a:tabLst>
                          <a:tab pos="163830" algn="l"/>
                        </a:tabLst>
                      </a:pPr>
                      <a:r>
                        <a:rPr lang="en-US" sz="1000" spc="-10">
                          <a:solidFill>
                            <a:srgbClr val="161616"/>
                          </a:solidFill>
                          <a:latin typeface="Franklin Gothic Book"/>
                          <a:ea typeface="+mn-ea"/>
                          <a:cs typeface="Franklin Gothic Book"/>
                        </a:rPr>
                        <a:t>Purchasing</a:t>
                      </a:r>
                    </a:p>
                  </a:txBody>
                  <a:tcPr marL="0" marR="0" marT="1778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EE2CF"/>
                    </a:solidFill>
                  </a:tcPr>
                </a:tc>
                <a:tc>
                  <a:txBody>
                    <a:bodyPr/>
                    <a:lstStyle/>
                    <a:p>
                      <a:pPr marL="163830" indent="-112395" algn="l">
                        <a:lnSpc>
                          <a:spcPct val="100000"/>
                        </a:lnSpc>
                        <a:spcBef>
                          <a:spcPts val="140"/>
                        </a:spcBef>
                        <a:buFont typeface="Wingdings"/>
                        <a:buChar char=""/>
                        <a:tabLst>
                          <a:tab pos="163830" algn="l"/>
                        </a:tabLst>
                      </a:pPr>
                      <a:r>
                        <a:rPr lang="en-US" sz="1000" spc="-10">
                          <a:solidFill>
                            <a:srgbClr val="161616"/>
                          </a:solidFill>
                          <a:latin typeface="Franklin Gothic Book"/>
                          <a:ea typeface="+mn-ea"/>
                          <a:cs typeface="Franklin Gothic Book"/>
                        </a:rPr>
                        <a:t>Supply chain design</a:t>
                      </a:r>
                    </a:p>
                    <a:p>
                      <a:pPr marL="163830" indent="-112395" algn="l">
                        <a:lnSpc>
                          <a:spcPct val="100000"/>
                        </a:lnSpc>
                        <a:spcBef>
                          <a:spcPts val="120"/>
                        </a:spcBef>
                        <a:buFont typeface="Wingdings"/>
                        <a:buChar char=""/>
                        <a:tabLst>
                          <a:tab pos="163830" algn="l"/>
                        </a:tabLst>
                      </a:pPr>
                      <a:r>
                        <a:rPr lang="en-US" sz="1000" spc="-10">
                          <a:solidFill>
                            <a:srgbClr val="161616"/>
                          </a:solidFill>
                          <a:latin typeface="Franklin Gothic Book"/>
                          <a:ea typeface="+mn-ea"/>
                          <a:cs typeface="Franklin Gothic Book"/>
                        </a:rPr>
                        <a:t>Supplier management</a:t>
                      </a:r>
                    </a:p>
                    <a:p>
                      <a:pPr marL="163830" indent="-112395" algn="l">
                        <a:lnSpc>
                          <a:spcPct val="100000"/>
                        </a:lnSpc>
                        <a:spcBef>
                          <a:spcPts val="95"/>
                        </a:spcBef>
                        <a:buFont typeface="Wingdings"/>
                        <a:buChar char=""/>
                        <a:tabLst>
                          <a:tab pos="163830" algn="l"/>
                        </a:tabLst>
                      </a:pPr>
                      <a:r>
                        <a:rPr lang="en-US" sz="1000" spc="-10">
                          <a:solidFill>
                            <a:srgbClr val="161616"/>
                          </a:solidFill>
                          <a:latin typeface="Franklin Gothic Book"/>
                          <a:ea typeface="+mn-ea"/>
                          <a:cs typeface="Franklin Gothic Book"/>
                        </a:rPr>
                        <a:t>Transportation</a:t>
                      </a:r>
                    </a:p>
                    <a:p>
                      <a:pPr marL="163830" indent="-112395" algn="l">
                        <a:lnSpc>
                          <a:spcPct val="100000"/>
                        </a:lnSpc>
                        <a:spcBef>
                          <a:spcPts val="100"/>
                        </a:spcBef>
                        <a:buFont typeface="Wingdings"/>
                        <a:buChar char=""/>
                        <a:tabLst>
                          <a:tab pos="163830" algn="l"/>
                        </a:tabLst>
                      </a:pPr>
                      <a:r>
                        <a:rPr lang="en-US" sz="1000" spc="-10">
                          <a:solidFill>
                            <a:srgbClr val="161616"/>
                          </a:solidFill>
                          <a:latin typeface="Franklin Gothic Book"/>
                          <a:ea typeface="+mn-ea"/>
                          <a:cs typeface="Franklin Gothic Book"/>
                        </a:rPr>
                        <a:t>Supply chain management</a:t>
                      </a:r>
                    </a:p>
                    <a:p>
                      <a:pPr marL="163830" indent="-112395" algn="l">
                        <a:lnSpc>
                          <a:spcPct val="100000"/>
                        </a:lnSpc>
                        <a:spcBef>
                          <a:spcPts val="95"/>
                        </a:spcBef>
                        <a:buFont typeface="Wingdings"/>
                        <a:buChar char=""/>
                        <a:tabLst>
                          <a:tab pos="163830" algn="l"/>
                        </a:tabLst>
                      </a:pPr>
                      <a:r>
                        <a:rPr lang="en-US" sz="1000" spc="-10">
                          <a:solidFill>
                            <a:srgbClr val="161616"/>
                          </a:solidFill>
                          <a:latin typeface="Franklin Gothic Book"/>
                          <a:ea typeface="+mn-ea"/>
                          <a:cs typeface="Franklin Gothic Book"/>
                        </a:rPr>
                        <a:t>Distribution channels</a:t>
                      </a:r>
                    </a:p>
                    <a:p>
                      <a:pPr marL="163830" indent="-112395" algn="l">
                        <a:lnSpc>
                          <a:spcPct val="100000"/>
                        </a:lnSpc>
                        <a:spcBef>
                          <a:spcPts val="95"/>
                        </a:spcBef>
                        <a:buFont typeface="Wingdings"/>
                        <a:buChar char=""/>
                        <a:tabLst>
                          <a:tab pos="163830" algn="l"/>
                        </a:tabLst>
                      </a:pPr>
                      <a:r>
                        <a:rPr lang="en-US" sz="1000" spc="-10">
                          <a:solidFill>
                            <a:srgbClr val="161616"/>
                          </a:solidFill>
                          <a:latin typeface="Franklin Gothic Book"/>
                          <a:ea typeface="+mn-ea"/>
                          <a:cs typeface="Franklin Gothic Book"/>
                        </a:rPr>
                        <a:t>3PL, 4PL</a:t>
                      </a:r>
                    </a:p>
                    <a:p>
                      <a:pPr marL="163195" indent="-112395" algn="l">
                        <a:lnSpc>
                          <a:spcPct val="100000"/>
                        </a:lnSpc>
                        <a:spcBef>
                          <a:spcPts val="95"/>
                        </a:spcBef>
                        <a:buFont typeface="Wingdings"/>
                        <a:buChar char=""/>
                        <a:tabLst>
                          <a:tab pos="163195" algn="l"/>
                        </a:tabLst>
                      </a:pPr>
                      <a:r>
                        <a:rPr lang="en-US" sz="1000" spc="-10">
                          <a:solidFill>
                            <a:srgbClr val="161616"/>
                          </a:solidFill>
                          <a:latin typeface="Franklin Gothic Book"/>
                          <a:ea typeface="+mn-ea"/>
                          <a:cs typeface="Franklin Gothic Book"/>
                        </a:rPr>
                        <a:t>Customer management</a:t>
                      </a:r>
                    </a:p>
                  </a:txBody>
                  <a:tcPr marL="0" marR="0" marT="1778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EE2CF"/>
                    </a:solidFill>
                  </a:tcPr>
                </a:tc>
                <a:tc>
                  <a:txBody>
                    <a:bodyPr/>
                    <a:lstStyle/>
                    <a:p>
                      <a:pPr marL="163195" indent="-112395" algn="l">
                        <a:lnSpc>
                          <a:spcPct val="100000"/>
                        </a:lnSpc>
                        <a:spcBef>
                          <a:spcPts val="140"/>
                        </a:spcBef>
                        <a:buFont typeface="Wingdings"/>
                        <a:buChar char=""/>
                        <a:tabLst>
                          <a:tab pos="163195" algn="l"/>
                        </a:tabLst>
                      </a:pPr>
                      <a:r>
                        <a:rPr lang="en-US" sz="1000" spc="-10">
                          <a:solidFill>
                            <a:srgbClr val="161616"/>
                          </a:solidFill>
                          <a:latin typeface="Franklin Gothic Book"/>
                          <a:ea typeface="+mn-ea"/>
                          <a:cs typeface="Franklin Gothic Book"/>
                        </a:rPr>
                        <a:t>Logistics services</a:t>
                      </a:r>
                    </a:p>
                    <a:p>
                      <a:pPr marL="163195" indent="-112395" algn="l">
                        <a:lnSpc>
                          <a:spcPct val="100000"/>
                        </a:lnSpc>
                        <a:spcBef>
                          <a:spcPts val="120"/>
                        </a:spcBef>
                        <a:buFont typeface="Wingdings"/>
                        <a:buChar char=""/>
                        <a:tabLst>
                          <a:tab pos="163195" algn="l"/>
                        </a:tabLst>
                      </a:pPr>
                      <a:r>
                        <a:rPr lang="en-US" sz="1000" spc="-10">
                          <a:solidFill>
                            <a:srgbClr val="161616"/>
                          </a:solidFill>
                          <a:latin typeface="Franklin Gothic Book"/>
                          <a:ea typeface="+mn-ea"/>
                          <a:cs typeface="Franklin Gothic Book"/>
                        </a:rPr>
                        <a:t>Transportation</a:t>
                      </a:r>
                    </a:p>
                    <a:p>
                      <a:pPr marL="163195" indent="-112395" algn="l">
                        <a:lnSpc>
                          <a:spcPct val="100000"/>
                        </a:lnSpc>
                        <a:spcBef>
                          <a:spcPts val="95"/>
                        </a:spcBef>
                        <a:buFont typeface="Wingdings"/>
                        <a:buChar char=""/>
                        <a:tabLst>
                          <a:tab pos="163195" algn="l"/>
                        </a:tabLst>
                      </a:pPr>
                      <a:r>
                        <a:rPr lang="en-US" sz="1000" spc="-10">
                          <a:solidFill>
                            <a:srgbClr val="161616"/>
                          </a:solidFill>
                          <a:latin typeface="Franklin Gothic Book"/>
                          <a:ea typeface="+mn-ea"/>
                          <a:cs typeface="Franklin Gothic Book"/>
                        </a:rPr>
                        <a:t>Government &amp; Military</a:t>
                      </a:r>
                    </a:p>
                    <a:p>
                      <a:pPr marL="163195" indent="-112395" algn="l">
                        <a:lnSpc>
                          <a:spcPct val="100000"/>
                        </a:lnSpc>
                        <a:spcBef>
                          <a:spcPts val="95"/>
                        </a:spcBef>
                        <a:buFont typeface="Wingdings"/>
                        <a:buChar char=""/>
                        <a:tabLst>
                          <a:tab pos="163195" algn="l"/>
                        </a:tabLst>
                      </a:pPr>
                      <a:r>
                        <a:rPr lang="en-US" sz="1000" spc="-10">
                          <a:solidFill>
                            <a:srgbClr val="161616"/>
                          </a:solidFill>
                          <a:latin typeface="Franklin Gothic Book"/>
                          <a:ea typeface="+mn-ea"/>
                          <a:cs typeface="Franklin Gothic Book"/>
                        </a:rPr>
                        <a:t>Distribution channels</a:t>
                      </a:r>
                    </a:p>
                    <a:p>
                      <a:pPr marL="163195" indent="-112395" algn="l">
                        <a:lnSpc>
                          <a:spcPct val="100000"/>
                        </a:lnSpc>
                        <a:spcBef>
                          <a:spcPts val="100"/>
                        </a:spcBef>
                        <a:buFont typeface="Wingdings"/>
                        <a:buChar char=""/>
                        <a:tabLst>
                          <a:tab pos="163195" algn="l"/>
                        </a:tabLst>
                      </a:pPr>
                      <a:r>
                        <a:rPr lang="en-US" sz="1000" spc="-10">
                          <a:solidFill>
                            <a:srgbClr val="161616"/>
                          </a:solidFill>
                          <a:latin typeface="Franklin Gothic Book"/>
                          <a:ea typeface="+mn-ea"/>
                          <a:cs typeface="Franklin Gothic Book"/>
                        </a:rPr>
                        <a:t>Consulting</a:t>
                      </a:r>
                    </a:p>
                    <a:p>
                      <a:pPr marL="163195" indent="-112395" algn="l">
                        <a:lnSpc>
                          <a:spcPct val="100000"/>
                        </a:lnSpc>
                        <a:spcBef>
                          <a:spcPts val="95"/>
                        </a:spcBef>
                        <a:buFont typeface="Wingdings"/>
                        <a:buChar char=""/>
                        <a:tabLst>
                          <a:tab pos="163195" algn="l"/>
                        </a:tabLst>
                      </a:pPr>
                      <a:r>
                        <a:rPr lang="en-US" sz="1000" spc="-10">
                          <a:solidFill>
                            <a:srgbClr val="161616"/>
                          </a:solidFill>
                          <a:latin typeface="Franklin Gothic Book"/>
                          <a:ea typeface="+mn-ea"/>
                          <a:cs typeface="Franklin Gothic Book"/>
                        </a:rPr>
                        <a:t>3PL, 4PL</a:t>
                      </a:r>
                    </a:p>
                  </a:txBody>
                  <a:tcPr marL="0" marR="0" marT="1778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EE2CF"/>
                    </a:solidFill>
                  </a:tcPr>
                </a:tc>
                <a:tc>
                  <a:txBody>
                    <a:bodyPr/>
                    <a:lstStyle/>
                    <a:p>
                      <a:pPr marL="163195" indent="-112395" algn="l">
                        <a:lnSpc>
                          <a:spcPct val="100000"/>
                        </a:lnSpc>
                        <a:spcBef>
                          <a:spcPts val="140"/>
                        </a:spcBef>
                        <a:buFont typeface="Wingdings"/>
                        <a:buChar char=""/>
                        <a:tabLst>
                          <a:tab pos="163195" algn="l"/>
                        </a:tabLst>
                      </a:pPr>
                      <a:r>
                        <a:rPr lang="en-US" sz="1000" spc="-10">
                          <a:solidFill>
                            <a:srgbClr val="161616"/>
                          </a:solidFill>
                          <a:latin typeface="Franklin Gothic Book"/>
                          <a:ea typeface="+mn-ea"/>
                          <a:cs typeface="Franklin Gothic Book"/>
                        </a:rPr>
                        <a:t>Supply chain design</a:t>
                      </a:r>
                    </a:p>
                    <a:p>
                      <a:pPr marL="163195" indent="-112395" algn="l">
                        <a:lnSpc>
                          <a:spcPct val="100000"/>
                        </a:lnSpc>
                        <a:spcBef>
                          <a:spcPts val="120"/>
                        </a:spcBef>
                        <a:buFont typeface="Wingdings"/>
                        <a:buChar char=""/>
                        <a:tabLst>
                          <a:tab pos="163195" algn="l"/>
                        </a:tabLst>
                      </a:pPr>
                      <a:r>
                        <a:rPr lang="en-US" sz="1000" spc="-10">
                          <a:solidFill>
                            <a:srgbClr val="161616"/>
                          </a:solidFill>
                          <a:latin typeface="Franklin Gothic Book"/>
                          <a:ea typeface="+mn-ea"/>
                          <a:cs typeface="Franklin Gothic Book"/>
                        </a:rPr>
                        <a:t>Procurement</a:t>
                      </a:r>
                    </a:p>
                    <a:p>
                      <a:pPr marL="163195" indent="-112395" algn="l">
                        <a:lnSpc>
                          <a:spcPct val="100000"/>
                        </a:lnSpc>
                        <a:spcBef>
                          <a:spcPts val="95"/>
                        </a:spcBef>
                        <a:buFont typeface="Wingdings"/>
                        <a:buChar char=""/>
                        <a:tabLst>
                          <a:tab pos="163195" algn="l"/>
                        </a:tabLst>
                      </a:pPr>
                      <a:r>
                        <a:rPr lang="en-US" sz="1000" spc="-10">
                          <a:solidFill>
                            <a:srgbClr val="161616"/>
                          </a:solidFill>
                          <a:latin typeface="Franklin Gothic Book"/>
                          <a:ea typeface="+mn-ea"/>
                          <a:cs typeface="Franklin Gothic Book"/>
                        </a:rPr>
                        <a:t>Supply chain management</a:t>
                      </a:r>
                    </a:p>
                    <a:p>
                      <a:pPr marL="163195" indent="-112395" algn="l">
                        <a:lnSpc>
                          <a:spcPct val="100000"/>
                        </a:lnSpc>
                        <a:spcBef>
                          <a:spcPts val="95"/>
                        </a:spcBef>
                        <a:buFont typeface="Wingdings"/>
                        <a:buChar char=""/>
                        <a:tabLst>
                          <a:tab pos="163195" algn="l"/>
                        </a:tabLst>
                      </a:pPr>
                      <a:r>
                        <a:rPr lang="en-US" sz="1000" spc="-10">
                          <a:solidFill>
                            <a:srgbClr val="161616"/>
                          </a:solidFill>
                          <a:latin typeface="Franklin Gothic Book"/>
                          <a:ea typeface="+mn-ea"/>
                          <a:cs typeface="Franklin Gothic Book"/>
                        </a:rPr>
                        <a:t>Project and/or portfolio management</a:t>
                      </a:r>
                    </a:p>
                    <a:p>
                      <a:pPr marL="163195" indent="-112395" algn="l">
                        <a:lnSpc>
                          <a:spcPct val="100000"/>
                        </a:lnSpc>
                        <a:spcBef>
                          <a:spcPts val="95"/>
                        </a:spcBef>
                        <a:buFont typeface="Wingdings"/>
                        <a:buChar char=""/>
                        <a:tabLst>
                          <a:tab pos="163195" algn="l"/>
                        </a:tabLst>
                      </a:pPr>
                      <a:r>
                        <a:rPr lang="en-US" sz="1000" spc="-10">
                          <a:solidFill>
                            <a:srgbClr val="161616"/>
                          </a:solidFill>
                          <a:latin typeface="Franklin Gothic Book"/>
                          <a:ea typeface="+mn-ea"/>
                          <a:cs typeface="Franklin Gothic Book"/>
                        </a:rPr>
                        <a:t>Planning</a:t>
                      </a:r>
                    </a:p>
                  </a:txBody>
                  <a:tcPr marL="0" marR="0" marT="1778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EE2CF"/>
                    </a:solidFill>
                  </a:tcPr>
                </a:tc>
                <a:extLst>
                  <a:ext uri="{0D108BD9-81ED-4DB2-BD59-A6C34878D82A}">
                    <a16:rowId xmlns:a16="http://schemas.microsoft.com/office/drawing/2014/main" val="10003"/>
                  </a:ext>
                </a:extLst>
              </a:tr>
              <a:tr h="1519177">
                <a:tc>
                  <a:txBody>
                    <a:bodyPr/>
                    <a:lstStyle/>
                    <a:p>
                      <a:pPr marL="50800" algn="l">
                        <a:lnSpc>
                          <a:spcPct val="100000"/>
                        </a:lnSpc>
                        <a:spcBef>
                          <a:spcPts val="140"/>
                        </a:spcBef>
                      </a:pPr>
                      <a:r>
                        <a:rPr sz="1000">
                          <a:solidFill>
                            <a:srgbClr val="161616"/>
                          </a:solidFill>
                          <a:latin typeface="Franklin Gothic Book"/>
                          <a:cs typeface="Franklin Gothic Book"/>
                        </a:rPr>
                        <a:t>Company</a:t>
                      </a:r>
                      <a:r>
                        <a:rPr sz="1000" spc="-50">
                          <a:solidFill>
                            <a:srgbClr val="161616"/>
                          </a:solidFill>
                          <a:latin typeface="Franklin Gothic Book"/>
                          <a:cs typeface="Franklin Gothic Book"/>
                        </a:rPr>
                        <a:t> </a:t>
                      </a:r>
                      <a:r>
                        <a:rPr sz="1000" spc="-10">
                          <a:solidFill>
                            <a:srgbClr val="161616"/>
                          </a:solidFill>
                          <a:latin typeface="Franklin Gothic Book"/>
                          <a:cs typeface="Franklin Gothic Book"/>
                        </a:rPr>
                        <a:t>Benefit</a:t>
                      </a:r>
                      <a:endParaRPr sz="1000">
                        <a:latin typeface="Franklin Gothic Book"/>
                        <a:cs typeface="Franklin Gothic Book"/>
                      </a:endParaRPr>
                    </a:p>
                  </a:txBody>
                  <a:tcPr marL="0" marR="0" marT="1778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0E9"/>
                    </a:solidFill>
                  </a:tcPr>
                </a:tc>
                <a:tc>
                  <a:txBody>
                    <a:bodyPr/>
                    <a:lstStyle/>
                    <a:p>
                      <a:pPr marL="50800" marR="259715" indent="0" algn="l">
                        <a:lnSpc>
                          <a:spcPct val="107100"/>
                        </a:lnSpc>
                        <a:spcBef>
                          <a:spcPts val="5"/>
                        </a:spcBef>
                        <a:buNone/>
                      </a:pPr>
                      <a:r>
                        <a:rPr sz="1000">
                          <a:solidFill>
                            <a:srgbClr val="161616"/>
                          </a:solidFill>
                          <a:latin typeface="Franklin Gothic Book"/>
                          <a:cs typeface="Franklin Gothic Book"/>
                        </a:rPr>
                        <a:t>The</a:t>
                      </a:r>
                      <a:r>
                        <a:rPr sz="1000" spc="-35">
                          <a:solidFill>
                            <a:srgbClr val="161616"/>
                          </a:solidFill>
                          <a:latin typeface="Franklin Gothic Book"/>
                          <a:cs typeface="Franklin Gothic Book"/>
                        </a:rPr>
                        <a:t> </a:t>
                      </a:r>
                      <a:r>
                        <a:rPr sz="1000">
                          <a:solidFill>
                            <a:srgbClr val="161616"/>
                          </a:solidFill>
                          <a:latin typeface="Franklin Gothic Book"/>
                          <a:cs typeface="Franklin Gothic Book"/>
                        </a:rPr>
                        <a:t>CPIM</a:t>
                      </a:r>
                      <a:r>
                        <a:rPr sz="1000" spc="5">
                          <a:solidFill>
                            <a:srgbClr val="161616"/>
                          </a:solidFill>
                          <a:latin typeface="Franklin Gothic Book"/>
                          <a:cs typeface="Franklin Gothic Book"/>
                        </a:rPr>
                        <a:t> </a:t>
                      </a:r>
                      <a:r>
                        <a:rPr sz="1000" spc="-10">
                          <a:solidFill>
                            <a:srgbClr val="161616"/>
                          </a:solidFill>
                          <a:latin typeface="Franklin Gothic Book"/>
                          <a:cs typeface="Franklin Gothic Book"/>
                        </a:rPr>
                        <a:t>program</a:t>
                      </a:r>
                      <a:r>
                        <a:rPr sz="1000" spc="-40">
                          <a:solidFill>
                            <a:srgbClr val="161616"/>
                          </a:solidFill>
                          <a:latin typeface="Franklin Gothic Book"/>
                          <a:cs typeface="Franklin Gothic Book"/>
                        </a:rPr>
                        <a:t> </a:t>
                      </a:r>
                      <a:r>
                        <a:rPr sz="1000" spc="-10">
                          <a:solidFill>
                            <a:srgbClr val="161616"/>
                          </a:solidFill>
                          <a:latin typeface="Franklin Gothic Book"/>
                          <a:cs typeface="Franklin Gothic Book"/>
                        </a:rPr>
                        <a:t>increases</a:t>
                      </a:r>
                      <a:r>
                        <a:rPr sz="1000" spc="55">
                          <a:solidFill>
                            <a:srgbClr val="161616"/>
                          </a:solidFill>
                          <a:latin typeface="Franklin Gothic Book"/>
                          <a:cs typeface="Franklin Gothic Book"/>
                        </a:rPr>
                        <a:t> </a:t>
                      </a:r>
                      <a:r>
                        <a:rPr sz="1000">
                          <a:solidFill>
                            <a:srgbClr val="161616"/>
                          </a:solidFill>
                          <a:latin typeface="Franklin Gothic Book"/>
                          <a:cs typeface="Franklin Gothic Book"/>
                        </a:rPr>
                        <a:t>a</a:t>
                      </a:r>
                      <a:r>
                        <a:rPr sz="1000" spc="-30">
                          <a:solidFill>
                            <a:srgbClr val="161616"/>
                          </a:solidFill>
                          <a:latin typeface="Franklin Gothic Book"/>
                          <a:cs typeface="Franklin Gothic Book"/>
                        </a:rPr>
                        <a:t> </a:t>
                      </a:r>
                      <a:r>
                        <a:rPr lang="en-US" sz="1000" spc="-10">
                          <a:solidFill>
                            <a:srgbClr val="161616"/>
                          </a:solidFill>
                          <a:latin typeface="Franklin Gothic Book"/>
                          <a:cs typeface="Franklin Gothic Book"/>
                        </a:rPr>
                        <a:t>candidate’s functional</a:t>
                      </a:r>
                      <a:r>
                        <a:rPr sz="1000" spc="40">
                          <a:solidFill>
                            <a:srgbClr val="161616"/>
                          </a:solidFill>
                          <a:latin typeface="Franklin Gothic Book"/>
                          <a:cs typeface="Franklin Gothic Book"/>
                        </a:rPr>
                        <a:t> </a:t>
                      </a:r>
                      <a:r>
                        <a:rPr sz="1000" spc="-10">
                          <a:solidFill>
                            <a:srgbClr val="161616"/>
                          </a:solidFill>
                          <a:latin typeface="Franklin Gothic Book"/>
                          <a:cs typeface="Franklin Gothic Book"/>
                        </a:rPr>
                        <a:t>knowledge</a:t>
                      </a:r>
                      <a:r>
                        <a:rPr sz="1000" spc="-40">
                          <a:solidFill>
                            <a:srgbClr val="161616"/>
                          </a:solidFill>
                          <a:latin typeface="Franklin Gothic Book"/>
                          <a:cs typeface="Franklin Gothic Book"/>
                        </a:rPr>
                        <a:t> </a:t>
                      </a:r>
                      <a:r>
                        <a:rPr sz="1000">
                          <a:solidFill>
                            <a:srgbClr val="161616"/>
                          </a:solidFill>
                          <a:latin typeface="Franklin Gothic Book"/>
                          <a:cs typeface="Franklin Gothic Book"/>
                        </a:rPr>
                        <a:t>of</a:t>
                      </a:r>
                      <a:r>
                        <a:rPr sz="1000" spc="-30">
                          <a:solidFill>
                            <a:srgbClr val="161616"/>
                          </a:solidFill>
                          <a:latin typeface="Franklin Gothic Book"/>
                          <a:cs typeface="Franklin Gothic Book"/>
                        </a:rPr>
                        <a:t> </a:t>
                      </a:r>
                      <a:r>
                        <a:rPr sz="1000">
                          <a:solidFill>
                            <a:srgbClr val="161616"/>
                          </a:solidFill>
                          <a:latin typeface="Franklin Gothic Book"/>
                          <a:cs typeface="Franklin Gothic Book"/>
                        </a:rPr>
                        <a:t>planning,</a:t>
                      </a:r>
                      <a:r>
                        <a:rPr sz="1000" spc="30">
                          <a:solidFill>
                            <a:srgbClr val="161616"/>
                          </a:solidFill>
                          <a:latin typeface="Franklin Gothic Book"/>
                          <a:cs typeface="Franklin Gothic Book"/>
                        </a:rPr>
                        <a:t> </a:t>
                      </a:r>
                      <a:r>
                        <a:rPr lang="en-US" sz="1000" spc="-10">
                          <a:solidFill>
                            <a:srgbClr val="161616"/>
                          </a:solidFill>
                          <a:latin typeface="Franklin Gothic Book"/>
                          <a:cs typeface="Franklin Gothic Book"/>
                        </a:rPr>
                        <a:t>production </a:t>
                      </a:r>
                      <a:r>
                        <a:rPr lang="en-US" sz="1000">
                          <a:solidFill>
                            <a:srgbClr val="161616"/>
                          </a:solidFill>
                          <a:latin typeface="Franklin Gothic Book"/>
                          <a:cs typeface="Franklin Gothic Book"/>
                        </a:rPr>
                        <a:t>and</a:t>
                      </a:r>
                      <a:r>
                        <a:rPr sz="1000" spc="-50">
                          <a:solidFill>
                            <a:srgbClr val="161616"/>
                          </a:solidFill>
                          <a:latin typeface="Franklin Gothic Book"/>
                          <a:cs typeface="Franklin Gothic Book"/>
                        </a:rPr>
                        <a:t> </a:t>
                      </a:r>
                      <a:r>
                        <a:rPr sz="1000">
                          <a:solidFill>
                            <a:srgbClr val="161616"/>
                          </a:solidFill>
                          <a:latin typeface="Franklin Gothic Book"/>
                          <a:cs typeface="Franklin Gothic Book"/>
                        </a:rPr>
                        <a:t>inventory</a:t>
                      </a:r>
                      <a:r>
                        <a:rPr sz="1000" spc="-30">
                          <a:solidFill>
                            <a:srgbClr val="161616"/>
                          </a:solidFill>
                          <a:latin typeface="Franklin Gothic Book"/>
                          <a:cs typeface="Franklin Gothic Book"/>
                        </a:rPr>
                        <a:t> </a:t>
                      </a:r>
                      <a:r>
                        <a:rPr sz="1000" spc="-10">
                          <a:solidFill>
                            <a:srgbClr val="161616"/>
                          </a:solidFill>
                          <a:latin typeface="Franklin Gothic Book"/>
                          <a:cs typeface="Franklin Gothic Book"/>
                        </a:rPr>
                        <a:t>management</a:t>
                      </a:r>
                      <a:r>
                        <a:rPr sz="1000" spc="-35">
                          <a:solidFill>
                            <a:srgbClr val="161616"/>
                          </a:solidFill>
                          <a:latin typeface="Franklin Gothic Book"/>
                          <a:cs typeface="Franklin Gothic Book"/>
                        </a:rPr>
                        <a:t> </a:t>
                      </a:r>
                      <a:r>
                        <a:rPr sz="1000">
                          <a:solidFill>
                            <a:srgbClr val="161616"/>
                          </a:solidFill>
                          <a:latin typeface="Franklin Gothic Book"/>
                          <a:cs typeface="Franklin Gothic Book"/>
                        </a:rPr>
                        <a:t>activities within</a:t>
                      </a:r>
                      <a:r>
                        <a:rPr sz="1000" spc="-35">
                          <a:solidFill>
                            <a:srgbClr val="161616"/>
                          </a:solidFill>
                          <a:latin typeface="Franklin Gothic Book"/>
                          <a:cs typeface="Franklin Gothic Book"/>
                        </a:rPr>
                        <a:t> </a:t>
                      </a:r>
                      <a:r>
                        <a:rPr lang="en-US" sz="1000" spc="-25">
                          <a:solidFill>
                            <a:srgbClr val="161616"/>
                          </a:solidFill>
                          <a:latin typeface="Franklin Gothic Book"/>
                          <a:cs typeface="Franklin Gothic Book"/>
                        </a:rPr>
                        <a:t>an </a:t>
                      </a:r>
                      <a:r>
                        <a:rPr lang="en-US" sz="1000" spc="-10">
                          <a:solidFill>
                            <a:srgbClr val="161616"/>
                          </a:solidFill>
                          <a:latin typeface="Franklin Gothic Book"/>
                          <a:cs typeface="Franklin Gothic Book"/>
                        </a:rPr>
                        <a:t>organization’s</a:t>
                      </a:r>
                      <a:r>
                        <a:rPr sz="1000" spc="45">
                          <a:solidFill>
                            <a:srgbClr val="161616"/>
                          </a:solidFill>
                          <a:latin typeface="Franklin Gothic Book"/>
                          <a:cs typeface="Franklin Gothic Book"/>
                        </a:rPr>
                        <a:t> </a:t>
                      </a:r>
                      <a:r>
                        <a:rPr sz="1000">
                          <a:solidFill>
                            <a:srgbClr val="161616"/>
                          </a:solidFill>
                          <a:latin typeface="Franklin Gothic Book"/>
                          <a:cs typeface="Franklin Gothic Book"/>
                        </a:rPr>
                        <a:t>global</a:t>
                      </a:r>
                      <a:r>
                        <a:rPr sz="1000" spc="-5">
                          <a:solidFill>
                            <a:srgbClr val="161616"/>
                          </a:solidFill>
                          <a:latin typeface="Franklin Gothic Book"/>
                          <a:cs typeface="Franklin Gothic Book"/>
                        </a:rPr>
                        <a:t> </a:t>
                      </a:r>
                      <a:r>
                        <a:rPr sz="1000" spc="-10">
                          <a:solidFill>
                            <a:srgbClr val="161616"/>
                          </a:solidFill>
                          <a:latin typeface="Franklin Gothic Book"/>
                          <a:cs typeface="Franklin Gothic Book"/>
                        </a:rPr>
                        <a:t>operations</a:t>
                      </a:r>
                      <a:r>
                        <a:rPr sz="1000" spc="5">
                          <a:solidFill>
                            <a:srgbClr val="161616"/>
                          </a:solidFill>
                          <a:latin typeface="Franklin Gothic Book"/>
                          <a:cs typeface="Franklin Gothic Book"/>
                        </a:rPr>
                        <a:t> </a:t>
                      </a:r>
                      <a:r>
                        <a:rPr sz="1000">
                          <a:solidFill>
                            <a:srgbClr val="161616"/>
                          </a:solidFill>
                          <a:latin typeface="Franklin Gothic Book"/>
                          <a:cs typeface="Franklin Gothic Book"/>
                        </a:rPr>
                        <a:t>by</a:t>
                      </a:r>
                      <a:r>
                        <a:rPr sz="1000" spc="-30">
                          <a:solidFill>
                            <a:srgbClr val="161616"/>
                          </a:solidFill>
                          <a:latin typeface="Franklin Gothic Book"/>
                          <a:cs typeface="Franklin Gothic Book"/>
                        </a:rPr>
                        <a:t> </a:t>
                      </a:r>
                      <a:r>
                        <a:rPr lang="en-US" sz="1000" spc="-10">
                          <a:solidFill>
                            <a:srgbClr val="161616"/>
                          </a:solidFill>
                          <a:latin typeface="Franklin Gothic Book"/>
                          <a:cs typeface="Franklin Gothic Book"/>
                        </a:rPr>
                        <a:t>improving efficiency</a:t>
                      </a:r>
                      <a:r>
                        <a:rPr sz="1000" spc="-10">
                          <a:solidFill>
                            <a:srgbClr val="161616"/>
                          </a:solidFill>
                          <a:latin typeface="Franklin Gothic Book"/>
                          <a:cs typeface="Franklin Gothic Book"/>
                        </a:rPr>
                        <a:t>,</a:t>
                      </a:r>
                      <a:r>
                        <a:rPr sz="1000" spc="35">
                          <a:solidFill>
                            <a:srgbClr val="161616"/>
                          </a:solidFill>
                          <a:latin typeface="Franklin Gothic Book"/>
                          <a:cs typeface="Franklin Gothic Book"/>
                        </a:rPr>
                        <a:t> </a:t>
                      </a:r>
                      <a:r>
                        <a:rPr sz="1000" spc="-10">
                          <a:solidFill>
                            <a:srgbClr val="161616"/>
                          </a:solidFill>
                          <a:latin typeface="Franklin Gothic Book"/>
                          <a:cs typeface="Franklin Gothic Book"/>
                        </a:rPr>
                        <a:t>maximizing</a:t>
                      </a:r>
                      <a:r>
                        <a:rPr sz="1000" spc="10">
                          <a:solidFill>
                            <a:srgbClr val="161616"/>
                          </a:solidFill>
                          <a:latin typeface="Franklin Gothic Book"/>
                          <a:cs typeface="Franklin Gothic Book"/>
                        </a:rPr>
                        <a:t> </a:t>
                      </a:r>
                      <a:r>
                        <a:rPr sz="1000" spc="-10">
                          <a:solidFill>
                            <a:srgbClr val="161616"/>
                          </a:solidFill>
                          <a:latin typeface="Franklin Gothic Book"/>
                          <a:cs typeface="Franklin Gothic Book"/>
                        </a:rPr>
                        <a:t>technology</a:t>
                      </a:r>
                      <a:r>
                        <a:rPr sz="1000" spc="50">
                          <a:solidFill>
                            <a:srgbClr val="161616"/>
                          </a:solidFill>
                          <a:latin typeface="Franklin Gothic Book"/>
                          <a:cs typeface="Franklin Gothic Book"/>
                        </a:rPr>
                        <a:t> </a:t>
                      </a:r>
                      <a:r>
                        <a:rPr sz="1000" spc="-10">
                          <a:solidFill>
                            <a:srgbClr val="161616"/>
                          </a:solidFill>
                          <a:latin typeface="Franklin Gothic Book"/>
                          <a:cs typeface="Franklin Gothic Book"/>
                        </a:rPr>
                        <a:t>ROI</a:t>
                      </a:r>
                      <a:r>
                        <a:rPr sz="1000" spc="-20">
                          <a:solidFill>
                            <a:srgbClr val="161616"/>
                          </a:solidFill>
                          <a:latin typeface="Franklin Gothic Book"/>
                          <a:cs typeface="Franklin Gothic Book"/>
                        </a:rPr>
                        <a:t> </a:t>
                      </a:r>
                      <a:r>
                        <a:rPr sz="1000" spc="-25">
                          <a:solidFill>
                            <a:srgbClr val="161616"/>
                          </a:solidFill>
                          <a:latin typeface="Franklin Gothic Book"/>
                          <a:cs typeface="Franklin Gothic Book"/>
                        </a:rPr>
                        <a:t>and</a:t>
                      </a:r>
                      <a:r>
                        <a:rPr lang="en-US" sz="1000" spc="-25">
                          <a:solidFill>
                            <a:srgbClr val="161616"/>
                          </a:solidFill>
                          <a:latin typeface="Franklin Gothic Book"/>
                          <a:cs typeface="Franklin Gothic Book"/>
                        </a:rPr>
                        <a:t> </a:t>
                      </a:r>
                      <a:r>
                        <a:rPr sz="1000" spc="-10">
                          <a:solidFill>
                            <a:srgbClr val="161616"/>
                          </a:solidFill>
                          <a:latin typeface="Franklin Gothic Book"/>
                          <a:cs typeface="Franklin Gothic Book"/>
                        </a:rPr>
                        <a:t>streamlining</a:t>
                      </a:r>
                      <a:r>
                        <a:rPr sz="1000" spc="45">
                          <a:solidFill>
                            <a:srgbClr val="161616"/>
                          </a:solidFill>
                          <a:latin typeface="Franklin Gothic Book"/>
                          <a:cs typeface="Franklin Gothic Book"/>
                        </a:rPr>
                        <a:t> </a:t>
                      </a:r>
                      <a:r>
                        <a:rPr sz="1000" spc="-10">
                          <a:solidFill>
                            <a:srgbClr val="161616"/>
                          </a:solidFill>
                          <a:latin typeface="Franklin Gothic Book"/>
                          <a:cs typeface="Franklin Gothic Book"/>
                        </a:rPr>
                        <a:t>operations</a:t>
                      </a:r>
                      <a:r>
                        <a:rPr sz="1000" spc="25">
                          <a:solidFill>
                            <a:srgbClr val="161616"/>
                          </a:solidFill>
                          <a:latin typeface="Franklin Gothic Book"/>
                          <a:cs typeface="Franklin Gothic Book"/>
                        </a:rPr>
                        <a:t> </a:t>
                      </a:r>
                      <a:r>
                        <a:rPr sz="1000" spc="-10">
                          <a:solidFill>
                            <a:srgbClr val="161616"/>
                          </a:solidFill>
                          <a:latin typeface="Franklin Gothic Book"/>
                          <a:cs typeface="Franklin Gothic Book"/>
                        </a:rPr>
                        <a:t>to</a:t>
                      </a:r>
                      <a:r>
                        <a:rPr sz="1000" spc="-30">
                          <a:solidFill>
                            <a:srgbClr val="161616"/>
                          </a:solidFill>
                          <a:latin typeface="Franklin Gothic Book"/>
                          <a:cs typeface="Franklin Gothic Book"/>
                        </a:rPr>
                        <a:t> </a:t>
                      </a:r>
                      <a:r>
                        <a:rPr sz="1000" spc="-10">
                          <a:solidFill>
                            <a:srgbClr val="161616"/>
                          </a:solidFill>
                          <a:latin typeface="Franklin Gothic Book"/>
                          <a:cs typeface="Franklin Gothic Book"/>
                        </a:rPr>
                        <a:t>address</a:t>
                      </a:r>
                      <a:r>
                        <a:rPr sz="1000" spc="20">
                          <a:solidFill>
                            <a:srgbClr val="161616"/>
                          </a:solidFill>
                          <a:latin typeface="Franklin Gothic Book"/>
                          <a:cs typeface="Franklin Gothic Book"/>
                        </a:rPr>
                        <a:t> </a:t>
                      </a:r>
                      <a:r>
                        <a:rPr lang="en-US" sz="1000" spc="-10">
                          <a:solidFill>
                            <a:srgbClr val="161616"/>
                          </a:solidFill>
                          <a:latin typeface="Franklin Gothic Book"/>
                          <a:cs typeface="Franklin Gothic Book"/>
                        </a:rPr>
                        <a:t>challenges </a:t>
                      </a:r>
                      <a:r>
                        <a:rPr lang="en-US" sz="1000">
                          <a:solidFill>
                            <a:srgbClr val="161616"/>
                          </a:solidFill>
                          <a:latin typeface="Franklin Gothic Book"/>
                          <a:cs typeface="Franklin Gothic Book"/>
                        </a:rPr>
                        <a:t>and</a:t>
                      </a:r>
                      <a:r>
                        <a:rPr sz="1000" spc="-40">
                          <a:solidFill>
                            <a:srgbClr val="161616"/>
                          </a:solidFill>
                          <a:latin typeface="Franklin Gothic Book"/>
                          <a:cs typeface="Franklin Gothic Book"/>
                        </a:rPr>
                        <a:t> </a:t>
                      </a:r>
                      <a:r>
                        <a:rPr sz="1000" spc="-10">
                          <a:solidFill>
                            <a:srgbClr val="161616"/>
                          </a:solidFill>
                          <a:latin typeface="Franklin Gothic Book"/>
                          <a:cs typeface="Franklin Gothic Book"/>
                        </a:rPr>
                        <a:t>opportunities.</a:t>
                      </a:r>
                      <a:endParaRPr sz="1000">
                        <a:latin typeface="Franklin Gothic Book"/>
                        <a:cs typeface="Franklin Gothic Book"/>
                      </a:endParaRPr>
                    </a:p>
                  </a:txBody>
                  <a:tcPr marL="0" marR="0" marT="63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0E9"/>
                    </a:solidFill>
                  </a:tcPr>
                </a:tc>
                <a:tc>
                  <a:txBody>
                    <a:bodyPr/>
                    <a:lstStyle/>
                    <a:p>
                      <a:pPr marL="50800" marR="238760" algn="l">
                        <a:lnSpc>
                          <a:spcPct val="107100"/>
                        </a:lnSpc>
                        <a:spcBef>
                          <a:spcPts val="5"/>
                        </a:spcBef>
                      </a:pPr>
                      <a:r>
                        <a:rPr lang="en-US" sz="1000">
                          <a:solidFill>
                            <a:srgbClr val="161616"/>
                          </a:solidFill>
                          <a:latin typeface="Franklin Gothic Book"/>
                          <a:cs typeface="Franklin Gothic Book"/>
                        </a:rPr>
                        <a:t>T</a:t>
                      </a:r>
                      <a:r>
                        <a:rPr lang="en-US" sz="1000" spc="-10">
                          <a:solidFill>
                            <a:srgbClr val="161616"/>
                          </a:solidFill>
                          <a:latin typeface="Franklin Gothic Book"/>
                          <a:ea typeface="+mn-ea"/>
                          <a:cs typeface="Franklin Gothic Book"/>
                        </a:rPr>
                        <a:t>he CSCP program expands employees' knowledge of advanced supply chain management principles that extend beyond an organization’s internal end-to-end operations from suppliers to customers. It provides a higher-level of knowledge and skills needed to </a:t>
                      </a:r>
                    </a:p>
                    <a:p>
                      <a:pPr marL="50800" marR="238760" algn="l">
                        <a:lnSpc>
                          <a:spcPct val="107100"/>
                        </a:lnSpc>
                        <a:spcBef>
                          <a:spcPts val="5"/>
                        </a:spcBef>
                      </a:pPr>
                      <a:r>
                        <a:rPr lang="en-US" sz="1000" spc="-10">
                          <a:solidFill>
                            <a:srgbClr val="161616"/>
                          </a:solidFill>
                          <a:latin typeface="Franklin Gothic Book"/>
                          <a:ea typeface="+mn-ea"/>
                          <a:cs typeface="Franklin Gothic Book"/>
                        </a:rPr>
                        <a:t>streamline operations and produce bottom line results.</a:t>
                      </a:r>
                    </a:p>
                  </a:txBody>
                  <a:tcPr marL="0" marR="0" marT="63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0E9"/>
                    </a:solidFill>
                  </a:tcPr>
                </a:tc>
                <a:tc>
                  <a:txBody>
                    <a:bodyPr/>
                    <a:lstStyle/>
                    <a:p>
                      <a:pPr marL="51435" marR="96520" algn="l">
                        <a:lnSpc>
                          <a:spcPct val="107000"/>
                        </a:lnSpc>
                        <a:spcBef>
                          <a:spcPts val="10"/>
                        </a:spcBef>
                      </a:pPr>
                      <a:r>
                        <a:rPr lang="en-US" sz="1000">
                          <a:solidFill>
                            <a:srgbClr val="161616"/>
                          </a:solidFill>
                          <a:latin typeface="Franklin Gothic Book"/>
                          <a:cs typeface="Franklin Gothic Book"/>
                        </a:rPr>
                        <a:t>T</a:t>
                      </a:r>
                      <a:r>
                        <a:rPr lang="en-US" sz="1000" spc="-10">
                          <a:solidFill>
                            <a:srgbClr val="161616"/>
                          </a:solidFill>
                          <a:latin typeface="Franklin Gothic Book"/>
                          <a:ea typeface="+mn-ea"/>
                          <a:cs typeface="Franklin Gothic Book"/>
                        </a:rPr>
                        <a:t>he CLTD program provides employees with the understanding to evaluate logistic,</a:t>
                      </a:r>
                    </a:p>
                    <a:p>
                      <a:pPr marL="51435" marR="96520" lvl="0" algn="l">
                        <a:lnSpc>
                          <a:spcPct val="107000"/>
                        </a:lnSpc>
                        <a:spcBef>
                          <a:spcPts val="10"/>
                        </a:spcBef>
                        <a:buNone/>
                      </a:pPr>
                      <a:r>
                        <a:rPr lang="en-US" sz="1000" spc="-10">
                          <a:solidFill>
                            <a:srgbClr val="161616"/>
                          </a:solidFill>
                          <a:latin typeface="Franklin Gothic Book"/>
                          <a:ea typeface="+mn-ea"/>
                          <a:cs typeface="Franklin Gothic Book"/>
                        </a:rPr>
                        <a:t>transportation and distribution activities within an organization’s global operations by improving efficiency, maximizing technology ROI and streamlining operations to address today’s supply chain logistics challenges.</a:t>
                      </a:r>
                    </a:p>
                  </a:txBody>
                  <a:tcPr marL="0" marR="0" marT="127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0E9"/>
                    </a:solidFill>
                  </a:tcPr>
                </a:tc>
                <a:tc>
                  <a:txBody>
                    <a:bodyPr/>
                    <a:lstStyle/>
                    <a:p>
                      <a:pPr marL="51435" marR="140970" algn="l">
                        <a:lnSpc>
                          <a:spcPct val="107100"/>
                        </a:lnSpc>
                        <a:spcBef>
                          <a:spcPts val="10"/>
                        </a:spcBef>
                      </a:pPr>
                      <a:r>
                        <a:rPr lang="en-US" sz="1000" dirty="0">
                          <a:latin typeface="Franklin Gothic Book"/>
                          <a:cs typeface="Franklin Gothic Book"/>
                        </a:rPr>
                        <a:t>T</a:t>
                      </a:r>
                      <a:r>
                        <a:rPr lang="en-US" sz="1000" spc="-10" dirty="0">
                          <a:solidFill>
                            <a:srgbClr val="161616"/>
                          </a:solidFill>
                          <a:latin typeface="Franklin Gothic Book"/>
                          <a:ea typeface="+mn-ea"/>
                          <a:cs typeface="Franklin Gothic Book"/>
                        </a:rPr>
                        <a:t>he CTSC program equips employees with the strategic knowledge required to identify and manage risks, apply systems thinking to develop and validate concept alternatives for transformation, and develop, deploy and manage change for a successful supply chain transformation.</a:t>
                      </a:r>
                    </a:p>
                  </a:txBody>
                  <a:tcPr marL="0" marR="0" marT="127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0E9"/>
                    </a:solidFill>
                  </a:tcPr>
                </a:tc>
                <a:extLst>
                  <a:ext uri="{0D108BD9-81ED-4DB2-BD59-A6C34878D82A}">
                    <a16:rowId xmlns:a16="http://schemas.microsoft.com/office/drawing/2014/main" val="10004"/>
                  </a:ext>
                </a:extLst>
              </a:tr>
            </a:tbl>
          </a:graphicData>
        </a:graphic>
      </p:graphicFrame>
      <p:sp>
        <p:nvSpPr>
          <p:cNvPr id="3" name="object 3"/>
          <p:cNvSpPr txBox="1">
            <a:spLocks noGrp="1"/>
          </p:cNvSpPr>
          <p:nvPr>
            <p:ph type="sldNum" sz="quarter" idx="7"/>
          </p:nvPr>
        </p:nvSpPr>
        <p:spPr>
          <a:prstGeom prst="rect">
            <a:avLst/>
          </a:prstGeom>
        </p:spPr>
        <p:txBody>
          <a:bodyPr vert="horz" wrap="square" lIns="0" tIns="1905" rIns="0" bIns="0" rtlCol="0">
            <a:spAutoFit/>
          </a:bodyPr>
          <a:lstStyle/>
          <a:p>
            <a:pPr marL="38735">
              <a:lnSpc>
                <a:spcPct val="100000"/>
              </a:lnSpc>
              <a:spcBef>
                <a:spcPts val="15"/>
              </a:spcBef>
            </a:pPr>
            <a:fld id="{81D60167-4931-47E6-BA6A-407CBD079E47}" type="slidenum">
              <a:rPr spc="-50" dirty="0"/>
              <a:t>3</a:t>
            </a:fld>
            <a:endParaRPr spc="-50"/>
          </a:p>
        </p:txBody>
      </p:sp>
      <p:sp>
        <p:nvSpPr>
          <p:cNvPr id="4" name="object 4"/>
          <p:cNvSpPr txBox="1">
            <a:spLocks noGrp="1"/>
          </p:cNvSpPr>
          <p:nvPr>
            <p:ph type="ftr" sz="quarter" idx="5"/>
          </p:nvPr>
        </p:nvSpPr>
        <p:spPr>
          <a:prstGeom prst="rect">
            <a:avLst/>
          </a:prstGeom>
        </p:spPr>
        <p:txBody>
          <a:bodyPr vert="horz" wrap="square" lIns="0" tIns="1905" rIns="0" bIns="0" rtlCol="0">
            <a:spAutoFit/>
          </a:bodyPr>
          <a:lstStyle/>
          <a:p>
            <a:pPr marL="12700">
              <a:lnSpc>
                <a:spcPct val="100000"/>
              </a:lnSpc>
              <a:spcBef>
                <a:spcPts val="15"/>
              </a:spcBef>
            </a:pPr>
            <a:r>
              <a:t>©</a:t>
            </a:r>
            <a:r>
              <a:rPr spc="-55"/>
              <a:t> </a:t>
            </a:r>
            <a:r>
              <a:t>ASCM.</a:t>
            </a:r>
            <a:r>
              <a:rPr spc="-15"/>
              <a:t> </a:t>
            </a:r>
            <a:r>
              <a:t>All</a:t>
            </a:r>
            <a:r>
              <a:rPr spc="-55"/>
              <a:t> </a:t>
            </a:r>
            <a:r>
              <a:t>rights </a:t>
            </a:r>
            <a:r>
              <a:rPr spc="-10"/>
              <a:t>reserved.</a:t>
            </a:r>
          </a:p>
        </p:txBody>
      </p:sp>
    </p:spTree>
    <p:extLst>
      <p:ext uri="{BB962C8B-B14F-4D97-AF65-F5344CB8AC3E}">
        <p14:creationId xmlns:p14="http://schemas.microsoft.com/office/powerpoint/2010/main" val="2905902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802700123"/>
              </p:ext>
            </p:extLst>
          </p:nvPr>
        </p:nvGraphicFramePr>
        <p:xfrm>
          <a:off x="220278" y="407094"/>
          <a:ext cx="11830621" cy="4853868"/>
        </p:xfrm>
        <a:graphic>
          <a:graphicData uri="http://schemas.openxmlformats.org/drawingml/2006/table">
            <a:tbl>
              <a:tblPr firstRow="1" bandRow="1">
                <a:tableStyleId>{2D5ABB26-0587-4C30-8999-92F81FD0307C}</a:tableStyleId>
              </a:tblPr>
              <a:tblGrid>
                <a:gridCol w="1789585">
                  <a:extLst>
                    <a:ext uri="{9D8B030D-6E8A-4147-A177-3AD203B41FA5}">
                      <a16:colId xmlns:a16="http://schemas.microsoft.com/office/drawing/2014/main" val="20000"/>
                    </a:ext>
                  </a:extLst>
                </a:gridCol>
                <a:gridCol w="2575367">
                  <a:extLst>
                    <a:ext uri="{9D8B030D-6E8A-4147-A177-3AD203B41FA5}">
                      <a16:colId xmlns:a16="http://schemas.microsoft.com/office/drawing/2014/main" val="20001"/>
                    </a:ext>
                  </a:extLst>
                </a:gridCol>
                <a:gridCol w="2568131">
                  <a:extLst>
                    <a:ext uri="{9D8B030D-6E8A-4147-A177-3AD203B41FA5}">
                      <a16:colId xmlns:a16="http://schemas.microsoft.com/office/drawing/2014/main" val="20002"/>
                    </a:ext>
                  </a:extLst>
                </a:gridCol>
                <a:gridCol w="2531962">
                  <a:extLst>
                    <a:ext uri="{9D8B030D-6E8A-4147-A177-3AD203B41FA5}">
                      <a16:colId xmlns:a16="http://schemas.microsoft.com/office/drawing/2014/main" val="20003"/>
                    </a:ext>
                  </a:extLst>
                </a:gridCol>
                <a:gridCol w="2365576">
                  <a:extLst>
                    <a:ext uri="{9D8B030D-6E8A-4147-A177-3AD203B41FA5}">
                      <a16:colId xmlns:a16="http://schemas.microsoft.com/office/drawing/2014/main" val="20004"/>
                    </a:ext>
                  </a:extLst>
                </a:gridCol>
              </a:tblGrid>
              <a:tr h="635238">
                <a:tc>
                  <a:txBody>
                    <a:bodyPr/>
                    <a:lstStyle/>
                    <a:p>
                      <a:pPr marL="90805">
                        <a:lnSpc>
                          <a:spcPct val="100000"/>
                        </a:lnSpc>
                        <a:spcBef>
                          <a:spcPts val="270"/>
                        </a:spcBef>
                      </a:pPr>
                      <a:r>
                        <a:rPr sz="1600" spc="-10">
                          <a:solidFill>
                            <a:srgbClr val="FFFFFF"/>
                          </a:solidFill>
                          <a:latin typeface="Franklin Gothic Book"/>
                          <a:cs typeface="Franklin Gothic Book"/>
                        </a:rPr>
                        <a:t>Designation</a:t>
                      </a:r>
                      <a:r>
                        <a:rPr sz="1600" spc="-50">
                          <a:solidFill>
                            <a:srgbClr val="FFFFFF"/>
                          </a:solidFill>
                          <a:latin typeface="Franklin Gothic Book"/>
                          <a:cs typeface="Franklin Gothic Book"/>
                        </a:rPr>
                        <a:t> </a:t>
                      </a:r>
                      <a:r>
                        <a:rPr sz="1600" spc="-20">
                          <a:solidFill>
                            <a:srgbClr val="FFFFFF"/>
                          </a:solidFill>
                          <a:latin typeface="Franklin Gothic Book"/>
                          <a:cs typeface="Franklin Gothic Book"/>
                        </a:rPr>
                        <a:t>Name</a:t>
                      </a:r>
                      <a:endParaRPr sz="1600">
                        <a:latin typeface="Franklin Gothic Book"/>
                        <a:cs typeface="Franklin Gothic Book"/>
                      </a:endParaRPr>
                    </a:p>
                  </a:txBody>
                  <a:tcPr marL="0" marR="0" marT="3429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AF47"/>
                    </a:solidFill>
                  </a:tcPr>
                </a:tc>
                <a:tc>
                  <a:txBody>
                    <a:bodyPr/>
                    <a:lstStyle/>
                    <a:p>
                      <a:pPr marL="91440">
                        <a:lnSpc>
                          <a:spcPct val="100000"/>
                        </a:lnSpc>
                        <a:spcBef>
                          <a:spcPts val="270"/>
                        </a:spcBef>
                      </a:pPr>
                      <a:r>
                        <a:rPr sz="1600" spc="-20">
                          <a:solidFill>
                            <a:srgbClr val="FFFFFF"/>
                          </a:solidFill>
                          <a:latin typeface="Franklin Gothic Book"/>
                          <a:cs typeface="Franklin Gothic Book"/>
                        </a:rPr>
                        <a:t>CPIM</a:t>
                      </a:r>
                      <a:endParaRPr sz="1600">
                        <a:latin typeface="Franklin Gothic Book"/>
                        <a:cs typeface="Franklin Gothic Book"/>
                      </a:endParaRPr>
                    </a:p>
                  </a:txBody>
                  <a:tcPr marL="0" marR="0" marT="3429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AF47"/>
                    </a:solidFill>
                  </a:tcPr>
                </a:tc>
                <a:tc>
                  <a:txBody>
                    <a:bodyPr/>
                    <a:lstStyle/>
                    <a:p>
                      <a:pPr marL="91440">
                        <a:lnSpc>
                          <a:spcPct val="100000"/>
                        </a:lnSpc>
                        <a:spcBef>
                          <a:spcPts val="270"/>
                        </a:spcBef>
                      </a:pPr>
                      <a:r>
                        <a:rPr sz="1600" spc="-20">
                          <a:solidFill>
                            <a:srgbClr val="FFFFFF"/>
                          </a:solidFill>
                          <a:latin typeface="Franklin Gothic Book"/>
                          <a:cs typeface="Franklin Gothic Book"/>
                        </a:rPr>
                        <a:t>CSCP</a:t>
                      </a:r>
                      <a:endParaRPr sz="1600">
                        <a:latin typeface="Franklin Gothic Book"/>
                        <a:cs typeface="Franklin Gothic Book"/>
                      </a:endParaRPr>
                    </a:p>
                  </a:txBody>
                  <a:tcPr marL="0" marR="0" marT="3429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AF47"/>
                    </a:solidFill>
                  </a:tcPr>
                </a:tc>
                <a:tc>
                  <a:txBody>
                    <a:bodyPr/>
                    <a:lstStyle/>
                    <a:p>
                      <a:pPr marL="91440">
                        <a:lnSpc>
                          <a:spcPct val="100000"/>
                        </a:lnSpc>
                        <a:spcBef>
                          <a:spcPts val="270"/>
                        </a:spcBef>
                      </a:pPr>
                      <a:r>
                        <a:rPr sz="1600" spc="-20">
                          <a:solidFill>
                            <a:srgbClr val="FFFFFF"/>
                          </a:solidFill>
                          <a:latin typeface="Franklin Gothic Book"/>
                          <a:cs typeface="Franklin Gothic Book"/>
                        </a:rPr>
                        <a:t>CLTD</a:t>
                      </a:r>
                      <a:endParaRPr sz="1600">
                        <a:latin typeface="Franklin Gothic Book"/>
                        <a:cs typeface="Franklin Gothic Book"/>
                      </a:endParaRPr>
                    </a:p>
                  </a:txBody>
                  <a:tcPr marL="0" marR="0" marT="3429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AF47"/>
                    </a:solidFill>
                  </a:tcPr>
                </a:tc>
                <a:tc>
                  <a:txBody>
                    <a:bodyPr/>
                    <a:lstStyle/>
                    <a:p>
                      <a:pPr marL="91440">
                        <a:lnSpc>
                          <a:spcPct val="100000"/>
                        </a:lnSpc>
                        <a:spcBef>
                          <a:spcPts val="270"/>
                        </a:spcBef>
                      </a:pPr>
                      <a:r>
                        <a:rPr sz="1600" spc="-20">
                          <a:solidFill>
                            <a:srgbClr val="FFFFFF"/>
                          </a:solidFill>
                          <a:latin typeface="Franklin Gothic Book"/>
                          <a:cs typeface="Franklin Gothic Book"/>
                        </a:rPr>
                        <a:t>CTSC</a:t>
                      </a:r>
                      <a:endParaRPr sz="1600">
                        <a:latin typeface="Franklin Gothic Book"/>
                        <a:cs typeface="Franklin Gothic Book"/>
                      </a:endParaRPr>
                    </a:p>
                  </a:txBody>
                  <a:tcPr marL="0" marR="0" marT="3429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AF47"/>
                    </a:solidFill>
                  </a:tcPr>
                </a:tc>
                <a:extLst>
                  <a:ext uri="{0D108BD9-81ED-4DB2-BD59-A6C34878D82A}">
                    <a16:rowId xmlns:a16="http://schemas.microsoft.com/office/drawing/2014/main" val="10000"/>
                  </a:ext>
                </a:extLst>
              </a:tr>
              <a:tr h="1599859">
                <a:tc>
                  <a:txBody>
                    <a:bodyPr/>
                    <a:lstStyle/>
                    <a:p>
                      <a:pPr marL="51435">
                        <a:lnSpc>
                          <a:spcPct val="100000"/>
                        </a:lnSpc>
                        <a:spcBef>
                          <a:spcPts val="145"/>
                        </a:spcBef>
                      </a:pPr>
                      <a:r>
                        <a:rPr sz="1100" spc="-10">
                          <a:solidFill>
                            <a:srgbClr val="161616"/>
                          </a:solidFill>
                          <a:latin typeface="Franklin Gothic Book"/>
                          <a:cs typeface="Franklin Gothic Book"/>
                        </a:rPr>
                        <a:t>Candidate</a:t>
                      </a:r>
                      <a:r>
                        <a:rPr sz="1100" spc="30">
                          <a:solidFill>
                            <a:srgbClr val="161616"/>
                          </a:solidFill>
                          <a:latin typeface="Franklin Gothic Book"/>
                          <a:cs typeface="Franklin Gothic Book"/>
                        </a:rPr>
                        <a:t> </a:t>
                      </a:r>
                      <a:r>
                        <a:rPr sz="1100" spc="-10">
                          <a:solidFill>
                            <a:srgbClr val="161616"/>
                          </a:solidFill>
                          <a:latin typeface="Franklin Gothic Book"/>
                          <a:cs typeface="Franklin Gothic Book"/>
                        </a:rPr>
                        <a:t>Benefit</a:t>
                      </a:r>
                      <a:endParaRPr sz="1100">
                        <a:latin typeface="Franklin Gothic Book"/>
                        <a:cs typeface="Franklin Gothic Book"/>
                      </a:endParaRPr>
                    </a:p>
                  </a:txBody>
                  <a:tcPr marL="0" marR="0" marT="18415" marB="0" anchor="ctr">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rgbClr val="FFFFFF"/>
                      </a:solidFill>
                      <a:prstDash val="solid"/>
                      <a:round/>
                      <a:headEnd type="none" w="med" len="med"/>
                      <a:tailEnd type="none" w="med" len="med"/>
                    </a:lnB>
                    <a:solidFill>
                      <a:srgbClr val="CEE2CF"/>
                    </a:solidFill>
                  </a:tcPr>
                </a:tc>
                <a:tc>
                  <a:txBody>
                    <a:bodyPr/>
                    <a:lstStyle/>
                    <a:p>
                      <a:pPr marL="50800" marR="292100" indent="0">
                        <a:lnSpc>
                          <a:spcPct val="106900"/>
                        </a:lnSpc>
                        <a:spcBef>
                          <a:spcPts val="10"/>
                        </a:spcBef>
                        <a:buNone/>
                      </a:pPr>
                      <a:r>
                        <a:rPr sz="1100">
                          <a:solidFill>
                            <a:srgbClr val="161616"/>
                          </a:solidFill>
                          <a:latin typeface="Franklin Gothic Book"/>
                          <a:cs typeface="Franklin Gothic Book"/>
                        </a:rPr>
                        <a:t>The</a:t>
                      </a:r>
                      <a:r>
                        <a:rPr sz="1100" spc="-35">
                          <a:solidFill>
                            <a:srgbClr val="161616"/>
                          </a:solidFill>
                          <a:latin typeface="Franklin Gothic Book"/>
                          <a:cs typeface="Franklin Gothic Book"/>
                        </a:rPr>
                        <a:t> </a:t>
                      </a:r>
                      <a:r>
                        <a:rPr sz="1100">
                          <a:solidFill>
                            <a:srgbClr val="161616"/>
                          </a:solidFill>
                          <a:latin typeface="Franklin Gothic Book"/>
                          <a:cs typeface="Franklin Gothic Book"/>
                        </a:rPr>
                        <a:t>CPIM</a:t>
                      </a:r>
                      <a:r>
                        <a:rPr sz="1100" spc="5">
                          <a:solidFill>
                            <a:srgbClr val="161616"/>
                          </a:solidFill>
                          <a:latin typeface="Franklin Gothic Book"/>
                          <a:cs typeface="Franklin Gothic Book"/>
                        </a:rPr>
                        <a:t> </a:t>
                      </a:r>
                      <a:r>
                        <a:rPr sz="1100" spc="-10">
                          <a:solidFill>
                            <a:srgbClr val="161616"/>
                          </a:solidFill>
                          <a:latin typeface="Franklin Gothic Book"/>
                          <a:cs typeface="Franklin Gothic Book"/>
                        </a:rPr>
                        <a:t>program</a:t>
                      </a:r>
                      <a:r>
                        <a:rPr sz="1100" spc="-40">
                          <a:solidFill>
                            <a:srgbClr val="161616"/>
                          </a:solidFill>
                          <a:latin typeface="Franklin Gothic Book"/>
                          <a:cs typeface="Franklin Gothic Book"/>
                        </a:rPr>
                        <a:t> </a:t>
                      </a:r>
                      <a:r>
                        <a:rPr sz="1100" spc="-10">
                          <a:solidFill>
                            <a:srgbClr val="161616"/>
                          </a:solidFill>
                          <a:latin typeface="Franklin Gothic Book"/>
                          <a:cs typeface="Franklin Gothic Book"/>
                        </a:rPr>
                        <a:t>increases</a:t>
                      </a:r>
                      <a:r>
                        <a:rPr sz="1100" spc="55">
                          <a:solidFill>
                            <a:srgbClr val="161616"/>
                          </a:solidFill>
                          <a:latin typeface="Franklin Gothic Book"/>
                          <a:cs typeface="Franklin Gothic Book"/>
                        </a:rPr>
                        <a:t> </a:t>
                      </a:r>
                      <a:r>
                        <a:rPr sz="1100">
                          <a:solidFill>
                            <a:srgbClr val="161616"/>
                          </a:solidFill>
                          <a:latin typeface="Franklin Gothic Book"/>
                          <a:cs typeface="Franklin Gothic Book"/>
                        </a:rPr>
                        <a:t>a</a:t>
                      </a:r>
                      <a:r>
                        <a:rPr sz="1100" spc="-30">
                          <a:solidFill>
                            <a:srgbClr val="161616"/>
                          </a:solidFill>
                          <a:latin typeface="Franklin Gothic Book"/>
                          <a:cs typeface="Franklin Gothic Book"/>
                        </a:rPr>
                        <a:t> </a:t>
                      </a:r>
                      <a:r>
                        <a:rPr lang="en-US" sz="1100" spc="-10">
                          <a:solidFill>
                            <a:srgbClr val="161616"/>
                          </a:solidFill>
                          <a:latin typeface="Franklin Gothic Book"/>
                          <a:cs typeface="Franklin Gothic Book"/>
                        </a:rPr>
                        <a:t>candidate’s functional</a:t>
                      </a:r>
                      <a:r>
                        <a:rPr sz="1100" spc="70">
                          <a:solidFill>
                            <a:srgbClr val="161616"/>
                          </a:solidFill>
                          <a:latin typeface="Franklin Gothic Book"/>
                          <a:cs typeface="Franklin Gothic Book"/>
                        </a:rPr>
                        <a:t> </a:t>
                      </a:r>
                      <a:r>
                        <a:rPr sz="1100" spc="-10">
                          <a:solidFill>
                            <a:srgbClr val="161616"/>
                          </a:solidFill>
                          <a:latin typeface="Franklin Gothic Book"/>
                          <a:cs typeface="Franklin Gothic Book"/>
                        </a:rPr>
                        <a:t>knowledge</a:t>
                      </a:r>
                      <a:r>
                        <a:rPr sz="1100">
                          <a:solidFill>
                            <a:srgbClr val="161616"/>
                          </a:solidFill>
                          <a:latin typeface="Franklin Gothic Book"/>
                          <a:cs typeface="Franklin Gothic Book"/>
                        </a:rPr>
                        <a:t> of</a:t>
                      </a:r>
                      <a:r>
                        <a:rPr sz="1100" spc="-10">
                          <a:solidFill>
                            <a:srgbClr val="161616"/>
                          </a:solidFill>
                          <a:latin typeface="Franklin Gothic Book"/>
                          <a:cs typeface="Franklin Gothic Book"/>
                        </a:rPr>
                        <a:t> </a:t>
                      </a:r>
                      <a:r>
                        <a:rPr lang="en-US" sz="1100" spc="-10">
                          <a:solidFill>
                            <a:srgbClr val="161616"/>
                          </a:solidFill>
                          <a:latin typeface="Franklin Gothic Book"/>
                          <a:cs typeface="Franklin Gothic Book"/>
                        </a:rPr>
                        <a:t>production, planning and i</a:t>
                      </a:r>
                      <a:r>
                        <a:rPr lang="en-US" sz="1100">
                          <a:solidFill>
                            <a:srgbClr val="161616"/>
                          </a:solidFill>
                          <a:latin typeface="Franklin Gothic Book"/>
                          <a:cs typeface="Franklin Gothic Book"/>
                        </a:rPr>
                        <a:t>nventory</a:t>
                      </a:r>
                      <a:r>
                        <a:rPr sz="1100" spc="10">
                          <a:solidFill>
                            <a:srgbClr val="161616"/>
                          </a:solidFill>
                          <a:latin typeface="Franklin Gothic Book"/>
                          <a:cs typeface="Franklin Gothic Book"/>
                        </a:rPr>
                        <a:t> </a:t>
                      </a:r>
                      <a:r>
                        <a:rPr sz="1100" spc="-10">
                          <a:solidFill>
                            <a:srgbClr val="161616"/>
                          </a:solidFill>
                          <a:latin typeface="Franklin Gothic Book"/>
                          <a:cs typeface="Franklin Gothic Book"/>
                        </a:rPr>
                        <a:t>management</a:t>
                      </a:r>
                      <a:r>
                        <a:rPr sz="1100" spc="15">
                          <a:solidFill>
                            <a:srgbClr val="161616"/>
                          </a:solidFill>
                          <a:latin typeface="Franklin Gothic Book"/>
                          <a:cs typeface="Franklin Gothic Book"/>
                        </a:rPr>
                        <a:t> </a:t>
                      </a:r>
                      <a:r>
                        <a:rPr sz="1100">
                          <a:solidFill>
                            <a:srgbClr val="161616"/>
                          </a:solidFill>
                          <a:latin typeface="Franklin Gothic Book"/>
                          <a:cs typeface="Franklin Gothic Book"/>
                        </a:rPr>
                        <a:t>by</a:t>
                      </a:r>
                      <a:r>
                        <a:rPr sz="1100" spc="-20">
                          <a:solidFill>
                            <a:srgbClr val="161616"/>
                          </a:solidFill>
                          <a:latin typeface="Franklin Gothic Book"/>
                          <a:cs typeface="Franklin Gothic Book"/>
                        </a:rPr>
                        <a:t> </a:t>
                      </a:r>
                      <a:r>
                        <a:rPr sz="1100" spc="-10">
                          <a:solidFill>
                            <a:srgbClr val="161616"/>
                          </a:solidFill>
                          <a:latin typeface="Franklin Gothic Book"/>
                          <a:cs typeface="Franklin Gothic Book"/>
                        </a:rPr>
                        <a:t>providing</a:t>
                      </a:r>
                      <a:r>
                        <a:rPr sz="1100" spc="-90">
                          <a:solidFill>
                            <a:srgbClr val="161616"/>
                          </a:solidFill>
                          <a:latin typeface="Franklin Gothic Book"/>
                          <a:cs typeface="Franklin Gothic Book"/>
                        </a:rPr>
                        <a:t> </a:t>
                      </a:r>
                      <a:r>
                        <a:rPr sz="1100">
                          <a:solidFill>
                            <a:srgbClr val="161616"/>
                          </a:solidFill>
                          <a:latin typeface="Franklin Gothic Book"/>
                          <a:cs typeface="Franklin Gothic Book"/>
                        </a:rPr>
                        <a:t>them</a:t>
                      </a:r>
                      <a:r>
                        <a:rPr sz="1100" spc="-25">
                          <a:solidFill>
                            <a:srgbClr val="161616"/>
                          </a:solidFill>
                          <a:latin typeface="Franklin Gothic Book"/>
                          <a:cs typeface="Franklin Gothic Book"/>
                        </a:rPr>
                        <a:t> </a:t>
                      </a:r>
                      <a:r>
                        <a:rPr lang="en-US" sz="1100" spc="-20">
                          <a:solidFill>
                            <a:srgbClr val="161616"/>
                          </a:solidFill>
                          <a:latin typeface="Franklin Gothic Book"/>
                          <a:cs typeface="Franklin Gothic Book"/>
                        </a:rPr>
                        <a:t>with </a:t>
                      </a:r>
                      <a:r>
                        <a:rPr lang="en-US" sz="1100">
                          <a:solidFill>
                            <a:srgbClr val="161616"/>
                          </a:solidFill>
                          <a:latin typeface="Franklin Gothic Book"/>
                          <a:cs typeface="Franklin Gothic Book"/>
                        </a:rPr>
                        <a:t>the</a:t>
                      </a:r>
                      <a:r>
                        <a:rPr sz="1100" spc="-50">
                          <a:solidFill>
                            <a:srgbClr val="161616"/>
                          </a:solidFill>
                          <a:latin typeface="Franklin Gothic Book"/>
                          <a:cs typeface="Franklin Gothic Book"/>
                        </a:rPr>
                        <a:t> </a:t>
                      </a:r>
                      <a:r>
                        <a:rPr sz="1100">
                          <a:solidFill>
                            <a:srgbClr val="161616"/>
                          </a:solidFill>
                          <a:latin typeface="Franklin Gothic Book"/>
                          <a:cs typeface="Franklin Gothic Book"/>
                        </a:rPr>
                        <a:t>tools</a:t>
                      </a:r>
                      <a:r>
                        <a:rPr sz="1100" spc="-20">
                          <a:solidFill>
                            <a:srgbClr val="161616"/>
                          </a:solidFill>
                          <a:latin typeface="Franklin Gothic Book"/>
                          <a:cs typeface="Franklin Gothic Book"/>
                        </a:rPr>
                        <a:t> </a:t>
                      </a:r>
                      <a:r>
                        <a:rPr sz="1100">
                          <a:solidFill>
                            <a:srgbClr val="161616"/>
                          </a:solidFill>
                          <a:latin typeface="Franklin Gothic Book"/>
                          <a:cs typeface="Franklin Gothic Book"/>
                        </a:rPr>
                        <a:t>they</a:t>
                      </a:r>
                      <a:r>
                        <a:rPr sz="1100" spc="-5">
                          <a:solidFill>
                            <a:srgbClr val="161616"/>
                          </a:solidFill>
                          <a:latin typeface="Franklin Gothic Book"/>
                          <a:cs typeface="Franklin Gothic Book"/>
                        </a:rPr>
                        <a:t> </a:t>
                      </a:r>
                      <a:r>
                        <a:rPr sz="1100" spc="-10">
                          <a:solidFill>
                            <a:srgbClr val="161616"/>
                          </a:solidFill>
                          <a:latin typeface="Franklin Gothic Book"/>
                          <a:cs typeface="Franklin Gothic Book"/>
                        </a:rPr>
                        <a:t>need</a:t>
                      </a:r>
                      <a:r>
                        <a:rPr sz="1100" spc="-40">
                          <a:solidFill>
                            <a:srgbClr val="161616"/>
                          </a:solidFill>
                          <a:latin typeface="Franklin Gothic Book"/>
                          <a:cs typeface="Franklin Gothic Book"/>
                        </a:rPr>
                        <a:t> </a:t>
                      </a:r>
                      <a:r>
                        <a:rPr sz="1100">
                          <a:solidFill>
                            <a:srgbClr val="161616"/>
                          </a:solidFill>
                          <a:latin typeface="Franklin Gothic Book"/>
                          <a:cs typeface="Franklin Gothic Book"/>
                        </a:rPr>
                        <a:t>to</a:t>
                      </a:r>
                      <a:r>
                        <a:rPr sz="1100" spc="-15">
                          <a:solidFill>
                            <a:srgbClr val="161616"/>
                          </a:solidFill>
                          <a:latin typeface="Franklin Gothic Book"/>
                          <a:cs typeface="Franklin Gothic Book"/>
                        </a:rPr>
                        <a:t> </a:t>
                      </a:r>
                      <a:r>
                        <a:rPr sz="1100" spc="-10">
                          <a:solidFill>
                            <a:srgbClr val="161616"/>
                          </a:solidFill>
                          <a:latin typeface="Franklin Gothic Book"/>
                          <a:cs typeface="Franklin Gothic Book"/>
                        </a:rPr>
                        <a:t>effectively</a:t>
                      </a:r>
                      <a:r>
                        <a:rPr sz="1100" spc="-30">
                          <a:solidFill>
                            <a:srgbClr val="161616"/>
                          </a:solidFill>
                          <a:latin typeface="Franklin Gothic Book"/>
                          <a:cs typeface="Franklin Gothic Book"/>
                        </a:rPr>
                        <a:t> </a:t>
                      </a:r>
                      <a:r>
                        <a:rPr sz="1100">
                          <a:solidFill>
                            <a:srgbClr val="161616"/>
                          </a:solidFill>
                          <a:latin typeface="Franklin Gothic Book"/>
                          <a:cs typeface="Franklin Gothic Book"/>
                        </a:rPr>
                        <a:t>evaluate</a:t>
                      </a:r>
                      <a:r>
                        <a:rPr sz="1100" spc="25">
                          <a:solidFill>
                            <a:srgbClr val="161616"/>
                          </a:solidFill>
                          <a:latin typeface="Franklin Gothic Book"/>
                          <a:cs typeface="Franklin Gothic Book"/>
                        </a:rPr>
                        <a:t> </a:t>
                      </a:r>
                      <a:r>
                        <a:rPr lang="en-US" sz="1100" spc="-25">
                          <a:solidFill>
                            <a:srgbClr val="161616"/>
                          </a:solidFill>
                          <a:latin typeface="Franklin Gothic Book"/>
                          <a:cs typeface="Franklin Gothic Book"/>
                        </a:rPr>
                        <a:t>and </a:t>
                      </a:r>
                      <a:r>
                        <a:rPr lang="en-US" sz="1100" spc="-10">
                          <a:solidFill>
                            <a:srgbClr val="161616"/>
                          </a:solidFill>
                          <a:latin typeface="Franklin Gothic Book"/>
                          <a:cs typeface="Franklin Gothic Book"/>
                        </a:rPr>
                        <a:t>manage</a:t>
                      </a:r>
                      <a:r>
                        <a:rPr sz="1100" spc="-10">
                          <a:solidFill>
                            <a:srgbClr val="161616"/>
                          </a:solidFill>
                          <a:latin typeface="Franklin Gothic Book"/>
                          <a:cs typeface="Franklin Gothic Book"/>
                        </a:rPr>
                        <a:t> activities.</a:t>
                      </a:r>
                      <a:endParaRPr sz="1100">
                        <a:latin typeface="Franklin Gothic Book"/>
                        <a:cs typeface="Franklin Gothic Book"/>
                      </a:endParaRPr>
                    </a:p>
                  </a:txBody>
                  <a:tcPr marL="0" marR="0" marT="127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rgbClr val="FFFFFF"/>
                      </a:solidFill>
                      <a:prstDash val="solid"/>
                      <a:round/>
                      <a:headEnd type="none" w="med" len="med"/>
                      <a:tailEnd type="none" w="med" len="med"/>
                    </a:lnB>
                    <a:solidFill>
                      <a:srgbClr val="CEE2CF"/>
                    </a:solidFill>
                  </a:tcPr>
                </a:tc>
                <a:tc>
                  <a:txBody>
                    <a:bodyPr/>
                    <a:lstStyle/>
                    <a:p>
                      <a:pPr marL="50800" marR="193675">
                        <a:lnSpc>
                          <a:spcPct val="106900"/>
                        </a:lnSpc>
                        <a:spcBef>
                          <a:spcPts val="10"/>
                        </a:spcBef>
                      </a:pPr>
                      <a:r>
                        <a:rPr lang="en-US" sz="1100" spc="-10">
                          <a:solidFill>
                            <a:srgbClr val="161616"/>
                          </a:solidFill>
                          <a:latin typeface="Franklin Gothic Book"/>
                          <a:ea typeface="+mn-ea"/>
                          <a:cs typeface="Franklin Gothic Book"/>
                        </a:rPr>
                        <a:t>The CSCP program provides candidates with the necessary tools to effectively manage global supply chain activities and enables them to implement best practice approaches to increase supply chain efficiencies.</a:t>
                      </a:r>
                    </a:p>
                  </a:txBody>
                  <a:tcPr marL="0" marR="0" marT="127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rgbClr val="FFFFFF"/>
                      </a:solidFill>
                      <a:prstDash val="solid"/>
                      <a:round/>
                      <a:headEnd type="none" w="med" len="med"/>
                      <a:tailEnd type="none" w="med" len="med"/>
                    </a:lnB>
                    <a:solidFill>
                      <a:srgbClr val="CEE2CF"/>
                    </a:solidFill>
                  </a:tcPr>
                </a:tc>
                <a:tc>
                  <a:txBody>
                    <a:bodyPr/>
                    <a:lstStyle/>
                    <a:p>
                      <a:pPr marL="50800" marR="217170">
                        <a:lnSpc>
                          <a:spcPct val="106900"/>
                        </a:lnSpc>
                        <a:spcBef>
                          <a:spcPts val="10"/>
                        </a:spcBef>
                      </a:pPr>
                      <a:r>
                        <a:rPr lang="en-US" sz="1100" spc="-10">
                          <a:solidFill>
                            <a:srgbClr val="161616"/>
                          </a:solidFill>
                          <a:latin typeface="Franklin Gothic Book"/>
                          <a:ea typeface="+mn-ea"/>
                          <a:cs typeface="Franklin Gothic Book"/>
                        </a:rPr>
                        <a:t>The CLTD program provides candidates with the essential knowledge needed for today’s logistic, transportation and distribution challenges and enables them to implement best practice approaches to increase logistic efficiencies.</a:t>
                      </a:r>
                    </a:p>
                  </a:txBody>
                  <a:tcPr marL="0" marR="0" marT="127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rgbClr val="FFFFFF"/>
                      </a:solidFill>
                      <a:prstDash val="solid"/>
                      <a:round/>
                      <a:headEnd type="none" w="med" len="med"/>
                      <a:tailEnd type="none" w="med" len="med"/>
                    </a:lnB>
                    <a:solidFill>
                      <a:srgbClr val="CEE2CF"/>
                    </a:solidFill>
                  </a:tcPr>
                </a:tc>
                <a:tc>
                  <a:txBody>
                    <a:bodyPr/>
                    <a:lstStyle/>
                    <a:p>
                      <a:pPr marL="50800" marR="162560">
                        <a:lnSpc>
                          <a:spcPct val="106700"/>
                        </a:lnSpc>
                        <a:spcBef>
                          <a:spcPts val="15"/>
                        </a:spcBef>
                      </a:pPr>
                      <a:r>
                        <a:rPr lang="en-US" sz="1100" spc="-10">
                          <a:solidFill>
                            <a:srgbClr val="161616"/>
                          </a:solidFill>
                          <a:latin typeface="Franklin Gothic Book"/>
                          <a:ea typeface="+mn-ea"/>
                          <a:cs typeface="Franklin Gothic Book"/>
                        </a:rPr>
                        <a:t>The CTSC program provides candidates with the strategic knowledge and skills needed to assess, evolve, adapt and transform their organization’s supply chain from start to finish.</a:t>
                      </a:r>
                    </a:p>
                  </a:txBody>
                  <a:tcPr marL="0" marR="0" marT="1905" marB="0" anchor="ctr">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12700" cap="flat" cmpd="sng" algn="ctr">
                      <a:solidFill>
                        <a:srgbClr val="FFFFFF"/>
                      </a:solidFill>
                      <a:prstDash val="solid"/>
                      <a:round/>
                      <a:headEnd type="none" w="med" len="med"/>
                      <a:tailEnd type="none" w="med" len="med"/>
                    </a:lnB>
                    <a:solidFill>
                      <a:srgbClr val="CEE2CF"/>
                    </a:solidFill>
                  </a:tcPr>
                </a:tc>
                <a:extLst>
                  <a:ext uri="{0D108BD9-81ED-4DB2-BD59-A6C34878D82A}">
                    <a16:rowId xmlns:a16="http://schemas.microsoft.com/office/drawing/2014/main" val="10005"/>
                  </a:ext>
                </a:extLst>
              </a:tr>
              <a:tr h="752354">
                <a:tc>
                  <a:txBody>
                    <a:bodyPr/>
                    <a:lstStyle/>
                    <a:p>
                      <a:pPr lvl="0" rtl="0">
                        <a:buNone/>
                      </a:pPr>
                      <a:r>
                        <a:rPr lang="en-US" sz="1100">
                          <a:solidFill>
                            <a:srgbClr val="161616"/>
                          </a:solidFill>
                          <a:effectLst/>
                          <a:highlight>
                            <a:srgbClr val="E8F0E9"/>
                          </a:highlight>
                          <a:latin typeface="Franklin Gothic Book"/>
                        </a:rPr>
                        <a:t>Pricing Per Exam </a:t>
                      </a:r>
                      <a:endParaRPr lang="en-US" sz="1100">
                        <a:effectLst/>
                        <a:highlight>
                          <a:srgbClr val="E8F0E9"/>
                        </a:highlight>
                        <a:latin typeface="Franklin Gothic Book"/>
                      </a:endParaRPr>
                    </a:p>
                    <a:p>
                      <a:pPr lvl="0">
                        <a:buNone/>
                      </a:pPr>
                      <a:r>
                        <a:rPr lang="en-US" sz="1100">
                          <a:solidFill>
                            <a:srgbClr val="161616"/>
                          </a:solidFill>
                          <a:effectLst/>
                          <a:highlight>
                            <a:srgbClr val="E8F0E9"/>
                          </a:highlight>
                          <a:latin typeface="Franklin Gothic Book"/>
                        </a:rPr>
                        <a:t>(Pricing subject to </a:t>
                      </a:r>
                      <a:endParaRPr lang="en-US" sz="1100">
                        <a:effectLst/>
                        <a:highlight>
                          <a:srgbClr val="E8F0E9"/>
                        </a:highlight>
                        <a:latin typeface="Franklin Gothic Book"/>
                      </a:endParaRPr>
                    </a:p>
                    <a:p>
                      <a:pPr lvl="0">
                        <a:buNone/>
                      </a:pPr>
                      <a:r>
                        <a:rPr lang="en-US" sz="1100">
                          <a:solidFill>
                            <a:srgbClr val="161616"/>
                          </a:solidFill>
                          <a:effectLst/>
                          <a:highlight>
                            <a:srgbClr val="E8F0E9"/>
                          </a:highlight>
                          <a:latin typeface="Franklin Gothic Book"/>
                        </a:rPr>
                        <a:t>change without notice)</a:t>
                      </a:r>
                      <a:endParaRPr sz="1100">
                        <a:effectLst/>
                        <a:highlight>
                          <a:srgbClr val="E8F0E9"/>
                        </a:highlight>
                        <a:latin typeface="Franklin Gothic Book"/>
                      </a:endParaRPr>
                    </a:p>
                  </a:txBody>
                  <a:tcPr marT="3343" anchor="ctr">
                    <a:lnL w="16716" cap="flat" cmpd="sng" algn="ctr">
                      <a:solidFill>
                        <a:srgbClr val="FFFFFF"/>
                      </a:solidFill>
                      <a:prstDash val="solid"/>
                      <a:round/>
                      <a:headEnd type="none" w="med" len="med"/>
                      <a:tailEnd type="none" w="med" len="med"/>
                    </a:lnL>
                    <a:lnR w="16716"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50159" cap="flat" cmpd="sng" algn="ctr">
                      <a:solidFill>
                        <a:srgbClr val="FFFFFF"/>
                      </a:solidFill>
                      <a:prstDash val="solid"/>
                      <a:round/>
                      <a:headEnd type="none" w="med" len="med"/>
                      <a:tailEnd type="none" w="med" len="med"/>
                    </a:lnB>
                    <a:solidFill>
                      <a:srgbClr val="E8F0E9"/>
                    </a:solidFill>
                  </a:tcPr>
                </a:tc>
                <a:tc>
                  <a:txBody>
                    <a:bodyPr/>
                    <a:lstStyle/>
                    <a:p>
                      <a:pPr marL="171450" lvl="0" indent="0" algn="l" rtl="0">
                        <a:buFont typeface="Arial"/>
                        <a:buChar char="•"/>
                      </a:pPr>
                      <a:r>
                        <a:rPr lang="en-US" sz="1100">
                          <a:solidFill>
                            <a:srgbClr val="161616"/>
                          </a:solidFill>
                          <a:effectLst/>
                          <a:highlight>
                            <a:srgbClr val="E8F0E9"/>
                          </a:highlight>
                          <a:latin typeface="Franklin Gothic Book"/>
                        </a:rPr>
                        <a:t>ASCM Members with Certification</a:t>
                      </a:r>
                      <a:endParaRPr lang="en-US" sz="1100">
                        <a:effectLst/>
                        <a:highlight>
                          <a:srgbClr val="E8F0E9"/>
                        </a:highlight>
                        <a:latin typeface="Franklin Gothic Book"/>
                      </a:endParaRPr>
                    </a:p>
                    <a:p>
                      <a:pPr marL="0" lvl="0" indent="0" algn="l">
                        <a:buNone/>
                      </a:pPr>
                      <a:r>
                        <a:rPr lang="en-US" sz="1100">
                          <a:solidFill>
                            <a:srgbClr val="161616"/>
                          </a:solidFill>
                          <a:effectLst/>
                          <a:highlight>
                            <a:srgbClr val="E8F0E9"/>
                          </a:highlight>
                          <a:latin typeface="Franklin Gothic Book"/>
                        </a:rPr>
                        <a:t>      Upgrade $1240 USD</a:t>
                      </a:r>
                      <a:endParaRPr lang="en-US" sz="1100">
                        <a:effectLst/>
                        <a:highlight>
                          <a:srgbClr val="E8F0E9"/>
                        </a:highlight>
                        <a:latin typeface="Franklin Gothic Book"/>
                      </a:endParaRPr>
                    </a:p>
                    <a:p>
                      <a:pPr marL="171450" lvl="0" indent="0" algn="l" rtl="0">
                        <a:buFont typeface="Arial"/>
                        <a:buChar char="•"/>
                      </a:pPr>
                      <a:r>
                        <a:rPr lang="en-US" sz="1100">
                          <a:solidFill>
                            <a:srgbClr val="161616"/>
                          </a:solidFill>
                          <a:effectLst/>
                          <a:highlight>
                            <a:srgbClr val="E8F0E9"/>
                          </a:highlight>
                          <a:latin typeface="Franklin Gothic Book"/>
                        </a:rPr>
                        <a:t>Nonmember $1720 USD</a:t>
                      </a:r>
                      <a:endParaRPr lang="en-US" sz="1100">
                        <a:effectLst/>
                        <a:highlight>
                          <a:srgbClr val="E8F0E9"/>
                        </a:highlight>
                        <a:latin typeface="Franklin Gothic Book"/>
                      </a:endParaRPr>
                    </a:p>
                  </a:txBody>
                  <a:tcPr marT="3343" anchor="ctr">
                    <a:lnL w="16716" cap="flat" cmpd="sng" algn="ctr">
                      <a:solidFill>
                        <a:srgbClr val="FFFFFF"/>
                      </a:solidFill>
                      <a:prstDash val="solid"/>
                      <a:round/>
                      <a:headEnd type="none" w="med" len="med"/>
                      <a:tailEnd type="none" w="med" len="med"/>
                    </a:lnL>
                    <a:lnR w="16716"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50159" cap="flat" cmpd="sng" algn="ctr">
                      <a:solidFill>
                        <a:srgbClr val="FFFFFF"/>
                      </a:solidFill>
                      <a:prstDash val="solid"/>
                      <a:round/>
                      <a:headEnd type="none" w="med" len="med"/>
                      <a:tailEnd type="none" w="med" len="med"/>
                    </a:lnB>
                    <a:solidFill>
                      <a:srgbClr val="E8F0E9"/>
                    </a:solidFill>
                  </a:tcPr>
                </a:tc>
                <a:tc>
                  <a:txBody>
                    <a:bodyPr/>
                    <a:lstStyle/>
                    <a:p>
                      <a:pPr marL="171450" lvl="0" indent="-171450" rtl="0">
                        <a:buFont typeface="Arial"/>
                        <a:buChar char="•"/>
                      </a:pPr>
                      <a:r>
                        <a:rPr lang="en-US" sz="1100">
                          <a:solidFill>
                            <a:srgbClr val="161616"/>
                          </a:solidFill>
                          <a:effectLst/>
                          <a:highlight>
                            <a:srgbClr val="E8F0E9"/>
                          </a:highlight>
                          <a:latin typeface="Franklin Gothic Book"/>
                        </a:rPr>
                        <a:t>ASCM Members with Certification </a:t>
                      </a:r>
                      <a:endParaRPr lang="en-US" sz="1100">
                        <a:effectLst/>
                        <a:highlight>
                          <a:srgbClr val="E8F0E9"/>
                        </a:highlight>
                        <a:latin typeface="Franklin Gothic Book"/>
                      </a:endParaRPr>
                    </a:p>
                    <a:p>
                      <a:pPr marL="0" lvl="0" indent="0">
                        <a:buNone/>
                      </a:pPr>
                      <a:r>
                        <a:rPr lang="en-US" sz="1100">
                          <a:solidFill>
                            <a:srgbClr val="161616"/>
                          </a:solidFill>
                          <a:effectLst/>
                          <a:highlight>
                            <a:srgbClr val="E8F0E9"/>
                          </a:highlight>
                          <a:latin typeface="Franklin Gothic Book"/>
                        </a:rPr>
                        <a:t>     Upgrade $1420 USD</a:t>
                      </a:r>
                      <a:endParaRPr lang="en-US" sz="1100">
                        <a:effectLst/>
                        <a:highlight>
                          <a:srgbClr val="E8F0E9"/>
                        </a:highlight>
                        <a:latin typeface="Franklin Gothic Book"/>
                      </a:endParaRPr>
                    </a:p>
                    <a:p>
                      <a:pPr marL="171450" lvl="0" indent="-171450" rtl="0">
                        <a:buFont typeface="Arial"/>
                        <a:buChar char="•"/>
                      </a:pPr>
                      <a:r>
                        <a:rPr lang="en-US" sz="1100">
                          <a:solidFill>
                            <a:srgbClr val="161616"/>
                          </a:solidFill>
                          <a:effectLst/>
                          <a:highlight>
                            <a:srgbClr val="E8F0E9"/>
                          </a:highlight>
                          <a:latin typeface="Franklin Gothic Book"/>
                        </a:rPr>
                        <a:t>Nonmember $1975 USD</a:t>
                      </a:r>
                      <a:endParaRPr lang="en-US" sz="1100">
                        <a:effectLst/>
                        <a:highlight>
                          <a:srgbClr val="E8F0E9"/>
                        </a:highlight>
                        <a:latin typeface="Franklin Gothic Book"/>
                      </a:endParaRPr>
                    </a:p>
                  </a:txBody>
                  <a:tcPr marT="23403" anchor="ctr">
                    <a:lnL w="16716" cap="flat" cmpd="sng" algn="ctr">
                      <a:solidFill>
                        <a:srgbClr val="FFFFFF"/>
                      </a:solidFill>
                      <a:prstDash val="solid"/>
                      <a:round/>
                      <a:headEnd type="none" w="med" len="med"/>
                      <a:tailEnd type="none" w="med" len="med"/>
                    </a:lnL>
                    <a:lnR w="16716"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50159" cap="flat" cmpd="sng" algn="ctr">
                      <a:solidFill>
                        <a:srgbClr val="FFFFFF"/>
                      </a:solidFill>
                      <a:prstDash val="solid"/>
                      <a:round/>
                      <a:headEnd type="none" w="med" len="med"/>
                      <a:tailEnd type="none" w="med" len="med"/>
                    </a:lnB>
                    <a:solidFill>
                      <a:srgbClr val="E8F0E9"/>
                    </a:solidFill>
                  </a:tcPr>
                </a:tc>
                <a:tc>
                  <a:txBody>
                    <a:bodyPr/>
                    <a:lstStyle/>
                    <a:p>
                      <a:pPr marL="171450" lvl="0" indent="-171450" rtl="0">
                        <a:buFont typeface="Arial"/>
                        <a:buChar char="•"/>
                      </a:pPr>
                      <a:r>
                        <a:rPr lang="en-US" sz="1100">
                          <a:solidFill>
                            <a:srgbClr val="161616"/>
                          </a:solidFill>
                          <a:effectLst/>
                          <a:highlight>
                            <a:srgbClr val="E8F0E9"/>
                          </a:highlight>
                          <a:latin typeface="Franklin Gothic Book"/>
                        </a:rPr>
                        <a:t>ASCM Members with Certification</a:t>
                      </a:r>
                    </a:p>
                    <a:p>
                      <a:pPr marL="0" lvl="0" indent="0">
                        <a:buNone/>
                      </a:pPr>
                      <a:r>
                        <a:rPr lang="en-US" sz="1100">
                          <a:solidFill>
                            <a:srgbClr val="161616"/>
                          </a:solidFill>
                          <a:effectLst/>
                          <a:highlight>
                            <a:srgbClr val="E8F0E9"/>
                          </a:highlight>
                          <a:latin typeface="Franklin Gothic Book"/>
                        </a:rPr>
                        <a:t>     Upgrade $1075 USD</a:t>
                      </a:r>
                      <a:endParaRPr lang="en-US" sz="1100">
                        <a:effectLst/>
                        <a:highlight>
                          <a:srgbClr val="E8F0E9"/>
                        </a:highlight>
                        <a:latin typeface="Franklin Gothic Book"/>
                      </a:endParaRPr>
                    </a:p>
                    <a:p>
                      <a:pPr marL="171450" lvl="0" indent="-171450" rtl="0">
                        <a:buFont typeface="Arial"/>
                        <a:buChar char="•"/>
                      </a:pPr>
                      <a:r>
                        <a:rPr lang="en-US" sz="1100">
                          <a:solidFill>
                            <a:srgbClr val="161616"/>
                          </a:solidFill>
                          <a:effectLst/>
                          <a:highlight>
                            <a:srgbClr val="E8F0E9"/>
                          </a:highlight>
                          <a:latin typeface="Franklin Gothic Book"/>
                        </a:rPr>
                        <a:t>Nonmember $1500 USD</a:t>
                      </a:r>
                      <a:endParaRPr lang="en-US" sz="1100">
                        <a:effectLst/>
                        <a:highlight>
                          <a:srgbClr val="E8F0E9"/>
                        </a:highlight>
                        <a:latin typeface="Franklin Gothic Book"/>
                      </a:endParaRPr>
                    </a:p>
                  </a:txBody>
                  <a:tcPr marT="23403" anchor="ctr">
                    <a:lnL w="16716" cap="flat" cmpd="sng" algn="ctr">
                      <a:solidFill>
                        <a:srgbClr val="FFFFFF"/>
                      </a:solidFill>
                      <a:prstDash val="solid"/>
                      <a:round/>
                      <a:headEnd type="none" w="med" len="med"/>
                      <a:tailEnd type="none" w="med" len="med"/>
                    </a:lnL>
                    <a:lnR w="16716"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50159" cap="flat" cmpd="sng" algn="ctr">
                      <a:solidFill>
                        <a:srgbClr val="FFFFFF"/>
                      </a:solidFill>
                      <a:prstDash val="solid"/>
                      <a:round/>
                      <a:headEnd type="none" w="med" len="med"/>
                      <a:tailEnd type="none" w="med" len="med"/>
                    </a:lnB>
                    <a:solidFill>
                      <a:srgbClr val="E8F0E9"/>
                    </a:solidFill>
                  </a:tcPr>
                </a:tc>
                <a:tc>
                  <a:txBody>
                    <a:bodyPr/>
                    <a:lstStyle/>
                    <a:p>
                      <a:pPr marL="171450" lvl="0" indent="-171450" rtl="0">
                        <a:buFont typeface="Arial"/>
                        <a:buChar char="•"/>
                      </a:pPr>
                      <a:r>
                        <a:rPr lang="en-US" sz="1100">
                          <a:solidFill>
                            <a:srgbClr val="161616"/>
                          </a:solidFill>
                          <a:effectLst/>
                          <a:highlight>
                            <a:srgbClr val="E8F0E9"/>
                          </a:highlight>
                          <a:latin typeface="Franklin Gothic Book"/>
                        </a:rPr>
                        <a:t>CTSC exams are included in the Bundled purchase.</a:t>
                      </a:r>
                    </a:p>
                  </a:txBody>
                  <a:tcPr marT="23403" anchor="ctr">
                    <a:lnL w="16716" cap="flat" cmpd="sng" algn="ctr">
                      <a:solidFill>
                        <a:srgbClr val="FFFFFF"/>
                      </a:solidFill>
                      <a:prstDash val="solid"/>
                      <a:round/>
                      <a:headEnd type="none" w="med" len="med"/>
                      <a:tailEnd type="none" w="med" len="med"/>
                    </a:lnL>
                    <a:lnR w="16716"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50159" cap="flat" cmpd="sng" algn="ctr">
                      <a:solidFill>
                        <a:srgbClr val="FFFFFF"/>
                      </a:solidFill>
                      <a:prstDash val="solid"/>
                      <a:round/>
                      <a:headEnd type="none" w="med" len="med"/>
                      <a:tailEnd type="none" w="med" len="med"/>
                    </a:lnB>
                    <a:solidFill>
                      <a:srgbClr val="E8F0E9"/>
                    </a:solidFill>
                  </a:tcPr>
                </a:tc>
                <a:extLst>
                  <a:ext uri="{0D108BD9-81ED-4DB2-BD59-A6C34878D82A}">
                    <a16:rowId xmlns:a16="http://schemas.microsoft.com/office/drawing/2014/main" val="709086676"/>
                  </a:ext>
                </a:extLst>
              </a:tr>
              <a:tr h="1866417">
                <a:tc>
                  <a:txBody>
                    <a:bodyPr/>
                    <a:lstStyle/>
                    <a:p>
                      <a:pPr lvl="0" rtl="0">
                        <a:buNone/>
                      </a:pPr>
                      <a:r>
                        <a:rPr lang="en-US" sz="1100">
                          <a:solidFill>
                            <a:srgbClr val="161616"/>
                          </a:solidFill>
                          <a:effectLst/>
                          <a:highlight>
                            <a:srgbClr val="CEE2CF"/>
                          </a:highlight>
                          <a:latin typeface="Franklin Gothic Book"/>
                        </a:rPr>
                        <a:t>Bundles</a:t>
                      </a:r>
                      <a:endParaRPr sz="1100">
                        <a:effectLst/>
                        <a:highlight>
                          <a:srgbClr val="CEE2CF"/>
                        </a:highlight>
                        <a:latin typeface="Franklin Gothic Book"/>
                      </a:endParaRPr>
                    </a:p>
                  </a:txBody>
                  <a:tcPr marT="23403" anchor="ctr">
                    <a:lnL w="16716" cap="flat" cmpd="sng" algn="ctr">
                      <a:solidFill>
                        <a:srgbClr val="FFFFFF"/>
                      </a:solidFill>
                      <a:prstDash val="solid"/>
                      <a:round/>
                      <a:headEnd type="none" w="med" len="med"/>
                      <a:tailEnd type="none" w="med" len="med"/>
                    </a:lnL>
                    <a:lnR w="16716" cap="flat" cmpd="sng" algn="ctr">
                      <a:solidFill>
                        <a:srgbClr val="FFFFFF"/>
                      </a:solidFill>
                      <a:prstDash val="solid"/>
                      <a:round/>
                      <a:headEnd type="none" w="med" len="med"/>
                      <a:tailEnd type="none" w="med" len="med"/>
                    </a:lnR>
                    <a:lnT w="50159" cap="flat" cmpd="sng" algn="ctr">
                      <a:solidFill>
                        <a:srgbClr val="FFFFFF"/>
                      </a:solidFill>
                      <a:prstDash val="solid"/>
                      <a:round/>
                      <a:headEnd type="none" w="med" len="med"/>
                      <a:tailEnd type="none" w="med" len="med"/>
                    </a:lnT>
                    <a:lnB w="16716" cap="flat" cmpd="sng" algn="ctr">
                      <a:solidFill>
                        <a:srgbClr val="FFFFFF"/>
                      </a:solidFill>
                      <a:prstDash val="solid"/>
                      <a:round/>
                      <a:headEnd type="none" w="med" len="med"/>
                      <a:tailEnd type="none" w="med" len="med"/>
                    </a:lnB>
                    <a:solidFill>
                      <a:srgbClr val="CEE2CF"/>
                    </a:solidFill>
                  </a:tcPr>
                </a:tc>
                <a:tc>
                  <a:txBody>
                    <a:bodyPr/>
                    <a:lstStyle/>
                    <a:p>
                      <a:pPr marL="171450" lvl="0" indent="-171450" algn="l" rtl="0">
                        <a:buFont typeface="Arial"/>
                        <a:buChar char="•"/>
                      </a:pPr>
                      <a:r>
                        <a:rPr lang="en-US" sz="1100">
                          <a:solidFill>
                            <a:srgbClr val="161616"/>
                          </a:solidFill>
                          <a:effectLst/>
                          <a:highlight>
                            <a:srgbClr val="CEE2CF"/>
                          </a:highlight>
                          <a:latin typeface="Franklin Gothic Book"/>
                          <a:ea typeface="+mn-ea"/>
                          <a:cs typeface="+mn-cs"/>
                        </a:rPr>
                        <a:t>CPIM Bundle $2230 USD</a:t>
                      </a:r>
                    </a:p>
                    <a:p>
                      <a:pPr marL="0" lvl="0" indent="0" algn="l" rtl="0">
                        <a:buNone/>
                      </a:pPr>
                      <a:r>
                        <a:rPr lang="en-US" sz="1100">
                          <a:solidFill>
                            <a:srgbClr val="161616"/>
                          </a:solidFill>
                          <a:effectLst/>
                          <a:highlight>
                            <a:srgbClr val="CEE2CF"/>
                          </a:highlight>
                          <a:latin typeface="Franklin Gothic Book"/>
                          <a:ea typeface="+mn-ea"/>
                          <a:cs typeface="+mn-cs"/>
                        </a:rPr>
                        <a:t> (for existing ASCM Members with</a:t>
                      </a:r>
                    </a:p>
                    <a:p>
                      <a:pPr marL="0" lvl="0" indent="0" algn="l" rtl="0">
                        <a:buNone/>
                      </a:pPr>
                      <a:r>
                        <a:rPr lang="en-US" sz="1100">
                          <a:solidFill>
                            <a:srgbClr val="161616"/>
                          </a:solidFill>
                          <a:effectLst/>
                          <a:highlight>
                            <a:srgbClr val="CEE2CF"/>
                          </a:highlight>
                          <a:latin typeface="Franklin Gothic Book"/>
                          <a:ea typeface="+mn-ea"/>
                          <a:cs typeface="+mn-cs"/>
                        </a:rPr>
                        <a:t>Certification Upgrade only)</a:t>
                      </a:r>
                    </a:p>
                    <a:p>
                      <a:pPr marL="171450" lvl="0" indent="-171450" algn="l" rtl="0">
                        <a:buFont typeface="Arial"/>
                        <a:buChar char="•"/>
                      </a:pPr>
                      <a:r>
                        <a:rPr lang="en-US" sz="1100">
                          <a:solidFill>
                            <a:srgbClr val="161616"/>
                          </a:solidFill>
                          <a:effectLst/>
                          <a:highlight>
                            <a:srgbClr val="CEE2CF"/>
                          </a:highlight>
                          <a:latin typeface="Franklin Gothic Book"/>
                          <a:ea typeface="+mn-ea"/>
                          <a:cs typeface="+mn-cs"/>
                        </a:rPr>
                        <a:t>CPIM Bundle $3110 USD </a:t>
                      </a:r>
                    </a:p>
                    <a:p>
                      <a:pPr marL="0" lvl="0" indent="0" algn="l" rtl="0">
                        <a:buNone/>
                      </a:pPr>
                      <a:r>
                        <a:rPr lang="en-US" sz="1100">
                          <a:solidFill>
                            <a:srgbClr val="161616"/>
                          </a:solidFill>
                          <a:effectLst/>
                          <a:highlight>
                            <a:srgbClr val="CEE2CF"/>
                          </a:highlight>
                          <a:latin typeface="Franklin Gothic Book"/>
                          <a:ea typeface="+mn-ea"/>
                          <a:cs typeface="+mn-cs"/>
                        </a:rPr>
                        <a:t>(for Nonmembers/ASCM Members </a:t>
                      </a:r>
                    </a:p>
                    <a:p>
                      <a:pPr marL="0" lvl="0" indent="0" algn="l" rtl="0">
                        <a:buNone/>
                      </a:pPr>
                      <a:r>
                        <a:rPr lang="en-US" sz="1100">
                          <a:solidFill>
                            <a:srgbClr val="161616"/>
                          </a:solidFill>
                          <a:effectLst/>
                          <a:highlight>
                            <a:srgbClr val="CEE2CF"/>
                          </a:highlight>
                          <a:latin typeface="Franklin Gothic Book"/>
                          <a:ea typeface="+mn-ea"/>
                          <a:cs typeface="+mn-cs"/>
                        </a:rPr>
                        <a:t>without a Certification Upgrade)</a:t>
                      </a:r>
                    </a:p>
                    <a:p>
                      <a:pPr marL="0" lvl="0" indent="0" rtl="0">
                        <a:buNone/>
                      </a:pPr>
                      <a:endParaRPr lang="en-US" sz="1100">
                        <a:solidFill>
                          <a:srgbClr val="161616"/>
                        </a:solidFill>
                        <a:effectLst/>
                        <a:highlight>
                          <a:srgbClr val="CEE2CF"/>
                        </a:highlight>
                        <a:latin typeface="Franklin Gothic Book"/>
                      </a:endParaRPr>
                    </a:p>
                    <a:p>
                      <a:pPr marL="0" lvl="0" indent="0">
                        <a:buFont typeface="Arial"/>
                        <a:buNone/>
                      </a:pPr>
                      <a:r>
                        <a:rPr lang="en-US" sz="1100">
                          <a:solidFill>
                            <a:srgbClr val="161616"/>
                          </a:solidFill>
                          <a:effectLst/>
                          <a:highlight>
                            <a:srgbClr val="CEE2CF"/>
                          </a:highlight>
                          <a:latin typeface="Franklin Gothic Book"/>
                        </a:rPr>
                        <a:t>*Taxes and shipping not included</a:t>
                      </a:r>
                      <a:endParaRPr lang="en-US" sz="1100">
                        <a:effectLst/>
                        <a:highlight>
                          <a:srgbClr val="CEE2CF"/>
                        </a:highlight>
                        <a:latin typeface="Franklin Gothic Book"/>
                      </a:endParaRPr>
                    </a:p>
                  </a:txBody>
                  <a:tcPr marT="3343" anchor="ctr">
                    <a:lnL w="16716" cap="flat" cmpd="sng" algn="ctr">
                      <a:solidFill>
                        <a:srgbClr val="FFFFFF"/>
                      </a:solidFill>
                      <a:prstDash val="solid"/>
                      <a:round/>
                      <a:headEnd type="none" w="med" len="med"/>
                      <a:tailEnd type="none" w="med" len="med"/>
                    </a:lnL>
                    <a:lnR w="16716" cap="flat" cmpd="sng" algn="ctr">
                      <a:solidFill>
                        <a:srgbClr val="FFFFFF"/>
                      </a:solidFill>
                      <a:prstDash val="solid"/>
                      <a:round/>
                      <a:headEnd type="none" w="med" len="med"/>
                      <a:tailEnd type="none" w="med" len="med"/>
                    </a:lnR>
                    <a:lnT w="50159" cap="flat" cmpd="sng" algn="ctr">
                      <a:solidFill>
                        <a:srgbClr val="FFFFFF"/>
                      </a:solidFill>
                      <a:prstDash val="solid"/>
                      <a:round/>
                      <a:headEnd type="none" w="med" len="med"/>
                      <a:tailEnd type="none" w="med" len="med"/>
                    </a:lnT>
                    <a:lnB w="16716" cap="flat" cmpd="sng" algn="ctr">
                      <a:solidFill>
                        <a:srgbClr val="FFFFFF"/>
                      </a:solidFill>
                      <a:prstDash val="solid"/>
                      <a:round/>
                      <a:headEnd type="none" w="med" len="med"/>
                      <a:tailEnd type="none" w="med" len="med"/>
                    </a:lnB>
                    <a:solidFill>
                      <a:srgbClr val="CEE2CF"/>
                    </a:solidFill>
                  </a:tcPr>
                </a:tc>
                <a:tc>
                  <a:txBody>
                    <a:bodyPr/>
                    <a:lstStyle/>
                    <a:p>
                      <a:pPr marL="171450" lvl="0" indent="-171450" algn="l" rtl="0">
                        <a:buFont typeface="Arial"/>
                        <a:buChar char="•"/>
                      </a:pPr>
                      <a:r>
                        <a:rPr lang="en-US" sz="1100">
                          <a:solidFill>
                            <a:srgbClr val="161616"/>
                          </a:solidFill>
                          <a:effectLst/>
                          <a:highlight>
                            <a:srgbClr val="CEE2CF"/>
                          </a:highlight>
                          <a:latin typeface="Franklin Gothic Book"/>
                        </a:rPr>
                        <a:t>CSCP Bundle $2565 USD </a:t>
                      </a:r>
                    </a:p>
                    <a:p>
                      <a:pPr marL="0" lvl="0" indent="0" algn="l" rtl="0">
                        <a:buNone/>
                      </a:pPr>
                      <a:r>
                        <a:rPr lang="en-US" sz="1100">
                          <a:solidFill>
                            <a:srgbClr val="161616"/>
                          </a:solidFill>
                          <a:effectLst/>
                          <a:highlight>
                            <a:srgbClr val="CEE2CF"/>
                          </a:highlight>
                          <a:latin typeface="Franklin Gothic Book"/>
                        </a:rPr>
                        <a:t>(for existing ASCM Members with </a:t>
                      </a:r>
                      <a:endParaRPr lang="en-US" sz="1100">
                        <a:effectLst/>
                        <a:highlight>
                          <a:srgbClr val="CEE2CF"/>
                        </a:highlight>
                        <a:latin typeface="Franklin Gothic Book"/>
                      </a:endParaRPr>
                    </a:p>
                    <a:p>
                      <a:pPr marL="0" lvl="0" indent="0" algn="l" rtl="0">
                        <a:buNone/>
                      </a:pPr>
                      <a:r>
                        <a:rPr lang="en-US" sz="1100">
                          <a:solidFill>
                            <a:srgbClr val="161616"/>
                          </a:solidFill>
                          <a:effectLst/>
                          <a:highlight>
                            <a:srgbClr val="CEE2CF"/>
                          </a:highlight>
                          <a:latin typeface="Franklin Gothic Book"/>
                        </a:rPr>
                        <a:t>Certification Upgrade only)</a:t>
                      </a:r>
                      <a:endParaRPr lang="en-US" sz="1100">
                        <a:effectLst/>
                        <a:highlight>
                          <a:srgbClr val="CEE2CF"/>
                        </a:highlight>
                        <a:latin typeface="Franklin Gothic Book"/>
                      </a:endParaRPr>
                    </a:p>
                    <a:p>
                      <a:pPr marL="171450" lvl="0" indent="-171450" algn="l" rtl="0">
                        <a:buFont typeface="Arial"/>
                        <a:buChar char="•"/>
                      </a:pPr>
                      <a:r>
                        <a:rPr lang="en-US" sz="1100">
                          <a:solidFill>
                            <a:srgbClr val="161616"/>
                          </a:solidFill>
                          <a:effectLst/>
                          <a:highlight>
                            <a:srgbClr val="CEE2CF"/>
                          </a:highlight>
                          <a:latin typeface="Franklin Gothic Book"/>
                        </a:rPr>
                        <a:t>CSCP Bundle </a:t>
                      </a:r>
                      <a:r>
                        <a:rPr lang="en-US" sz="1100">
                          <a:effectLst/>
                          <a:highlight>
                            <a:srgbClr val="CEE2CF"/>
                          </a:highlight>
                          <a:latin typeface="Franklin Gothic Book"/>
                        </a:rPr>
                        <a:t>$3575 USD </a:t>
                      </a:r>
                    </a:p>
                    <a:p>
                      <a:pPr marL="0" lvl="0" indent="0" algn="l" rtl="0">
                        <a:buNone/>
                      </a:pPr>
                      <a:r>
                        <a:rPr lang="en-US" sz="1100">
                          <a:effectLst/>
                          <a:highlight>
                            <a:srgbClr val="CEE2CF"/>
                          </a:highlight>
                          <a:latin typeface="Franklin Gothic Book"/>
                        </a:rPr>
                        <a:t>(for Nonmembers/ASCM Members </a:t>
                      </a:r>
                    </a:p>
                    <a:p>
                      <a:pPr marL="0" lvl="0" indent="0" algn="l" rtl="0">
                        <a:buNone/>
                      </a:pPr>
                      <a:r>
                        <a:rPr lang="en-US" sz="1100">
                          <a:effectLst/>
                          <a:highlight>
                            <a:srgbClr val="CEE2CF"/>
                          </a:highlight>
                          <a:latin typeface="Franklin Gothic Book"/>
                        </a:rPr>
                        <a:t>without a Certification Upgrade)</a:t>
                      </a:r>
                      <a:endParaRPr lang="en-US">
                        <a:highlight>
                          <a:srgbClr val="CEE2CF"/>
                        </a:highlight>
                      </a:endParaRPr>
                    </a:p>
                    <a:p>
                      <a:pPr marL="0" lvl="0" indent="0" rtl="0">
                        <a:buNone/>
                      </a:pPr>
                      <a:endParaRPr lang="en-US" sz="1100">
                        <a:solidFill>
                          <a:srgbClr val="161616"/>
                        </a:solidFill>
                        <a:effectLst/>
                        <a:highlight>
                          <a:srgbClr val="CEE2CF"/>
                        </a:highlight>
                        <a:latin typeface="Franklin Gothic Book"/>
                      </a:endParaRPr>
                    </a:p>
                    <a:p>
                      <a:pPr marL="0" lvl="0" indent="0">
                        <a:buFont typeface="Arial"/>
                        <a:buNone/>
                      </a:pPr>
                      <a:r>
                        <a:rPr lang="en-US" sz="1100">
                          <a:solidFill>
                            <a:srgbClr val="161616"/>
                          </a:solidFill>
                          <a:effectLst/>
                          <a:highlight>
                            <a:srgbClr val="CEE2CF"/>
                          </a:highlight>
                          <a:latin typeface="Franklin Gothic Book"/>
                        </a:rPr>
                        <a:t>*Taxes and shipping not included</a:t>
                      </a:r>
                      <a:endParaRPr lang="en-US" sz="1100">
                        <a:effectLst/>
                        <a:highlight>
                          <a:srgbClr val="CEE2CF"/>
                        </a:highlight>
                        <a:latin typeface="Franklin Gothic Book"/>
                      </a:endParaRPr>
                    </a:p>
                  </a:txBody>
                  <a:tcPr marT="3343" anchor="ctr">
                    <a:lnL w="16716" cap="flat" cmpd="sng" algn="ctr">
                      <a:solidFill>
                        <a:srgbClr val="FFFFFF"/>
                      </a:solidFill>
                      <a:prstDash val="solid"/>
                      <a:round/>
                      <a:headEnd type="none" w="med" len="med"/>
                      <a:tailEnd type="none" w="med" len="med"/>
                    </a:lnL>
                    <a:lnR w="16716" cap="flat" cmpd="sng" algn="ctr">
                      <a:solidFill>
                        <a:srgbClr val="FFFFFF"/>
                      </a:solidFill>
                      <a:prstDash val="solid"/>
                      <a:round/>
                      <a:headEnd type="none" w="med" len="med"/>
                      <a:tailEnd type="none" w="med" len="med"/>
                    </a:lnR>
                    <a:lnT w="50159" cap="flat" cmpd="sng" algn="ctr">
                      <a:solidFill>
                        <a:srgbClr val="FFFFFF"/>
                      </a:solidFill>
                      <a:prstDash val="solid"/>
                      <a:round/>
                      <a:headEnd type="none" w="med" len="med"/>
                      <a:tailEnd type="none" w="med" len="med"/>
                    </a:lnT>
                    <a:lnB w="16716" cap="flat" cmpd="sng" algn="ctr">
                      <a:solidFill>
                        <a:srgbClr val="FFFFFF"/>
                      </a:solidFill>
                      <a:prstDash val="solid"/>
                      <a:round/>
                      <a:headEnd type="none" w="med" len="med"/>
                      <a:tailEnd type="none" w="med" len="med"/>
                    </a:lnB>
                    <a:solidFill>
                      <a:srgbClr val="CEE2CF"/>
                    </a:solidFill>
                  </a:tcPr>
                </a:tc>
                <a:tc>
                  <a:txBody>
                    <a:bodyPr/>
                    <a:lstStyle/>
                    <a:p>
                      <a:pPr marL="171450" lvl="0" indent="-171450" rtl="0">
                        <a:buFont typeface="Arial"/>
                        <a:buChar char="•"/>
                      </a:pPr>
                      <a:r>
                        <a:rPr lang="en-US" sz="1100">
                          <a:solidFill>
                            <a:srgbClr val="161616"/>
                          </a:solidFill>
                          <a:effectLst/>
                          <a:highlight>
                            <a:srgbClr val="CEE2CF"/>
                          </a:highlight>
                          <a:latin typeface="Franklin Gothic Book"/>
                        </a:rPr>
                        <a:t>CLTD Bundle $1940 USD</a:t>
                      </a:r>
                      <a:endParaRPr lang="en-US" sz="1100">
                        <a:effectLst/>
                        <a:highlight>
                          <a:srgbClr val="CEE2CF"/>
                        </a:highlight>
                        <a:latin typeface="Franklin Gothic Book"/>
                      </a:endParaRPr>
                    </a:p>
                    <a:p>
                      <a:pPr marL="0" lvl="0" indent="0">
                        <a:buNone/>
                      </a:pPr>
                      <a:r>
                        <a:rPr lang="en-US" sz="1100">
                          <a:solidFill>
                            <a:srgbClr val="161616"/>
                          </a:solidFill>
                          <a:effectLst/>
                          <a:highlight>
                            <a:srgbClr val="CEE2CF"/>
                          </a:highlight>
                          <a:latin typeface="Franklin Gothic Book"/>
                        </a:rPr>
                        <a:t>(for existing ASCM Members with </a:t>
                      </a:r>
                      <a:endParaRPr lang="en-US" sz="1100">
                        <a:effectLst/>
                        <a:highlight>
                          <a:srgbClr val="CEE2CF"/>
                        </a:highlight>
                        <a:latin typeface="Franklin Gothic Book"/>
                      </a:endParaRPr>
                    </a:p>
                    <a:p>
                      <a:pPr marL="0" lvl="0" indent="0">
                        <a:buNone/>
                      </a:pPr>
                      <a:r>
                        <a:rPr lang="en-US" sz="1100">
                          <a:solidFill>
                            <a:srgbClr val="161616"/>
                          </a:solidFill>
                          <a:effectLst/>
                          <a:highlight>
                            <a:srgbClr val="CEE2CF"/>
                          </a:highlight>
                          <a:latin typeface="Franklin Gothic Book"/>
                        </a:rPr>
                        <a:t>Certification Upgrade only)</a:t>
                      </a:r>
                      <a:endParaRPr lang="en-US" sz="1100">
                        <a:effectLst/>
                        <a:highlight>
                          <a:srgbClr val="CEE2CF"/>
                        </a:highlight>
                        <a:latin typeface="Franklin Gothic Book"/>
                      </a:endParaRPr>
                    </a:p>
                    <a:p>
                      <a:pPr marL="171450" lvl="0" indent="-171450" rtl="0">
                        <a:buFont typeface="Arial"/>
                        <a:buChar char="•"/>
                      </a:pPr>
                      <a:r>
                        <a:rPr lang="en-US" sz="1100">
                          <a:solidFill>
                            <a:srgbClr val="161616"/>
                          </a:solidFill>
                          <a:effectLst/>
                          <a:highlight>
                            <a:srgbClr val="CEE2CF"/>
                          </a:highlight>
                          <a:latin typeface="Franklin Gothic Book"/>
                        </a:rPr>
                        <a:t>CLTD Bundle </a:t>
                      </a:r>
                      <a:r>
                        <a:rPr lang="en-US" sz="1100">
                          <a:effectLst/>
                          <a:highlight>
                            <a:srgbClr val="CEE2CF"/>
                          </a:highlight>
                          <a:latin typeface="Franklin Gothic Book"/>
                        </a:rPr>
                        <a:t>$2705 USD </a:t>
                      </a:r>
                    </a:p>
                    <a:p>
                      <a:pPr marL="0" lvl="0" indent="0">
                        <a:buNone/>
                      </a:pPr>
                      <a:r>
                        <a:rPr lang="en-US" sz="1100">
                          <a:effectLst/>
                          <a:highlight>
                            <a:srgbClr val="CEE2CF"/>
                          </a:highlight>
                          <a:latin typeface="Franklin Gothic Book"/>
                        </a:rPr>
                        <a:t>(for Nonmembers/ASCM Members </a:t>
                      </a:r>
                    </a:p>
                    <a:p>
                      <a:pPr marL="0" lvl="0" indent="0">
                        <a:buNone/>
                      </a:pPr>
                      <a:r>
                        <a:rPr lang="en-US" sz="1100">
                          <a:effectLst/>
                          <a:highlight>
                            <a:srgbClr val="CEE2CF"/>
                          </a:highlight>
                          <a:latin typeface="Franklin Gothic Book"/>
                        </a:rPr>
                        <a:t>without a Certification Upgrade)</a:t>
                      </a:r>
                      <a:endParaRPr lang="en-US"/>
                    </a:p>
                    <a:p>
                      <a:pPr marL="0" lvl="0" indent="0" rtl="0">
                        <a:buNone/>
                      </a:pPr>
                      <a:endParaRPr lang="en-US" sz="1100">
                        <a:solidFill>
                          <a:srgbClr val="161616"/>
                        </a:solidFill>
                        <a:effectLst/>
                        <a:highlight>
                          <a:srgbClr val="CEE2CF"/>
                        </a:highlight>
                        <a:latin typeface="Franklin Gothic Book"/>
                      </a:endParaRPr>
                    </a:p>
                    <a:p>
                      <a:pPr marL="0" lvl="0" indent="0">
                        <a:buFont typeface="Arial"/>
                        <a:buNone/>
                      </a:pPr>
                      <a:r>
                        <a:rPr lang="en-US" sz="1100">
                          <a:solidFill>
                            <a:srgbClr val="161616"/>
                          </a:solidFill>
                          <a:effectLst/>
                          <a:highlight>
                            <a:srgbClr val="CEE2CF"/>
                          </a:highlight>
                          <a:latin typeface="Franklin Gothic Book"/>
                        </a:rPr>
                        <a:t>*Taxes and shipping not included</a:t>
                      </a:r>
                      <a:endParaRPr sz="1100">
                        <a:effectLst/>
                        <a:highlight>
                          <a:srgbClr val="CEE2CF"/>
                        </a:highlight>
                        <a:latin typeface="Franklin Gothic Book"/>
                      </a:endParaRPr>
                    </a:p>
                  </a:txBody>
                  <a:tcPr marT="3343" anchor="ctr">
                    <a:lnL w="16716" cap="flat" cmpd="sng" algn="ctr">
                      <a:solidFill>
                        <a:srgbClr val="FFFFFF"/>
                      </a:solidFill>
                      <a:prstDash val="solid"/>
                      <a:round/>
                      <a:headEnd type="none" w="med" len="med"/>
                      <a:tailEnd type="none" w="med" len="med"/>
                    </a:lnL>
                    <a:lnR w="16716" cap="flat" cmpd="sng" algn="ctr">
                      <a:solidFill>
                        <a:srgbClr val="FFFFFF"/>
                      </a:solidFill>
                      <a:prstDash val="solid"/>
                      <a:round/>
                      <a:headEnd type="none" w="med" len="med"/>
                      <a:tailEnd type="none" w="med" len="med"/>
                    </a:lnR>
                    <a:lnT w="50159" cap="flat" cmpd="sng" algn="ctr">
                      <a:solidFill>
                        <a:srgbClr val="FFFFFF"/>
                      </a:solidFill>
                      <a:prstDash val="solid"/>
                      <a:round/>
                      <a:headEnd type="none" w="med" len="med"/>
                      <a:tailEnd type="none" w="med" len="med"/>
                    </a:lnT>
                    <a:lnB w="16716" cap="flat" cmpd="sng" algn="ctr">
                      <a:solidFill>
                        <a:srgbClr val="FFFFFF"/>
                      </a:solidFill>
                      <a:prstDash val="solid"/>
                      <a:round/>
                      <a:headEnd type="none" w="med" len="med"/>
                      <a:tailEnd type="none" w="med" len="med"/>
                    </a:lnB>
                    <a:solidFill>
                      <a:srgbClr val="CEE2CF"/>
                    </a:solidFill>
                  </a:tcPr>
                </a:tc>
                <a:tc>
                  <a:txBody>
                    <a:bodyPr/>
                    <a:lstStyle/>
                    <a:p>
                      <a:pPr marL="171450" lvl="0" indent="-171450" rtl="0">
                        <a:buFont typeface="Arial"/>
                        <a:buChar char="•"/>
                      </a:pPr>
                      <a:r>
                        <a:rPr lang="en-US" sz="1100">
                          <a:solidFill>
                            <a:srgbClr val="161616"/>
                          </a:solidFill>
                          <a:effectLst/>
                          <a:highlight>
                            <a:srgbClr val="CEE2CF"/>
                          </a:highlight>
                          <a:latin typeface="Franklin Gothic Book"/>
                        </a:rPr>
                        <a:t>CTSC Bundle $2230 USD</a:t>
                      </a:r>
                      <a:endParaRPr lang="en-US" sz="1100">
                        <a:effectLst/>
                        <a:highlight>
                          <a:srgbClr val="CEE2CF"/>
                        </a:highlight>
                        <a:latin typeface="Franklin Gothic Book"/>
                      </a:endParaRPr>
                    </a:p>
                    <a:p>
                      <a:pPr marL="0" lvl="0" indent="0">
                        <a:buNone/>
                      </a:pPr>
                      <a:r>
                        <a:rPr lang="en-US" sz="1100">
                          <a:solidFill>
                            <a:srgbClr val="161616"/>
                          </a:solidFill>
                          <a:effectLst/>
                          <a:highlight>
                            <a:srgbClr val="CEE2CF"/>
                          </a:highlight>
                          <a:latin typeface="Franklin Gothic Book"/>
                        </a:rPr>
                        <a:t>(for existing ASCM Members with </a:t>
                      </a:r>
                      <a:endParaRPr lang="en-US" sz="1100">
                        <a:effectLst/>
                        <a:highlight>
                          <a:srgbClr val="CEE2CF"/>
                        </a:highlight>
                        <a:latin typeface="Franklin Gothic Book"/>
                      </a:endParaRPr>
                    </a:p>
                    <a:p>
                      <a:pPr marL="0" lvl="0" indent="0">
                        <a:buNone/>
                      </a:pPr>
                      <a:r>
                        <a:rPr lang="en-US" sz="1100">
                          <a:solidFill>
                            <a:srgbClr val="161616"/>
                          </a:solidFill>
                          <a:effectLst/>
                          <a:highlight>
                            <a:srgbClr val="CEE2CF"/>
                          </a:highlight>
                          <a:latin typeface="Franklin Gothic Book"/>
                        </a:rPr>
                        <a:t>Certification Upgrade only)</a:t>
                      </a:r>
                      <a:endParaRPr lang="en-US" sz="1100">
                        <a:effectLst/>
                        <a:highlight>
                          <a:srgbClr val="CEE2CF"/>
                        </a:highlight>
                        <a:latin typeface="Franklin Gothic Book"/>
                      </a:endParaRPr>
                    </a:p>
                    <a:p>
                      <a:pPr marL="171450" lvl="0" indent="-171450" rtl="0">
                        <a:buFont typeface="Arial"/>
                        <a:buChar char="•"/>
                      </a:pPr>
                      <a:r>
                        <a:rPr lang="en-US" sz="1100">
                          <a:solidFill>
                            <a:srgbClr val="161616"/>
                          </a:solidFill>
                          <a:effectLst/>
                          <a:highlight>
                            <a:srgbClr val="CEE2CF"/>
                          </a:highlight>
                          <a:latin typeface="Franklin Gothic Book"/>
                        </a:rPr>
                        <a:t>CTSC Bundle </a:t>
                      </a:r>
                      <a:r>
                        <a:rPr lang="en-US" sz="1100">
                          <a:effectLst/>
                          <a:highlight>
                            <a:srgbClr val="CEE2CF"/>
                          </a:highlight>
                          <a:latin typeface="Franklin Gothic Book"/>
                        </a:rPr>
                        <a:t>$3110 USD </a:t>
                      </a:r>
                    </a:p>
                    <a:p>
                      <a:pPr marL="0" lvl="0" indent="0">
                        <a:buNone/>
                      </a:pPr>
                      <a:r>
                        <a:rPr lang="en-US" sz="1100">
                          <a:effectLst/>
                          <a:highlight>
                            <a:srgbClr val="CEE2CF"/>
                          </a:highlight>
                          <a:latin typeface="Franklin Gothic Book"/>
                        </a:rPr>
                        <a:t>(for Nonmembers/ASCM Members </a:t>
                      </a:r>
                    </a:p>
                    <a:p>
                      <a:pPr marL="0" lvl="0" indent="0">
                        <a:buNone/>
                      </a:pPr>
                      <a:r>
                        <a:rPr lang="en-US" sz="1100">
                          <a:effectLst/>
                          <a:highlight>
                            <a:srgbClr val="CEE2CF"/>
                          </a:highlight>
                          <a:latin typeface="Franklin Gothic Book"/>
                        </a:rPr>
                        <a:t>without a Certification Upgrade)</a:t>
                      </a:r>
                      <a:endParaRPr lang="en-US"/>
                    </a:p>
                    <a:p>
                      <a:pPr marL="0" lvl="0" indent="0" rtl="0">
                        <a:buNone/>
                      </a:pPr>
                      <a:endParaRPr lang="en-US" sz="1100">
                        <a:solidFill>
                          <a:srgbClr val="161616"/>
                        </a:solidFill>
                        <a:effectLst/>
                        <a:highlight>
                          <a:srgbClr val="CEE2CF"/>
                        </a:highlight>
                        <a:latin typeface="Franklin Gothic Book"/>
                      </a:endParaRPr>
                    </a:p>
                    <a:p>
                      <a:pPr marL="0" lvl="0" indent="0">
                        <a:buFont typeface="Arial"/>
                        <a:buNone/>
                      </a:pPr>
                      <a:r>
                        <a:rPr lang="en-US" sz="1100">
                          <a:solidFill>
                            <a:srgbClr val="161616"/>
                          </a:solidFill>
                          <a:effectLst/>
                          <a:highlight>
                            <a:srgbClr val="CEE2CF"/>
                          </a:highlight>
                          <a:latin typeface="Franklin Gothic Book"/>
                        </a:rPr>
                        <a:t>*Taxes and shipping not included</a:t>
                      </a:r>
                      <a:endParaRPr sz="1100">
                        <a:effectLst/>
                        <a:highlight>
                          <a:srgbClr val="CEE2CF"/>
                        </a:highlight>
                        <a:latin typeface="Franklin Gothic Book"/>
                      </a:endParaRPr>
                    </a:p>
                  </a:txBody>
                  <a:tcPr marT="4172" anchor="ctr">
                    <a:lnL w="16716" cap="flat" cmpd="sng" algn="ctr">
                      <a:solidFill>
                        <a:srgbClr val="FFFFFF"/>
                      </a:solidFill>
                      <a:prstDash val="solid"/>
                      <a:round/>
                      <a:headEnd type="none" w="med" len="med"/>
                      <a:tailEnd type="none" w="med" len="med"/>
                    </a:lnL>
                    <a:lnR w="16716" cap="flat" cmpd="sng" algn="ctr">
                      <a:solidFill>
                        <a:srgbClr val="FFFFFF"/>
                      </a:solidFill>
                      <a:prstDash val="solid"/>
                      <a:round/>
                      <a:headEnd type="none" w="med" len="med"/>
                      <a:tailEnd type="none" w="med" len="med"/>
                    </a:lnR>
                    <a:lnT w="50159" cap="flat" cmpd="sng" algn="ctr">
                      <a:solidFill>
                        <a:srgbClr val="FFFFFF"/>
                      </a:solidFill>
                      <a:prstDash val="solid"/>
                      <a:round/>
                      <a:headEnd type="none" w="med" len="med"/>
                      <a:tailEnd type="none" w="med" len="med"/>
                    </a:lnT>
                    <a:lnB w="16716" cap="flat" cmpd="sng" algn="ctr">
                      <a:solidFill>
                        <a:srgbClr val="FFFFFF"/>
                      </a:solidFill>
                      <a:prstDash val="solid"/>
                      <a:round/>
                      <a:headEnd type="none" w="med" len="med"/>
                      <a:tailEnd type="none" w="med" len="med"/>
                    </a:lnB>
                    <a:solidFill>
                      <a:srgbClr val="CEE2CF"/>
                    </a:solidFill>
                  </a:tcPr>
                </a:tc>
                <a:extLst>
                  <a:ext uri="{0D108BD9-81ED-4DB2-BD59-A6C34878D82A}">
                    <a16:rowId xmlns:a16="http://schemas.microsoft.com/office/drawing/2014/main" val="2162014076"/>
                  </a:ext>
                </a:extLst>
              </a:tr>
            </a:tbl>
          </a:graphicData>
        </a:graphic>
      </p:graphicFrame>
      <p:sp>
        <p:nvSpPr>
          <p:cNvPr id="3" name="object 3"/>
          <p:cNvSpPr txBox="1">
            <a:spLocks noGrp="1"/>
          </p:cNvSpPr>
          <p:nvPr>
            <p:ph type="sldNum" sz="quarter" idx="7"/>
          </p:nvPr>
        </p:nvSpPr>
        <p:spPr>
          <a:prstGeom prst="rect">
            <a:avLst/>
          </a:prstGeom>
        </p:spPr>
        <p:txBody>
          <a:bodyPr vert="horz" wrap="square" lIns="0" tIns="1905" rIns="0" bIns="0" rtlCol="0">
            <a:spAutoFit/>
          </a:bodyPr>
          <a:lstStyle/>
          <a:p>
            <a:pPr marL="38735">
              <a:lnSpc>
                <a:spcPct val="100000"/>
              </a:lnSpc>
              <a:spcBef>
                <a:spcPts val="15"/>
              </a:spcBef>
            </a:pPr>
            <a:fld id="{81D60167-4931-47E6-BA6A-407CBD079E47}" type="slidenum">
              <a:rPr spc="-50" dirty="0"/>
              <a:t>4</a:t>
            </a:fld>
            <a:endParaRPr spc="-50"/>
          </a:p>
        </p:txBody>
      </p:sp>
      <p:sp>
        <p:nvSpPr>
          <p:cNvPr id="4" name="object 4"/>
          <p:cNvSpPr txBox="1">
            <a:spLocks noGrp="1"/>
          </p:cNvSpPr>
          <p:nvPr>
            <p:ph type="ftr" sz="quarter" idx="5"/>
          </p:nvPr>
        </p:nvSpPr>
        <p:spPr>
          <a:prstGeom prst="rect">
            <a:avLst/>
          </a:prstGeom>
        </p:spPr>
        <p:txBody>
          <a:bodyPr vert="horz" wrap="square" lIns="0" tIns="1905" rIns="0" bIns="0" rtlCol="0">
            <a:spAutoFit/>
          </a:bodyPr>
          <a:lstStyle/>
          <a:p>
            <a:pPr marL="12700">
              <a:lnSpc>
                <a:spcPct val="100000"/>
              </a:lnSpc>
              <a:spcBef>
                <a:spcPts val="15"/>
              </a:spcBef>
            </a:pPr>
            <a:r>
              <a:t>©</a:t>
            </a:r>
            <a:r>
              <a:rPr spc="-55"/>
              <a:t> </a:t>
            </a:r>
            <a:r>
              <a:t>ASCM.</a:t>
            </a:r>
            <a:r>
              <a:rPr spc="-15"/>
              <a:t> </a:t>
            </a:r>
            <a:r>
              <a:t>All</a:t>
            </a:r>
            <a:r>
              <a:rPr spc="-55"/>
              <a:t> </a:t>
            </a:r>
            <a:r>
              <a:t>rights </a:t>
            </a:r>
            <a:r>
              <a:rPr spc="-10"/>
              <a:t>reserved.</a:t>
            </a:r>
          </a:p>
        </p:txBody>
      </p:sp>
    </p:spTree>
    <p:extLst>
      <p:ext uri="{BB962C8B-B14F-4D97-AF65-F5344CB8AC3E}">
        <p14:creationId xmlns:p14="http://schemas.microsoft.com/office/powerpoint/2010/main" val="999893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2286043872"/>
              </p:ext>
            </p:extLst>
          </p:nvPr>
        </p:nvGraphicFramePr>
        <p:xfrm>
          <a:off x="523301" y="339686"/>
          <a:ext cx="10542538" cy="5254753"/>
        </p:xfrm>
        <a:graphic>
          <a:graphicData uri="http://schemas.openxmlformats.org/drawingml/2006/table">
            <a:tbl>
              <a:tblPr firstRow="1" bandRow="1">
                <a:tableStyleId>{2D5ABB26-0587-4C30-8999-92F81FD0307C}</a:tableStyleId>
              </a:tblPr>
              <a:tblGrid>
                <a:gridCol w="2656416">
                  <a:extLst>
                    <a:ext uri="{9D8B030D-6E8A-4147-A177-3AD203B41FA5}">
                      <a16:colId xmlns:a16="http://schemas.microsoft.com/office/drawing/2014/main" val="20000"/>
                    </a:ext>
                  </a:extLst>
                </a:gridCol>
                <a:gridCol w="7886122">
                  <a:extLst>
                    <a:ext uri="{9D8B030D-6E8A-4147-A177-3AD203B41FA5}">
                      <a16:colId xmlns:a16="http://schemas.microsoft.com/office/drawing/2014/main" val="20001"/>
                    </a:ext>
                  </a:extLst>
                </a:gridCol>
              </a:tblGrid>
              <a:tr h="368795">
                <a:tc gridSpan="2">
                  <a:txBody>
                    <a:bodyPr/>
                    <a:lstStyle/>
                    <a:p>
                      <a:pPr marL="91440" lvl="0">
                        <a:lnSpc>
                          <a:spcPct val="100000"/>
                        </a:lnSpc>
                        <a:spcBef>
                          <a:spcPts val="265"/>
                        </a:spcBef>
                        <a:buNone/>
                      </a:pPr>
                      <a:r>
                        <a:rPr lang="en-US" sz="1800">
                          <a:solidFill>
                            <a:srgbClr val="FFFFFF"/>
                          </a:solidFill>
                          <a:latin typeface="Franklin Gothic Book"/>
                        </a:rPr>
                        <a:t>All APICS Certifications</a:t>
                      </a:r>
                      <a:endParaRPr/>
                    </a:p>
                  </a:txBody>
                  <a:tcPr marL="0" marR="0" marT="336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AF47"/>
                    </a:solidFill>
                  </a:tcPr>
                </a:tc>
                <a:tc hMerge="1">
                  <a:txBody>
                    <a:bodyPr/>
                    <a:lstStyle/>
                    <a:p>
                      <a:endParaRPr lang="en-US"/>
                    </a:p>
                  </a:txBody>
                  <a:tcPr marL="0" marR="0" marT="336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AF47"/>
                    </a:solidFill>
                  </a:tcPr>
                </a:tc>
                <a:extLst>
                  <a:ext uri="{0D108BD9-81ED-4DB2-BD59-A6C34878D82A}">
                    <a16:rowId xmlns:a16="http://schemas.microsoft.com/office/drawing/2014/main" val="10000"/>
                  </a:ext>
                </a:extLst>
              </a:tr>
              <a:tr h="694764">
                <a:tc>
                  <a:txBody>
                    <a:bodyPr/>
                    <a:lstStyle/>
                    <a:p>
                      <a:pPr marL="51435">
                        <a:lnSpc>
                          <a:spcPct val="100000"/>
                        </a:lnSpc>
                        <a:spcBef>
                          <a:spcPts val="140"/>
                        </a:spcBef>
                      </a:pPr>
                      <a:r>
                        <a:rPr lang="en-US" sz="1000">
                          <a:solidFill>
                            <a:srgbClr val="161616"/>
                          </a:solidFill>
                          <a:latin typeface="Franklin Gothic Book"/>
                          <a:cs typeface="Franklin Gothic Book"/>
                        </a:rPr>
                        <a:t>Study</a:t>
                      </a:r>
                      <a:r>
                        <a:rPr lang="en-US" sz="1000" spc="-45">
                          <a:solidFill>
                            <a:srgbClr val="161616"/>
                          </a:solidFill>
                          <a:latin typeface="Franklin Gothic Book"/>
                          <a:cs typeface="Franklin Gothic Book"/>
                        </a:rPr>
                        <a:t> </a:t>
                      </a:r>
                      <a:r>
                        <a:rPr lang="en-US" sz="1000">
                          <a:solidFill>
                            <a:srgbClr val="161616"/>
                          </a:solidFill>
                          <a:latin typeface="Franklin Gothic Book"/>
                          <a:cs typeface="Franklin Gothic Book"/>
                        </a:rPr>
                        <a:t>Methods</a:t>
                      </a:r>
                      <a:endParaRPr lang="en-US" sz="1000" spc="-10">
                        <a:solidFill>
                          <a:srgbClr val="161616"/>
                        </a:solidFill>
                        <a:latin typeface="Franklin Gothic Book"/>
                        <a:cs typeface="Franklin Gothic Book"/>
                      </a:endParaRPr>
                    </a:p>
                  </a:txBody>
                  <a:tcPr marL="0" marR="0" marT="17780"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EE2CF"/>
                    </a:solidFill>
                  </a:tcPr>
                </a:tc>
                <a:tc>
                  <a:txBody>
                    <a:bodyPr/>
                    <a:lstStyle/>
                    <a:p>
                      <a:pPr marL="222885" indent="-171450">
                        <a:lnSpc>
                          <a:spcPct val="100000"/>
                        </a:lnSpc>
                        <a:spcBef>
                          <a:spcPts val="140"/>
                        </a:spcBef>
                        <a:buFont typeface="Arial"/>
                        <a:buChar char="•"/>
                        <a:tabLst>
                          <a:tab pos="221615" algn="l"/>
                        </a:tabLst>
                      </a:pPr>
                      <a:r>
                        <a:rPr lang="en-US" sz="1000" spc="-10">
                          <a:solidFill>
                            <a:srgbClr val="151515"/>
                          </a:solidFill>
                          <a:latin typeface="Franklin Gothic Book"/>
                          <a:cs typeface="Franklin Gothic Book"/>
                        </a:rPr>
                        <a:t>Self-study</a:t>
                      </a:r>
                      <a:endParaRPr lang="en-US" sz="1000">
                        <a:latin typeface="Franklin Gothic Book"/>
                        <a:cs typeface="Franklin Gothic Book"/>
                      </a:endParaRPr>
                    </a:p>
                    <a:p>
                      <a:pPr marL="222885" indent="-171450">
                        <a:lnSpc>
                          <a:spcPct val="100000"/>
                        </a:lnSpc>
                        <a:spcBef>
                          <a:spcPts val="190"/>
                        </a:spcBef>
                        <a:buFont typeface="Arial"/>
                        <a:buChar char="•"/>
                        <a:tabLst>
                          <a:tab pos="221615" algn="l"/>
                        </a:tabLst>
                      </a:pPr>
                      <a:r>
                        <a:rPr lang="en-US" sz="1000" spc="-10">
                          <a:solidFill>
                            <a:srgbClr val="151515"/>
                          </a:solidFill>
                          <a:latin typeface="Franklin Gothic Book"/>
                          <a:cs typeface="Franklin Gothic Book"/>
                        </a:rPr>
                        <a:t>Classroom</a:t>
                      </a:r>
                      <a:r>
                        <a:rPr lang="en-US" sz="1000" spc="30">
                          <a:solidFill>
                            <a:srgbClr val="151515"/>
                          </a:solidFill>
                          <a:latin typeface="Franklin Gothic Book"/>
                          <a:cs typeface="Franklin Gothic Book"/>
                        </a:rPr>
                        <a:t> </a:t>
                      </a:r>
                      <a:r>
                        <a:rPr lang="en-US" sz="1000" spc="-10">
                          <a:solidFill>
                            <a:srgbClr val="151515"/>
                          </a:solidFill>
                          <a:latin typeface="Franklin Gothic Book"/>
                          <a:cs typeface="Franklin Gothic Book"/>
                        </a:rPr>
                        <a:t>study options</a:t>
                      </a:r>
                      <a:endParaRPr lang="en-US" sz="1000">
                        <a:latin typeface="Franklin Gothic Book"/>
                        <a:cs typeface="Franklin Gothic Book"/>
                      </a:endParaRPr>
                    </a:p>
                    <a:p>
                      <a:pPr marL="680085" lvl="1" indent="-171450">
                        <a:lnSpc>
                          <a:spcPct val="100000"/>
                        </a:lnSpc>
                        <a:spcBef>
                          <a:spcPts val="190"/>
                        </a:spcBef>
                        <a:buFont typeface="Arial"/>
                        <a:buChar char="•"/>
                      </a:pPr>
                      <a:r>
                        <a:rPr lang="en-US" sz="1000" spc="-10">
                          <a:solidFill>
                            <a:srgbClr val="151515"/>
                          </a:solidFill>
                          <a:latin typeface="Franklin Gothic Book"/>
                          <a:cs typeface="Franklin Gothic Book"/>
                        </a:rPr>
                        <a:t>Online, hybrid, and In-person</a:t>
                      </a:r>
                    </a:p>
                  </a:txBody>
                  <a:tcPr marL="0" marR="0" marT="17780"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EE2CF"/>
                    </a:solidFill>
                  </a:tcPr>
                </a:tc>
                <a:extLst>
                  <a:ext uri="{0D108BD9-81ED-4DB2-BD59-A6C34878D82A}">
                    <a16:rowId xmlns:a16="http://schemas.microsoft.com/office/drawing/2014/main" val="10001"/>
                  </a:ext>
                </a:extLst>
              </a:tr>
              <a:tr h="907676">
                <a:tc>
                  <a:txBody>
                    <a:bodyPr/>
                    <a:lstStyle/>
                    <a:p>
                      <a:pPr marL="51435" lvl="0">
                        <a:lnSpc>
                          <a:spcPct val="100000"/>
                        </a:lnSpc>
                        <a:spcBef>
                          <a:spcPts val="140"/>
                        </a:spcBef>
                        <a:buNone/>
                      </a:pPr>
                      <a:r>
                        <a:rPr lang="en-US" sz="1000" b="0" i="0" u="none" strike="noStrike" spc="-10" noProof="0">
                          <a:solidFill>
                            <a:srgbClr val="161616"/>
                          </a:solidFill>
                          <a:latin typeface="Franklin Gothic Book"/>
                        </a:rPr>
                        <a:t>Guides and Resources</a:t>
                      </a:r>
                      <a:endParaRPr/>
                    </a:p>
                  </a:txBody>
                  <a:tcPr marL="0" marR="0" marT="17780" marB="0" anchor="ctr">
                    <a:lnL w="12700">
                      <a:solidFill>
                        <a:srgbClr val="FFFFFF"/>
                      </a:solidFill>
                    </a:lnL>
                    <a:lnR w="12700">
                      <a:solidFill>
                        <a:srgbClr val="FFFFFF"/>
                      </a:solidFill>
                    </a:lnR>
                    <a:lnT w="12700" cap="flat" cmpd="sng" algn="ctr">
                      <a:solidFill>
                        <a:srgbClr val="FFFFFF"/>
                      </a:solidFill>
                      <a:prstDash val="solid"/>
                      <a:round/>
                      <a:headEnd type="none" w="med" len="med"/>
                      <a:tailEnd type="none" w="med" len="med"/>
                    </a:lnT>
                    <a:lnB w="12700">
                      <a:solidFill>
                        <a:srgbClr val="FFFFFF"/>
                      </a:solidFill>
                    </a:lnB>
                    <a:solidFill>
                      <a:srgbClr val="CEE2CF"/>
                    </a:solidFill>
                  </a:tcPr>
                </a:tc>
                <a:tc>
                  <a:txBody>
                    <a:bodyPr/>
                    <a:lstStyle/>
                    <a:p>
                      <a:pPr marL="222885" lvl="0" indent="-171450">
                        <a:lnSpc>
                          <a:spcPct val="100000"/>
                        </a:lnSpc>
                        <a:spcBef>
                          <a:spcPts val="190"/>
                        </a:spcBef>
                        <a:buClr>
                          <a:srgbClr val="000000"/>
                        </a:buClr>
                        <a:buFont typeface="Arial,Sans-Serif"/>
                        <a:buChar char="•"/>
                      </a:pPr>
                      <a:r>
                        <a:rPr lang="en-US" sz="1000" b="0" i="0" u="none" strike="noStrike" spc="-10" noProof="0">
                          <a:solidFill>
                            <a:srgbClr val="151515"/>
                          </a:solidFill>
                          <a:latin typeface="Franklin Gothic Book"/>
                        </a:rPr>
                        <a:t>Exam Content Manual (ECM)</a:t>
                      </a:r>
                      <a:endParaRPr lang="en-US" sz="1000" b="0" i="0" u="none" strike="noStrike" spc="-10" noProof="0">
                        <a:solidFill>
                          <a:srgbClr val="000000"/>
                        </a:solidFill>
                        <a:latin typeface="Franklin Gothic Book"/>
                      </a:endParaRPr>
                    </a:p>
                    <a:p>
                      <a:pPr marL="222885" lvl="0" indent="-171450">
                        <a:lnSpc>
                          <a:spcPct val="100000"/>
                        </a:lnSpc>
                        <a:spcBef>
                          <a:spcPts val="219"/>
                        </a:spcBef>
                        <a:buClr>
                          <a:srgbClr val="000000"/>
                        </a:buClr>
                        <a:buFont typeface="Arial,Sans-Serif"/>
                        <a:buChar char="•"/>
                      </a:pPr>
                      <a:r>
                        <a:rPr lang="en-US" sz="1000" b="0" i="0" u="none" strike="noStrike" spc="-10" noProof="0">
                          <a:solidFill>
                            <a:srgbClr val="151515"/>
                          </a:solidFill>
                          <a:latin typeface="Franklin Gothic Book"/>
                        </a:rPr>
                        <a:t>Respective Program's Learning System</a:t>
                      </a:r>
                      <a:endParaRPr lang="en-US" sz="1000" b="0" i="0" u="none" strike="noStrike" spc="-10" noProof="0">
                        <a:solidFill>
                          <a:srgbClr val="000000"/>
                        </a:solidFill>
                        <a:latin typeface="Franklin Gothic Book"/>
                      </a:endParaRPr>
                    </a:p>
                    <a:p>
                      <a:pPr marL="680085" lvl="1" indent="-171450" algn="l">
                        <a:lnSpc>
                          <a:spcPct val="100000"/>
                        </a:lnSpc>
                        <a:spcBef>
                          <a:spcPts val="190"/>
                        </a:spcBef>
                        <a:buClr>
                          <a:srgbClr val="000000"/>
                        </a:buClr>
                        <a:buFont typeface="Arial,Sans-Serif"/>
                        <a:buChar char="•"/>
                      </a:pPr>
                      <a:r>
                        <a:rPr lang="en-US" sz="1000" b="0" i="0" u="none" strike="noStrike" spc="-10" noProof="0">
                          <a:solidFill>
                            <a:srgbClr val="151515"/>
                          </a:solidFill>
                          <a:latin typeface="Franklin Gothic Book"/>
                        </a:rPr>
                        <a:t>Courseware materials</a:t>
                      </a:r>
                      <a:endParaRPr lang="en-US" sz="1000" b="0" i="0" u="none" strike="noStrike" spc="-10" noProof="0">
                        <a:solidFill>
                          <a:srgbClr val="000000"/>
                        </a:solidFill>
                        <a:latin typeface="Franklin Gothic Book"/>
                      </a:endParaRPr>
                    </a:p>
                    <a:p>
                      <a:pPr marL="680085" lvl="1" indent="-171450" algn="l">
                        <a:lnSpc>
                          <a:spcPct val="100000"/>
                        </a:lnSpc>
                        <a:spcBef>
                          <a:spcPts val="195"/>
                        </a:spcBef>
                        <a:buClr>
                          <a:srgbClr val="000000"/>
                        </a:buClr>
                        <a:buFont typeface="Arial,Sans-Serif"/>
                        <a:buChar char="•"/>
                      </a:pPr>
                      <a:r>
                        <a:rPr lang="en-US" sz="1000" b="0" i="0" u="none" strike="noStrike" spc="-10" noProof="0">
                          <a:solidFill>
                            <a:srgbClr val="151515"/>
                          </a:solidFill>
                          <a:latin typeface="Franklin Gothic Book"/>
                        </a:rPr>
                        <a:t>Online content and quizzes</a:t>
                      </a:r>
                      <a:endParaRPr lang="en-US" sz="1000" b="0" i="0" u="none" strike="noStrike" spc="-10" noProof="0">
                        <a:solidFill>
                          <a:srgbClr val="000000"/>
                        </a:solidFill>
                        <a:latin typeface="Franklin Gothic Book"/>
                      </a:endParaRPr>
                    </a:p>
                    <a:p>
                      <a:pPr marL="222885" lvl="0" indent="-171450">
                        <a:lnSpc>
                          <a:spcPct val="100000"/>
                        </a:lnSpc>
                        <a:spcBef>
                          <a:spcPts val="215"/>
                        </a:spcBef>
                        <a:buClr>
                          <a:srgbClr val="000000"/>
                        </a:buClr>
                        <a:buFont typeface="Arial,Sans-Serif"/>
                        <a:buChar char="•"/>
                      </a:pPr>
                      <a:r>
                        <a:rPr lang="en-US" sz="1000" b="0" i="0" u="none" strike="noStrike" spc="-10" noProof="0">
                          <a:solidFill>
                            <a:srgbClr val="151515"/>
                          </a:solidFill>
                          <a:latin typeface="Franklin Gothic Book"/>
                        </a:rPr>
                        <a:t>ASCM Supply Chain Dictionary</a:t>
                      </a:r>
                      <a:endParaRPr/>
                    </a:p>
                  </a:txBody>
                  <a:tcPr marL="0" marR="0" marT="17780" marB="0" anchor="ctr">
                    <a:lnL w="12700">
                      <a:solidFill>
                        <a:srgbClr val="FFFFFF"/>
                      </a:solidFill>
                    </a:lnL>
                    <a:lnR w="12700">
                      <a:solidFill>
                        <a:srgbClr val="FFFFFF"/>
                      </a:solidFill>
                    </a:lnR>
                    <a:lnT w="12700" cap="flat" cmpd="sng" algn="ctr">
                      <a:solidFill>
                        <a:srgbClr val="FFFFFF"/>
                      </a:solidFill>
                      <a:prstDash val="solid"/>
                      <a:round/>
                      <a:headEnd type="none" w="med" len="med"/>
                      <a:tailEnd type="none" w="med" len="med"/>
                    </a:lnT>
                    <a:lnB w="12700">
                      <a:solidFill>
                        <a:srgbClr val="FFFFFF"/>
                      </a:solidFill>
                    </a:lnB>
                    <a:solidFill>
                      <a:srgbClr val="CEE2CF"/>
                    </a:solidFill>
                  </a:tcPr>
                </a:tc>
                <a:extLst>
                  <a:ext uri="{0D108BD9-81ED-4DB2-BD59-A6C34878D82A}">
                    <a16:rowId xmlns:a16="http://schemas.microsoft.com/office/drawing/2014/main" val="2823839909"/>
                  </a:ext>
                </a:extLst>
              </a:tr>
              <a:tr h="514922">
                <a:tc>
                  <a:txBody>
                    <a:bodyPr/>
                    <a:lstStyle/>
                    <a:p>
                      <a:pPr marL="50800">
                        <a:lnSpc>
                          <a:spcPct val="100000"/>
                        </a:lnSpc>
                        <a:spcBef>
                          <a:spcPts val="150"/>
                        </a:spcBef>
                      </a:pPr>
                      <a:r>
                        <a:rPr lang="en-US" sz="1000" spc="-10">
                          <a:solidFill>
                            <a:srgbClr val="161616"/>
                          </a:solidFill>
                          <a:latin typeface="Franklin Gothic Book"/>
                          <a:cs typeface="Franklin Gothic Book"/>
                        </a:rPr>
                        <a:t>Exam</a:t>
                      </a:r>
                      <a:r>
                        <a:rPr lang="en-US" sz="1000" spc="-15">
                          <a:solidFill>
                            <a:srgbClr val="161616"/>
                          </a:solidFill>
                          <a:latin typeface="Franklin Gothic Book"/>
                          <a:cs typeface="Franklin Gothic Book"/>
                        </a:rPr>
                        <a:t> </a:t>
                      </a:r>
                      <a:r>
                        <a:rPr lang="en-US" sz="1000" spc="-10">
                          <a:solidFill>
                            <a:srgbClr val="161616"/>
                          </a:solidFill>
                          <a:latin typeface="Franklin Gothic Book"/>
                          <a:cs typeface="Franklin Gothic Book"/>
                        </a:rPr>
                        <a:t>Specifications</a:t>
                      </a:r>
                      <a:endParaRPr sz="1000">
                        <a:latin typeface="Franklin Gothic Book"/>
                        <a:cs typeface="Franklin Gothic Book"/>
                      </a:endParaRPr>
                    </a:p>
                  </a:txBody>
                  <a:tcPr marL="0" marR="0" marT="19050" marB="0" anchor="ctr">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8F0E9"/>
                    </a:solidFill>
                  </a:tcPr>
                </a:tc>
                <a:tc>
                  <a:txBody>
                    <a:bodyPr/>
                    <a:lstStyle/>
                    <a:p>
                      <a:pPr marL="222250" marR="143510" indent="-171450">
                        <a:lnSpc>
                          <a:spcPct val="100000"/>
                        </a:lnSpc>
                        <a:spcBef>
                          <a:spcPts val="150"/>
                        </a:spcBef>
                        <a:buFont typeface="Arial"/>
                        <a:buChar char="•"/>
                        <a:tabLst>
                          <a:tab pos="163830" algn="l"/>
                        </a:tabLst>
                      </a:pPr>
                      <a:r>
                        <a:rPr lang="en-US" sz="1000">
                          <a:solidFill>
                            <a:srgbClr val="151515"/>
                          </a:solidFill>
                          <a:latin typeface="Franklin Gothic Book"/>
                          <a:cs typeface="Franklin Gothic Book"/>
                        </a:rPr>
                        <a:t>Must</a:t>
                      </a:r>
                      <a:r>
                        <a:rPr lang="en-US" sz="1000" spc="-5">
                          <a:solidFill>
                            <a:srgbClr val="151515"/>
                          </a:solidFill>
                          <a:latin typeface="Franklin Gothic Book"/>
                          <a:cs typeface="Franklin Gothic Book"/>
                        </a:rPr>
                        <a:t> </a:t>
                      </a:r>
                      <a:r>
                        <a:rPr lang="en-US" sz="1000">
                          <a:solidFill>
                            <a:srgbClr val="151515"/>
                          </a:solidFill>
                          <a:latin typeface="Franklin Gothic Book"/>
                          <a:cs typeface="Franklin Gothic Book"/>
                        </a:rPr>
                        <a:t>pass</a:t>
                      </a:r>
                      <a:r>
                        <a:rPr lang="en-US" sz="1000" spc="-10">
                          <a:solidFill>
                            <a:srgbClr val="151515"/>
                          </a:solidFill>
                          <a:latin typeface="Franklin Gothic Book"/>
                          <a:cs typeface="Franklin Gothic Book"/>
                        </a:rPr>
                        <a:t> </a:t>
                      </a:r>
                      <a:r>
                        <a:rPr lang="en-US" sz="1000">
                          <a:solidFill>
                            <a:srgbClr val="151515"/>
                          </a:solidFill>
                          <a:latin typeface="Franklin Gothic Book"/>
                          <a:cs typeface="Franklin Gothic Book"/>
                        </a:rPr>
                        <a:t>one</a:t>
                      </a:r>
                      <a:r>
                        <a:rPr lang="en-US" sz="1000" spc="-25">
                          <a:solidFill>
                            <a:srgbClr val="151515"/>
                          </a:solidFill>
                          <a:latin typeface="Franklin Gothic Book"/>
                          <a:cs typeface="Franklin Gothic Book"/>
                        </a:rPr>
                        <a:t> </a:t>
                      </a:r>
                      <a:r>
                        <a:rPr lang="en-US" sz="1000">
                          <a:solidFill>
                            <a:srgbClr val="151515"/>
                          </a:solidFill>
                          <a:latin typeface="Franklin Gothic Book"/>
                          <a:cs typeface="Franklin Gothic Book"/>
                        </a:rPr>
                        <a:t>(1)</a:t>
                      </a:r>
                      <a:r>
                        <a:rPr lang="en-US" sz="1000" spc="-20">
                          <a:solidFill>
                            <a:srgbClr val="151515"/>
                          </a:solidFill>
                          <a:latin typeface="Franklin Gothic Book"/>
                          <a:cs typeface="Franklin Gothic Book"/>
                        </a:rPr>
                        <a:t> </a:t>
                      </a:r>
                      <a:r>
                        <a:rPr lang="en-US" sz="1000" spc="-10">
                          <a:solidFill>
                            <a:srgbClr val="151515"/>
                          </a:solidFill>
                          <a:latin typeface="Franklin Gothic Book"/>
                          <a:cs typeface="Franklin Gothic Book"/>
                        </a:rPr>
                        <a:t>computer-</a:t>
                      </a:r>
                      <a:r>
                        <a:rPr lang="en-US" sz="1000">
                          <a:solidFill>
                            <a:srgbClr val="151515"/>
                          </a:solidFill>
                          <a:latin typeface="Franklin Gothic Book"/>
                          <a:cs typeface="Franklin Gothic Book"/>
                        </a:rPr>
                        <a:t>based</a:t>
                      </a:r>
                      <a:r>
                        <a:rPr lang="en-US" sz="1000" spc="20">
                          <a:solidFill>
                            <a:srgbClr val="151515"/>
                          </a:solidFill>
                          <a:latin typeface="Franklin Gothic Book"/>
                          <a:cs typeface="Franklin Gothic Book"/>
                        </a:rPr>
                        <a:t> </a:t>
                      </a:r>
                      <a:r>
                        <a:rPr lang="en-US" sz="1000">
                          <a:solidFill>
                            <a:srgbClr val="151515"/>
                          </a:solidFill>
                          <a:latin typeface="Franklin Gothic Book"/>
                          <a:cs typeface="Franklin Gothic Book"/>
                        </a:rPr>
                        <a:t>exam</a:t>
                      </a:r>
                      <a:r>
                        <a:rPr lang="en-US" sz="1000" spc="-20">
                          <a:solidFill>
                            <a:srgbClr val="151515"/>
                          </a:solidFill>
                          <a:latin typeface="Franklin Gothic Book"/>
                          <a:cs typeface="Franklin Gothic Book"/>
                        </a:rPr>
                        <a:t> </a:t>
                      </a:r>
                      <a:r>
                        <a:rPr lang="en-US" sz="1000" spc="-25">
                          <a:solidFill>
                            <a:srgbClr val="151515"/>
                          </a:solidFill>
                          <a:latin typeface="Franklin Gothic Book"/>
                          <a:cs typeface="Franklin Gothic Book"/>
                        </a:rPr>
                        <a:t>to</a:t>
                      </a:r>
                      <a:r>
                        <a:rPr lang="en-US" sz="1000" spc="500">
                          <a:solidFill>
                            <a:srgbClr val="151515"/>
                          </a:solidFill>
                          <a:latin typeface="Franklin Gothic Book"/>
                          <a:cs typeface="Franklin Gothic Book"/>
                        </a:rPr>
                        <a:t> </a:t>
                      </a:r>
                      <a:r>
                        <a:rPr lang="en-US" sz="1000">
                          <a:solidFill>
                            <a:srgbClr val="151515"/>
                          </a:solidFill>
                          <a:latin typeface="Franklin Gothic Book"/>
                          <a:cs typeface="Franklin Gothic Book"/>
                        </a:rPr>
                        <a:t>become</a:t>
                      </a:r>
                      <a:r>
                        <a:rPr lang="en-US" sz="1000" spc="-35">
                          <a:solidFill>
                            <a:srgbClr val="151515"/>
                          </a:solidFill>
                          <a:latin typeface="Franklin Gothic Book"/>
                          <a:cs typeface="Franklin Gothic Book"/>
                        </a:rPr>
                        <a:t> </a:t>
                      </a:r>
                      <a:r>
                        <a:rPr lang="en-US" sz="1000" spc="-10">
                          <a:solidFill>
                            <a:srgbClr val="151515"/>
                          </a:solidFill>
                          <a:latin typeface="Franklin Gothic Book"/>
                          <a:cs typeface="Franklin Gothic Book"/>
                        </a:rPr>
                        <a:t>certified</a:t>
                      </a:r>
                      <a:endParaRPr lang="en-US" sz="1000">
                        <a:latin typeface="Franklin Gothic Book"/>
                        <a:cs typeface="Franklin Gothic Book"/>
                      </a:endParaRPr>
                    </a:p>
                    <a:p>
                      <a:pPr marL="222250" marR="307340" indent="-171450">
                        <a:lnSpc>
                          <a:spcPct val="100000"/>
                        </a:lnSpc>
                        <a:spcBef>
                          <a:spcPts val="120"/>
                        </a:spcBef>
                        <a:buFont typeface="Arial"/>
                        <a:buChar char="•"/>
                      </a:pPr>
                      <a:r>
                        <a:rPr lang="en-US" sz="1000">
                          <a:solidFill>
                            <a:srgbClr val="151515"/>
                          </a:solidFill>
                          <a:latin typeface="Franklin Gothic Book"/>
                          <a:cs typeface="Franklin Gothic Book"/>
                        </a:rPr>
                        <a:t>150</a:t>
                      </a:r>
                      <a:r>
                        <a:rPr lang="en-US" sz="1000" spc="25">
                          <a:solidFill>
                            <a:srgbClr val="151515"/>
                          </a:solidFill>
                          <a:latin typeface="Franklin Gothic Book"/>
                          <a:cs typeface="Franklin Gothic Book"/>
                        </a:rPr>
                        <a:t> </a:t>
                      </a:r>
                      <a:r>
                        <a:rPr lang="en-US" sz="1000" spc="-10">
                          <a:solidFill>
                            <a:srgbClr val="151515"/>
                          </a:solidFill>
                          <a:latin typeface="Franklin Gothic Book"/>
                          <a:cs typeface="Franklin Gothic Book"/>
                        </a:rPr>
                        <a:t>questions:</a:t>
                      </a:r>
                      <a:r>
                        <a:rPr lang="en-US" sz="1000">
                          <a:solidFill>
                            <a:srgbClr val="151515"/>
                          </a:solidFill>
                          <a:latin typeface="Franklin Gothic Book"/>
                          <a:cs typeface="Franklin Gothic Book"/>
                        </a:rPr>
                        <a:t> 130</a:t>
                      </a:r>
                      <a:r>
                        <a:rPr lang="en-US" sz="1000" spc="30">
                          <a:solidFill>
                            <a:srgbClr val="151515"/>
                          </a:solidFill>
                          <a:latin typeface="Franklin Gothic Book"/>
                          <a:cs typeface="Franklin Gothic Book"/>
                        </a:rPr>
                        <a:t> </a:t>
                      </a:r>
                      <a:r>
                        <a:rPr lang="en-US" sz="1000" spc="-10">
                          <a:solidFill>
                            <a:srgbClr val="151515"/>
                          </a:solidFill>
                          <a:latin typeface="Franklin Gothic Book"/>
                          <a:cs typeface="Franklin Gothic Book"/>
                        </a:rPr>
                        <a:t>operational</a:t>
                      </a:r>
                      <a:r>
                        <a:rPr lang="en-US" sz="1000" spc="15">
                          <a:solidFill>
                            <a:srgbClr val="151515"/>
                          </a:solidFill>
                          <a:latin typeface="Franklin Gothic Book"/>
                          <a:cs typeface="Franklin Gothic Book"/>
                        </a:rPr>
                        <a:t> </a:t>
                      </a:r>
                      <a:r>
                        <a:rPr lang="en-US" sz="1000">
                          <a:solidFill>
                            <a:srgbClr val="151515"/>
                          </a:solidFill>
                          <a:latin typeface="Franklin Gothic Book"/>
                          <a:cs typeface="Franklin Gothic Book"/>
                        </a:rPr>
                        <a:t>and</a:t>
                      </a:r>
                      <a:r>
                        <a:rPr lang="en-US" sz="1000" spc="-5">
                          <a:solidFill>
                            <a:srgbClr val="151515"/>
                          </a:solidFill>
                          <a:latin typeface="Franklin Gothic Book"/>
                          <a:cs typeface="Franklin Gothic Book"/>
                        </a:rPr>
                        <a:t> </a:t>
                      </a:r>
                      <a:r>
                        <a:rPr lang="en-US" sz="1000" spc="-25">
                          <a:solidFill>
                            <a:srgbClr val="151515"/>
                          </a:solidFill>
                          <a:latin typeface="Franklin Gothic Book"/>
                          <a:cs typeface="Franklin Gothic Book"/>
                        </a:rPr>
                        <a:t>20 </a:t>
                      </a:r>
                      <a:r>
                        <a:rPr lang="en-US" sz="1000">
                          <a:solidFill>
                            <a:srgbClr val="151515"/>
                          </a:solidFill>
                          <a:latin typeface="Franklin Gothic Book"/>
                          <a:cs typeface="Franklin Gothic Book"/>
                        </a:rPr>
                        <a:t>pretest*</a:t>
                      </a:r>
                      <a:r>
                        <a:rPr lang="en-US" sz="1000" spc="-25">
                          <a:solidFill>
                            <a:srgbClr val="151515"/>
                          </a:solidFill>
                          <a:latin typeface="Franklin Gothic Book"/>
                          <a:cs typeface="Franklin Gothic Book"/>
                        </a:rPr>
                        <a:t> </a:t>
                      </a:r>
                      <a:r>
                        <a:rPr lang="en-US" sz="1000" spc="-10">
                          <a:solidFill>
                            <a:srgbClr val="151515"/>
                          </a:solidFill>
                          <a:latin typeface="Franklin Gothic Book"/>
                          <a:cs typeface="Franklin Gothic Book"/>
                        </a:rPr>
                        <a:t>questions</a:t>
                      </a:r>
                      <a:endParaRPr lang="en-US" sz="1000">
                        <a:latin typeface="Franklin Gothic Book"/>
                        <a:cs typeface="Franklin Gothic Book"/>
                      </a:endParaRPr>
                    </a:p>
                    <a:p>
                      <a:pPr marL="222250" indent="-171450">
                        <a:lnSpc>
                          <a:spcPct val="100000"/>
                        </a:lnSpc>
                        <a:spcBef>
                          <a:spcPts val="95"/>
                        </a:spcBef>
                        <a:buFont typeface="Arial"/>
                        <a:buChar char="•"/>
                        <a:tabLst>
                          <a:tab pos="163195" algn="l"/>
                        </a:tabLst>
                      </a:pPr>
                      <a:r>
                        <a:rPr lang="en-US" sz="1000">
                          <a:solidFill>
                            <a:srgbClr val="151515"/>
                          </a:solidFill>
                          <a:latin typeface="Franklin Gothic Book"/>
                          <a:cs typeface="Franklin Gothic Book"/>
                        </a:rPr>
                        <a:t>Exam</a:t>
                      </a:r>
                      <a:r>
                        <a:rPr lang="en-US" sz="1000" spc="-35">
                          <a:solidFill>
                            <a:srgbClr val="151515"/>
                          </a:solidFill>
                          <a:latin typeface="Franklin Gothic Book"/>
                          <a:cs typeface="Franklin Gothic Book"/>
                        </a:rPr>
                        <a:t> </a:t>
                      </a:r>
                      <a:r>
                        <a:rPr lang="en-US" sz="1000">
                          <a:solidFill>
                            <a:srgbClr val="151515"/>
                          </a:solidFill>
                          <a:latin typeface="Franklin Gothic Book"/>
                          <a:cs typeface="Franklin Gothic Book"/>
                        </a:rPr>
                        <a:t>duration:</a:t>
                      </a:r>
                      <a:r>
                        <a:rPr lang="en-US" sz="1000" spc="-20">
                          <a:solidFill>
                            <a:srgbClr val="151515"/>
                          </a:solidFill>
                          <a:latin typeface="Franklin Gothic Book"/>
                          <a:cs typeface="Franklin Gothic Book"/>
                        </a:rPr>
                        <a:t> </a:t>
                      </a:r>
                      <a:r>
                        <a:rPr lang="en-US" sz="1000">
                          <a:solidFill>
                            <a:srgbClr val="151515"/>
                          </a:solidFill>
                          <a:latin typeface="Franklin Gothic Book"/>
                          <a:cs typeface="Franklin Gothic Book"/>
                        </a:rPr>
                        <a:t>3.5 </a:t>
                      </a:r>
                      <a:r>
                        <a:rPr lang="en-US" sz="1000" spc="-20">
                          <a:solidFill>
                            <a:srgbClr val="151515"/>
                          </a:solidFill>
                          <a:latin typeface="Franklin Gothic Book"/>
                          <a:cs typeface="Franklin Gothic Book"/>
                        </a:rPr>
                        <a:t>hours</a:t>
                      </a:r>
                      <a:endParaRPr sz="1000">
                        <a:latin typeface="Franklin Gothic Book"/>
                        <a:cs typeface="Franklin Gothic Book"/>
                      </a:endParaRPr>
                    </a:p>
                  </a:txBody>
                  <a:tcPr marL="0" marR="0" marT="19050" marB="0" anchor="ctr">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E8F0E9"/>
                    </a:solidFill>
                  </a:tcPr>
                </a:tc>
                <a:extLst>
                  <a:ext uri="{0D108BD9-81ED-4DB2-BD59-A6C34878D82A}">
                    <a16:rowId xmlns:a16="http://schemas.microsoft.com/office/drawing/2014/main" val="10002"/>
                  </a:ext>
                </a:extLst>
              </a:tr>
              <a:tr h="629373">
                <a:tc>
                  <a:txBody>
                    <a:bodyPr/>
                    <a:lstStyle/>
                    <a:p>
                      <a:pPr marL="50800">
                        <a:lnSpc>
                          <a:spcPct val="100000"/>
                        </a:lnSpc>
                        <a:spcBef>
                          <a:spcPts val="145"/>
                        </a:spcBef>
                      </a:pPr>
                      <a:r>
                        <a:rPr lang="en-US" sz="1000" spc="-10">
                          <a:solidFill>
                            <a:srgbClr val="161616"/>
                          </a:solidFill>
                          <a:latin typeface="Franklin Gothic Book"/>
                          <a:cs typeface="Franklin Gothic Book"/>
                        </a:rPr>
                        <a:t>Exam</a:t>
                      </a:r>
                      <a:r>
                        <a:rPr lang="en-US" sz="1000" spc="-15">
                          <a:solidFill>
                            <a:srgbClr val="161616"/>
                          </a:solidFill>
                          <a:latin typeface="Franklin Gothic Book"/>
                          <a:cs typeface="Franklin Gothic Book"/>
                        </a:rPr>
                        <a:t> </a:t>
                      </a:r>
                      <a:r>
                        <a:rPr lang="en-US" sz="1000" spc="-10">
                          <a:solidFill>
                            <a:srgbClr val="161616"/>
                          </a:solidFill>
                          <a:latin typeface="Franklin Gothic Book"/>
                          <a:cs typeface="Franklin Gothic Book"/>
                        </a:rPr>
                        <a:t>Content</a:t>
                      </a:r>
                      <a:endParaRPr sz="1000">
                        <a:latin typeface="Franklin Gothic Book"/>
                        <a:cs typeface="Franklin Gothic Book"/>
                      </a:endParaRPr>
                    </a:p>
                  </a:txBody>
                  <a:tcPr marL="0" marR="0" marT="1841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EE2CF"/>
                    </a:solidFill>
                  </a:tcPr>
                </a:tc>
                <a:tc>
                  <a:txBody>
                    <a:bodyPr/>
                    <a:lstStyle/>
                    <a:p>
                      <a:pPr marL="50165" marR="41275">
                        <a:lnSpc>
                          <a:spcPct val="107100"/>
                        </a:lnSpc>
                        <a:spcBef>
                          <a:spcPts val="15"/>
                        </a:spcBef>
                      </a:pPr>
                      <a:r>
                        <a:rPr lang="en-US" sz="1000">
                          <a:solidFill>
                            <a:srgbClr val="151515"/>
                          </a:solidFill>
                          <a:latin typeface="Franklin Gothic Book"/>
                          <a:cs typeface="Franklin Gothic Book"/>
                        </a:rPr>
                        <a:t>Exam</a:t>
                      </a:r>
                      <a:r>
                        <a:rPr lang="en-US" sz="1000" spc="-30">
                          <a:solidFill>
                            <a:srgbClr val="151515"/>
                          </a:solidFill>
                          <a:latin typeface="Franklin Gothic Book"/>
                          <a:cs typeface="Franklin Gothic Book"/>
                        </a:rPr>
                        <a:t> </a:t>
                      </a:r>
                      <a:r>
                        <a:rPr lang="en-US" sz="1000">
                          <a:solidFill>
                            <a:srgbClr val="151515"/>
                          </a:solidFill>
                          <a:latin typeface="Franklin Gothic Book"/>
                          <a:cs typeface="Franklin Gothic Book"/>
                        </a:rPr>
                        <a:t>content is</a:t>
                      </a:r>
                      <a:r>
                        <a:rPr lang="en-US" sz="1000" spc="-25">
                          <a:solidFill>
                            <a:srgbClr val="151515"/>
                          </a:solidFill>
                          <a:latin typeface="Franklin Gothic Book"/>
                          <a:cs typeface="Franklin Gothic Book"/>
                        </a:rPr>
                        <a:t> </a:t>
                      </a:r>
                      <a:r>
                        <a:rPr lang="en-US" sz="1000" spc="-10">
                          <a:solidFill>
                            <a:srgbClr val="151515"/>
                          </a:solidFill>
                          <a:latin typeface="Franklin Gothic Book"/>
                          <a:cs typeface="Franklin Gothic Book"/>
                        </a:rPr>
                        <a:t>developed</a:t>
                      </a:r>
                      <a:r>
                        <a:rPr lang="en-US" sz="1000" spc="-125">
                          <a:solidFill>
                            <a:srgbClr val="151515"/>
                          </a:solidFill>
                          <a:latin typeface="Franklin Gothic Book"/>
                          <a:cs typeface="Franklin Gothic Book"/>
                        </a:rPr>
                        <a:t> </a:t>
                      </a:r>
                      <a:r>
                        <a:rPr lang="en-US" sz="1000">
                          <a:solidFill>
                            <a:srgbClr val="151515"/>
                          </a:solidFill>
                          <a:latin typeface="Franklin Gothic Book"/>
                          <a:cs typeface="Franklin Gothic Book"/>
                        </a:rPr>
                        <a:t>according to</a:t>
                      </a:r>
                      <a:r>
                        <a:rPr lang="en-US" sz="1000" spc="-40">
                          <a:solidFill>
                            <a:srgbClr val="151515"/>
                          </a:solidFill>
                          <a:latin typeface="Franklin Gothic Book"/>
                          <a:cs typeface="Franklin Gothic Book"/>
                        </a:rPr>
                        <a:t> </a:t>
                      </a:r>
                      <a:r>
                        <a:rPr lang="en-US" sz="1000">
                          <a:solidFill>
                            <a:srgbClr val="151515"/>
                          </a:solidFill>
                          <a:latin typeface="Franklin Gothic Book"/>
                          <a:cs typeface="Franklin Gothic Book"/>
                        </a:rPr>
                        <a:t>the</a:t>
                      </a:r>
                      <a:r>
                        <a:rPr lang="en-US" sz="1000" spc="-20">
                          <a:solidFill>
                            <a:srgbClr val="151515"/>
                          </a:solidFill>
                          <a:latin typeface="Franklin Gothic Book"/>
                          <a:cs typeface="Franklin Gothic Book"/>
                        </a:rPr>
                        <a:t> test </a:t>
                      </a:r>
                      <a:r>
                        <a:rPr lang="en-US" sz="1000">
                          <a:solidFill>
                            <a:srgbClr val="151515"/>
                          </a:solidFill>
                          <a:latin typeface="Franklin Gothic Book"/>
                          <a:cs typeface="Franklin Gothic Book"/>
                        </a:rPr>
                        <a:t>outline</a:t>
                      </a:r>
                      <a:r>
                        <a:rPr lang="en-US" sz="1000" spc="-25">
                          <a:solidFill>
                            <a:srgbClr val="151515"/>
                          </a:solidFill>
                          <a:latin typeface="Franklin Gothic Book"/>
                          <a:cs typeface="Franklin Gothic Book"/>
                        </a:rPr>
                        <a:t> </a:t>
                      </a:r>
                      <a:r>
                        <a:rPr lang="en-US" sz="1000">
                          <a:solidFill>
                            <a:srgbClr val="151515"/>
                          </a:solidFill>
                          <a:latin typeface="Franklin Gothic Book"/>
                          <a:cs typeface="Franklin Gothic Book"/>
                        </a:rPr>
                        <a:t>included</a:t>
                      </a:r>
                      <a:r>
                        <a:rPr lang="en-US" sz="1000" spc="-35">
                          <a:solidFill>
                            <a:srgbClr val="151515"/>
                          </a:solidFill>
                          <a:latin typeface="Franklin Gothic Book"/>
                          <a:cs typeface="Franklin Gothic Book"/>
                        </a:rPr>
                        <a:t> </a:t>
                      </a:r>
                      <a:r>
                        <a:rPr lang="en-US" sz="1000">
                          <a:solidFill>
                            <a:srgbClr val="151515"/>
                          </a:solidFill>
                          <a:latin typeface="Franklin Gothic Book"/>
                          <a:cs typeface="Franklin Gothic Book"/>
                        </a:rPr>
                        <a:t>in</a:t>
                      </a:r>
                      <a:r>
                        <a:rPr lang="en-US" sz="1000" spc="-35">
                          <a:solidFill>
                            <a:srgbClr val="151515"/>
                          </a:solidFill>
                          <a:latin typeface="Franklin Gothic Book"/>
                          <a:cs typeface="Franklin Gothic Book"/>
                        </a:rPr>
                        <a:t> </a:t>
                      </a:r>
                      <a:r>
                        <a:rPr lang="en-US" sz="1000">
                          <a:solidFill>
                            <a:srgbClr val="151515"/>
                          </a:solidFill>
                          <a:latin typeface="Franklin Gothic Book"/>
                          <a:cs typeface="Franklin Gothic Book"/>
                        </a:rPr>
                        <a:t>the</a:t>
                      </a:r>
                      <a:r>
                        <a:rPr lang="en-US" sz="1000" spc="-20">
                          <a:solidFill>
                            <a:srgbClr val="151515"/>
                          </a:solidFill>
                          <a:latin typeface="Franklin Gothic Book"/>
                          <a:cs typeface="Franklin Gothic Book"/>
                        </a:rPr>
                        <a:t> respective program's</a:t>
                      </a:r>
                      <a:r>
                        <a:rPr lang="en-US" sz="1000" spc="-10">
                          <a:solidFill>
                            <a:srgbClr val="151515"/>
                          </a:solidFill>
                          <a:latin typeface="Franklin Gothic Book"/>
                          <a:cs typeface="Franklin Gothic Book"/>
                        </a:rPr>
                        <a:t> </a:t>
                      </a:r>
                      <a:r>
                        <a:rPr lang="en-US" sz="1000">
                          <a:solidFill>
                            <a:srgbClr val="151515"/>
                          </a:solidFill>
                          <a:latin typeface="Franklin Gothic Book"/>
                          <a:cs typeface="Franklin Gothic Book"/>
                        </a:rPr>
                        <a:t>Exam</a:t>
                      </a:r>
                      <a:r>
                        <a:rPr lang="en-US" sz="1000" spc="-15">
                          <a:solidFill>
                            <a:srgbClr val="151515"/>
                          </a:solidFill>
                          <a:latin typeface="Franklin Gothic Book"/>
                          <a:cs typeface="Franklin Gothic Book"/>
                        </a:rPr>
                        <a:t> </a:t>
                      </a:r>
                      <a:r>
                        <a:rPr lang="en-US" sz="1000" spc="-10">
                          <a:solidFill>
                            <a:srgbClr val="151515"/>
                          </a:solidFill>
                          <a:latin typeface="Franklin Gothic Book"/>
                          <a:cs typeface="Franklin Gothic Book"/>
                        </a:rPr>
                        <a:t>Content </a:t>
                      </a:r>
                      <a:r>
                        <a:rPr lang="en-US" sz="1000">
                          <a:solidFill>
                            <a:srgbClr val="151515"/>
                          </a:solidFill>
                          <a:latin typeface="Franklin Gothic Book"/>
                          <a:cs typeface="Franklin Gothic Book"/>
                        </a:rPr>
                        <a:t>Manual</a:t>
                      </a:r>
                      <a:r>
                        <a:rPr lang="en-US" sz="1000" spc="-25">
                          <a:solidFill>
                            <a:srgbClr val="151515"/>
                          </a:solidFill>
                          <a:latin typeface="Franklin Gothic Book"/>
                          <a:cs typeface="Franklin Gothic Book"/>
                        </a:rPr>
                        <a:t> </a:t>
                      </a:r>
                      <a:r>
                        <a:rPr lang="en-US" sz="1000">
                          <a:solidFill>
                            <a:srgbClr val="151515"/>
                          </a:solidFill>
                          <a:latin typeface="Franklin Gothic Book"/>
                          <a:cs typeface="Franklin Gothic Book"/>
                        </a:rPr>
                        <a:t>and</a:t>
                      </a:r>
                      <a:r>
                        <a:rPr lang="en-US" sz="1000" spc="-45">
                          <a:solidFill>
                            <a:srgbClr val="151515"/>
                          </a:solidFill>
                          <a:latin typeface="Franklin Gothic Book"/>
                          <a:cs typeface="Franklin Gothic Book"/>
                        </a:rPr>
                        <a:t> </a:t>
                      </a:r>
                      <a:r>
                        <a:rPr lang="en-US" sz="1000">
                          <a:solidFill>
                            <a:srgbClr val="151515"/>
                          </a:solidFill>
                          <a:latin typeface="Franklin Gothic Book"/>
                          <a:cs typeface="Franklin Gothic Book"/>
                        </a:rPr>
                        <a:t>validated</a:t>
                      </a:r>
                      <a:r>
                        <a:rPr lang="en-US" sz="1000" spc="-30">
                          <a:solidFill>
                            <a:srgbClr val="151515"/>
                          </a:solidFill>
                          <a:latin typeface="Franklin Gothic Book"/>
                          <a:cs typeface="Franklin Gothic Book"/>
                        </a:rPr>
                        <a:t> </a:t>
                      </a:r>
                      <a:r>
                        <a:rPr lang="en-US" sz="1000">
                          <a:solidFill>
                            <a:srgbClr val="151515"/>
                          </a:solidFill>
                          <a:latin typeface="Franklin Gothic Book"/>
                          <a:cs typeface="Franklin Gothic Book"/>
                        </a:rPr>
                        <a:t>by</a:t>
                      </a:r>
                      <a:r>
                        <a:rPr lang="en-US" sz="1000" spc="-50">
                          <a:solidFill>
                            <a:srgbClr val="151515"/>
                          </a:solidFill>
                          <a:latin typeface="Franklin Gothic Book"/>
                          <a:cs typeface="Franklin Gothic Book"/>
                        </a:rPr>
                        <a:t> </a:t>
                      </a:r>
                      <a:r>
                        <a:rPr lang="en-US" sz="1000">
                          <a:solidFill>
                            <a:srgbClr val="151515"/>
                          </a:solidFill>
                          <a:latin typeface="Franklin Gothic Book"/>
                          <a:cs typeface="Franklin Gothic Book"/>
                        </a:rPr>
                        <a:t>global</a:t>
                      </a:r>
                      <a:r>
                        <a:rPr lang="en-US" sz="1000" spc="-40">
                          <a:solidFill>
                            <a:srgbClr val="151515"/>
                          </a:solidFill>
                          <a:latin typeface="Franklin Gothic Book"/>
                          <a:cs typeface="Franklin Gothic Book"/>
                        </a:rPr>
                        <a:t> </a:t>
                      </a:r>
                      <a:r>
                        <a:rPr lang="en-US" sz="1000">
                          <a:solidFill>
                            <a:srgbClr val="151515"/>
                          </a:solidFill>
                          <a:latin typeface="Franklin Gothic Book"/>
                          <a:cs typeface="Franklin Gothic Book"/>
                        </a:rPr>
                        <a:t>subject</a:t>
                      </a:r>
                      <a:r>
                        <a:rPr lang="en-US" sz="1000" spc="-15">
                          <a:solidFill>
                            <a:srgbClr val="151515"/>
                          </a:solidFill>
                          <a:latin typeface="Franklin Gothic Book"/>
                          <a:cs typeface="Franklin Gothic Book"/>
                        </a:rPr>
                        <a:t> </a:t>
                      </a:r>
                      <a:r>
                        <a:rPr lang="en-US" sz="1000" spc="-10">
                          <a:solidFill>
                            <a:srgbClr val="151515"/>
                          </a:solidFill>
                          <a:latin typeface="Franklin Gothic Book"/>
                          <a:cs typeface="Franklin Gothic Book"/>
                        </a:rPr>
                        <a:t>matter experts.</a:t>
                      </a:r>
                      <a:r>
                        <a:rPr lang="en-US" sz="1000" spc="-20">
                          <a:solidFill>
                            <a:srgbClr val="151515"/>
                          </a:solidFill>
                          <a:latin typeface="Franklin Gothic Book"/>
                          <a:cs typeface="Franklin Gothic Book"/>
                        </a:rPr>
                        <a:t> </a:t>
                      </a:r>
                      <a:r>
                        <a:rPr lang="en-US" sz="1000">
                          <a:solidFill>
                            <a:srgbClr val="151515"/>
                          </a:solidFill>
                          <a:latin typeface="Franklin Gothic Book"/>
                          <a:cs typeface="Franklin Gothic Book"/>
                        </a:rPr>
                        <a:t>Exam</a:t>
                      </a:r>
                      <a:r>
                        <a:rPr lang="en-US" sz="1000" spc="10">
                          <a:solidFill>
                            <a:srgbClr val="151515"/>
                          </a:solidFill>
                          <a:latin typeface="Franklin Gothic Book"/>
                          <a:cs typeface="Franklin Gothic Book"/>
                        </a:rPr>
                        <a:t> </a:t>
                      </a:r>
                      <a:r>
                        <a:rPr lang="en-US" sz="1000" spc="-10">
                          <a:solidFill>
                            <a:srgbClr val="151515"/>
                          </a:solidFill>
                          <a:latin typeface="Franklin Gothic Book"/>
                          <a:cs typeface="Franklin Gothic Book"/>
                        </a:rPr>
                        <a:t>questions</a:t>
                      </a:r>
                      <a:r>
                        <a:rPr lang="en-US" sz="1000">
                          <a:solidFill>
                            <a:srgbClr val="151515"/>
                          </a:solidFill>
                          <a:latin typeface="Franklin Gothic Book"/>
                          <a:cs typeface="Franklin Gothic Book"/>
                        </a:rPr>
                        <a:t> are</a:t>
                      </a:r>
                      <a:r>
                        <a:rPr lang="en-US" sz="1000" spc="10">
                          <a:solidFill>
                            <a:srgbClr val="151515"/>
                          </a:solidFill>
                          <a:latin typeface="Franklin Gothic Book"/>
                          <a:cs typeface="Franklin Gothic Book"/>
                        </a:rPr>
                        <a:t> </a:t>
                      </a:r>
                      <a:r>
                        <a:rPr lang="en-US" sz="1000" spc="-10">
                          <a:solidFill>
                            <a:srgbClr val="151515"/>
                          </a:solidFill>
                          <a:latin typeface="Franklin Gothic Book"/>
                          <a:cs typeface="Franklin Gothic Book"/>
                        </a:rPr>
                        <a:t>monitored</a:t>
                      </a:r>
                      <a:r>
                        <a:rPr lang="en-US" sz="1000" spc="-35">
                          <a:solidFill>
                            <a:srgbClr val="151515"/>
                          </a:solidFill>
                          <a:latin typeface="Franklin Gothic Book"/>
                          <a:cs typeface="Franklin Gothic Book"/>
                        </a:rPr>
                        <a:t> </a:t>
                      </a:r>
                      <a:r>
                        <a:rPr lang="en-US" sz="1000" spc="-10">
                          <a:solidFill>
                            <a:srgbClr val="151515"/>
                          </a:solidFill>
                          <a:latin typeface="Franklin Gothic Book"/>
                          <a:cs typeface="Franklin Gothic Book"/>
                        </a:rPr>
                        <a:t>through rigorous</a:t>
                      </a:r>
                      <a:r>
                        <a:rPr lang="en-US" sz="1000" spc="-35">
                          <a:solidFill>
                            <a:srgbClr val="151515"/>
                          </a:solidFill>
                          <a:latin typeface="Franklin Gothic Book"/>
                          <a:cs typeface="Franklin Gothic Book"/>
                        </a:rPr>
                        <a:t> </a:t>
                      </a:r>
                      <a:r>
                        <a:rPr lang="en-US" sz="1000" spc="-10">
                          <a:solidFill>
                            <a:srgbClr val="151515"/>
                          </a:solidFill>
                          <a:latin typeface="Franklin Gothic Book"/>
                          <a:cs typeface="Franklin Gothic Book"/>
                        </a:rPr>
                        <a:t>psychometric</a:t>
                      </a:r>
                      <a:r>
                        <a:rPr lang="en-US" sz="1000" spc="-15">
                          <a:solidFill>
                            <a:srgbClr val="151515"/>
                          </a:solidFill>
                          <a:latin typeface="Franklin Gothic Book"/>
                          <a:cs typeface="Franklin Gothic Book"/>
                        </a:rPr>
                        <a:t> </a:t>
                      </a:r>
                      <a:r>
                        <a:rPr lang="en-US" sz="1000">
                          <a:solidFill>
                            <a:srgbClr val="151515"/>
                          </a:solidFill>
                          <a:latin typeface="Franklin Gothic Book"/>
                          <a:cs typeface="Franklin Gothic Book"/>
                        </a:rPr>
                        <a:t>calibration</a:t>
                      </a:r>
                      <a:r>
                        <a:rPr lang="en-US" sz="1000" spc="20">
                          <a:solidFill>
                            <a:srgbClr val="151515"/>
                          </a:solidFill>
                          <a:latin typeface="Franklin Gothic Book"/>
                          <a:cs typeface="Franklin Gothic Book"/>
                        </a:rPr>
                        <a:t> </a:t>
                      </a:r>
                      <a:r>
                        <a:rPr lang="en-US" sz="1000">
                          <a:solidFill>
                            <a:srgbClr val="151515"/>
                          </a:solidFill>
                          <a:latin typeface="Franklin Gothic Book"/>
                          <a:cs typeface="Franklin Gothic Book"/>
                        </a:rPr>
                        <a:t>and</a:t>
                      </a:r>
                      <a:r>
                        <a:rPr lang="en-US" sz="1000" spc="5">
                          <a:solidFill>
                            <a:srgbClr val="151515"/>
                          </a:solidFill>
                          <a:latin typeface="Franklin Gothic Book"/>
                          <a:cs typeface="Franklin Gothic Book"/>
                        </a:rPr>
                        <a:t> </a:t>
                      </a:r>
                      <a:r>
                        <a:rPr lang="en-US" sz="1000" spc="-10">
                          <a:solidFill>
                            <a:srgbClr val="151515"/>
                          </a:solidFill>
                          <a:latin typeface="Franklin Gothic Book"/>
                          <a:cs typeface="Franklin Gothic Book"/>
                        </a:rPr>
                        <a:t>cross-referenced</a:t>
                      </a:r>
                      <a:r>
                        <a:rPr lang="en-US" sz="1000" spc="-5">
                          <a:solidFill>
                            <a:srgbClr val="151515"/>
                          </a:solidFill>
                          <a:latin typeface="Franklin Gothic Book"/>
                          <a:cs typeface="Franklin Gothic Book"/>
                        </a:rPr>
                        <a:t> </a:t>
                      </a:r>
                      <a:r>
                        <a:rPr lang="en-US" sz="1000">
                          <a:solidFill>
                            <a:srgbClr val="151515"/>
                          </a:solidFill>
                          <a:latin typeface="Franklin Gothic Book"/>
                          <a:cs typeface="Franklin Gothic Book"/>
                        </a:rPr>
                        <a:t>to</a:t>
                      </a:r>
                      <a:r>
                        <a:rPr lang="en-US" sz="1000" spc="10">
                          <a:solidFill>
                            <a:srgbClr val="151515"/>
                          </a:solidFill>
                          <a:latin typeface="Franklin Gothic Book"/>
                          <a:cs typeface="Franklin Gothic Book"/>
                        </a:rPr>
                        <a:t> </a:t>
                      </a:r>
                      <a:r>
                        <a:rPr lang="en-US" sz="1000" spc="-10">
                          <a:solidFill>
                            <a:srgbClr val="151515"/>
                          </a:solidFill>
                          <a:latin typeface="Franklin Gothic Book"/>
                          <a:cs typeface="Franklin Gothic Book"/>
                        </a:rPr>
                        <a:t>industry-approved</a:t>
                      </a:r>
                      <a:r>
                        <a:rPr lang="en-US" sz="1000" spc="-50">
                          <a:solidFill>
                            <a:srgbClr val="151515"/>
                          </a:solidFill>
                          <a:latin typeface="Franklin Gothic Book"/>
                          <a:cs typeface="Franklin Gothic Book"/>
                        </a:rPr>
                        <a:t> </a:t>
                      </a:r>
                      <a:r>
                        <a:rPr lang="en-US" sz="1000">
                          <a:solidFill>
                            <a:srgbClr val="151515"/>
                          </a:solidFill>
                          <a:latin typeface="Franklin Gothic Book"/>
                          <a:cs typeface="Franklin Gothic Book"/>
                        </a:rPr>
                        <a:t>source</a:t>
                      </a:r>
                      <a:r>
                        <a:rPr lang="en-US" sz="1000" spc="35">
                          <a:solidFill>
                            <a:srgbClr val="151515"/>
                          </a:solidFill>
                          <a:latin typeface="Franklin Gothic Book"/>
                          <a:cs typeface="Franklin Gothic Book"/>
                        </a:rPr>
                        <a:t> </a:t>
                      </a:r>
                      <a:r>
                        <a:rPr lang="en-US" sz="1000" spc="-10">
                          <a:solidFill>
                            <a:srgbClr val="151515"/>
                          </a:solidFill>
                          <a:latin typeface="Franklin Gothic Book"/>
                          <a:cs typeface="Franklin Gothic Book"/>
                        </a:rPr>
                        <a:t>materi</a:t>
                      </a:r>
                      <a:endParaRPr lang="en-US" sz="1000" spc="-10" err="1">
                        <a:solidFill>
                          <a:srgbClr val="151515"/>
                        </a:solidFill>
                        <a:latin typeface="Franklin Gothic Book"/>
                        <a:cs typeface="Franklin Gothic Book"/>
                      </a:endParaRPr>
                    </a:p>
                  </a:txBody>
                  <a:tcPr marL="0" marR="0" marT="19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EE2CF"/>
                    </a:solidFill>
                  </a:tcPr>
                </a:tc>
                <a:extLst>
                  <a:ext uri="{0D108BD9-81ED-4DB2-BD59-A6C34878D82A}">
                    <a16:rowId xmlns:a16="http://schemas.microsoft.com/office/drawing/2014/main" val="10003"/>
                  </a:ext>
                </a:extLst>
              </a:tr>
              <a:tr h="709757">
                <a:tc>
                  <a:txBody>
                    <a:bodyPr/>
                    <a:lstStyle/>
                    <a:p>
                      <a:pPr marL="51435">
                        <a:lnSpc>
                          <a:spcPct val="100000"/>
                        </a:lnSpc>
                        <a:spcBef>
                          <a:spcPts val="145"/>
                        </a:spcBef>
                      </a:pPr>
                      <a:r>
                        <a:rPr lang="en-US" sz="1000" spc="-10">
                          <a:solidFill>
                            <a:srgbClr val="161616"/>
                          </a:solidFill>
                          <a:latin typeface="Franklin Gothic Book"/>
                          <a:cs typeface="Franklin Gothic Book"/>
                        </a:rPr>
                        <a:t>Exam</a:t>
                      </a:r>
                      <a:r>
                        <a:rPr lang="en-US" sz="1000" spc="-15">
                          <a:solidFill>
                            <a:srgbClr val="161616"/>
                          </a:solidFill>
                          <a:latin typeface="Franklin Gothic Book"/>
                          <a:cs typeface="Franklin Gothic Book"/>
                        </a:rPr>
                        <a:t> </a:t>
                      </a:r>
                      <a:r>
                        <a:rPr lang="en-US" sz="1000" spc="-10">
                          <a:solidFill>
                            <a:srgbClr val="161616"/>
                          </a:solidFill>
                          <a:latin typeface="Franklin Gothic Book"/>
                          <a:cs typeface="Franklin Gothic Book"/>
                        </a:rPr>
                        <a:t>Scoring</a:t>
                      </a:r>
                      <a:endParaRPr sz="1000">
                        <a:latin typeface="Franklin Gothic Book"/>
                        <a:cs typeface="Franklin Gothic Book"/>
                      </a:endParaRPr>
                    </a:p>
                  </a:txBody>
                  <a:tcPr marL="0" marR="0" marT="18415" marB="0" anchor="ctr">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8F0E9"/>
                    </a:solidFill>
                  </a:tcPr>
                </a:tc>
                <a:tc>
                  <a:txBody>
                    <a:bodyPr/>
                    <a:lstStyle/>
                    <a:p>
                      <a:pPr marL="51435" marR="78740">
                        <a:lnSpc>
                          <a:spcPct val="106900"/>
                        </a:lnSpc>
                        <a:spcBef>
                          <a:spcPts val="10"/>
                        </a:spcBef>
                      </a:pPr>
                      <a:r>
                        <a:rPr lang="en-US" sz="1000" spc="-10">
                          <a:solidFill>
                            <a:srgbClr val="161616"/>
                          </a:solidFill>
                          <a:latin typeface="Franklin Gothic Book"/>
                          <a:cs typeface="Franklin Gothic Book"/>
                        </a:rPr>
                        <a:t>ASCM</a:t>
                      </a:r>
                      <a:r>
                        <a:rPr lang="en-US" sz="1000" spc="-40">
                          <a:solidFill>
                            <a:srgbClr val="161616"/>
                          </a:solidFill>
                          <a:latin typeface="Franklin Gothic Book"/>
                          <a:cs typeface="Franklin Gothic Book"/>
                        </a:rPr>
                        <a:t> </a:t>
                      </a:r>
                      <a:r>
                        <a:rPr lang="en-US" sz="1000">
                          <a:solidFill>
                            <a:srgbClr val="161616"/>
                          </a:solidFill>
                          <a:latin typeface="Franklin Gothic Book"/>
                          <a:cs typeface="Franklin Gothic Book"/>
                        </a:rPr>
                        <a:t>uses</a:t>
                      </a:r>
                      <a:r>
                        <a:rPr lang="en-US" sz="1000" spc="-25">
                          <a:solidFill>
                            <a:srgbClr val="161616"/>
                          </a:solidFill>
                          <a:latin typeface="Franklin Gothic Book"/>
                          <a:cs typeface="Franklin Gothic Book"/>
                        </a:rPr>
                        <a:t> </a:t>
                      </a:r>
                      <a:r>
                        <a:rPr lang="en-US" sz="1000">
                          <a:solidFill>
                            <a:srgbClr val="161616"/>
                          </a:solidFill>
                          <a:latin typeface="Franklin Gothic Book"/>
                          <a:cs typeface="Franklin Gothic Book"/>
                        </a:rPr>
                        <a:t>a</a:t>
                      </a:r>
                      <a:r>
                        <a:rPr lang="en-US" sz="1000" spc="-15">
                          <a:solidFill>
                            <a:srgbClr val="161616"/>
                          </a:solidFill>
                          <a:latin typeface="Franklin Gothic Book"/>
                          <a:cs typeface="Franklin Gothic Book"/>
                        </a:rPr>
                        <a:t> </a:t>
                      </a:r>
                      <a:r>
                        <a:rPr lang="en-US" sz="1000">
                          <a:solidFill>
                            <a:srgbClr val="161616"/>
                          </a:solidFill>
                          <a:latin typeface="Franklin Gothic Book"/>
                          <a:cs typeface="Franklin Gothic Book"/>
                        </a:rPr>
                        <a:t>scaled</a:t>
                      </a:r>
                      <a:r>
                        <a:rPr lang="en-US" sz="1000" spc="25">
                          <a:solidFill>
                            <a:srgbClr val="161616"/>
                          </a:solidFill>
                          <a:latin typeface="Franklin Gothic Book"/>
                          <a:cs typeface="Franklin Gothic Book"/>
                        </a:rPr>
                        <a:t> </a:t>
                      </a:r>
                      <a:r>
                        <a:rPr lang="en-US" sz="1000">
                          <a:solidFill>
                            <a:srgbClr val="161616"/>
                          </a:solidFill>
                          <a:latin typeface="Franklin Gothic Book"/>
                          <a:cs typeface="Franklin Gothic Book"/>
                        </a:rPr>
                        <a:t>score</a:t>
                      </a:r>
                      <a:r>
                        <a:rPr lang="en-US" sz="1000" spc="-10">
                          <a:solidFill>
                            <a:srgbClr val="161616"/>
                          </a:solidFill>
                          <a:latin typeface="Franklin Gothic Book"/>
                          <a:cs typeface="Franklin Gothic Book"/>
                        </a:rPr>
                        <a:t> methodology,</a:t>
                      </a:r>
                      <a:r>
                        <a:rPr lang="en-US" sz="1000" spc="-35">
                          <a:solidFill>
                            <a:srgbClr val="161616"/>
                          </a:solidFill>
                          <a:latin typeface="Franklin Gothic Book"/>
                          <a:cs typeface="Franklin Gothic Book"/>
                        </a:rPr>
                        <a:t> </a:t>
                      </a:r>
                      <a:r>
                        <a:rPr lang="en-US" sz="1000" spc="-20">
                          <a:solidFill>
                            <a:srgbClr val="161616"/>
                          </a:solidFill>
                          <a:latin typeface="Franklin Gothic Book"/>
                          <a:cs typeface="Franklin Gothic Book"/>
                        </a:rPr>
                        <a:t>which is</a:t>
                      </a:r>
                      <a:r>
                        <a:rPr lang="en-US" sz="1000" spc="-45">
                          <a:solidFill>
                            <a:srgbClr val="161616"/>
                          </a:solidFill>
                          <a:latin typeface="Franklin Gothic Book"/>
                          <a:cs typeface="Franklin Gothic Book"/>
                        </a:rPr>
                        <a:t> </a:t>
                      </a:r>
                      <a:r>
                        <a:rPr lang="en-US" sz="1000">
                          <a:solidFill>
                            <a:srgbClr val="161616"/>
                          </a:solidFill>
                          <a:latin typeface="Franklin Gothic Book"/>
                          <a:cs typeface="Franklin Gothic Book"/>
                        </a:rPr>
                        <a:t>a</a:t>
                      </a:r>
                      <a:r>
                        <a:rPr lang="en-US" sz="1000" spc="-50">
                          <a:solidFill>
                            <a:srgbClr val="161616"/>
                          </a:solidFill>
                          <a:latin typeface="Franklin Gothic Book"/>
                          <a:cs typeface="Franklin Gothic Book"/>
                        </a:rPr>
                        <a:t> </a:t>
                      </a:r>
                      <a:r>
                        <a:rPr lang="en-US" sz="1000">
                          <a:solidFill>
                            <a:srgbClr val="161616"/>
                          </a:solidFill>
                          <a:latin typeface="Franklin Gothic Book"/>
                          <a:cs typeface="Franklin Gothic Book"/>
                        </a:rPr>
                        <a:t>technique</a:t>
                      </a:r>
                      <a:r>
                        <a:rPr lang="en-US" sz="1000" spc="-45">
                          <a:solidFill>
                            <a:srgbClr val="161616"/>
                          </a:solidFill>
                          <a:latin typeface="Franklin Gothic Book"/>
                          <a:cs typeface="Franklin Gothic Book"/>
                        </a:rPr>
                        <a:t> </a:t>
                      </a:r>
                      <a:r>
                        <a:rPr lang="en-US" sz="1000">
                          <a:solidFill>
                            <a:srgbClr val="161616"/>
                          </a:solidFill>
                          <a:latin typeface="Franklin Gothic Book"/>
                          <a:cs typeface="Franklin Gothic Book"/>
                        </a:rPr>
                        <a:t>for</a:t>
                      </a:r>
                      <a:r>
                        <a:rPr lang="en-US" sz="1000" spc="-50">
                          <a:solidFill>
                            <a:srgbClr val="161616"/>
                          </a:solidFill>
                          <a:latin typeface="Franklin Gothic Book"/>
                          <a:cs typeface="Franklin Gothic Book"/>
                        </a:rPr>
                        <a:t> </a:t>
                      </a:r>
                      <a:r>
                        <a:rPr lang="en-US" sz="1000">
                          <a:solidFill>
                            <a:srgbClr val="161616"/>
                          </a:solidFill>
                          <a:latin typeface="Franklin Gothic Book"/>
                          <a:cs typeface="Franklin Gothic Book"/>
                        </a:rPr>
                        <a:t>equating</a:t>
                      </a:r>
                      <a:r>
                        <a:rPr lang="en-US" sz="1000" spc="-25">
                          <a:solidFill>
                            <a:srgbClr val="161616"/>
                          </a:solidFill>
                          <a:latin typeface="Franklin Gothic Book"/>
                          <a:cs typeface="Franklin Gothic Book"/>
                        </a:rPr>
                        <a:t> </a:t>
                      </a:r>
                      <a:r>
                        <a:rPr lang="en-US" sz="1000">
                          <a:solidFill>
                            <a:srgbClr val="161616"/>
                          </a:solidFill>
                          <a:latin typeface="Franklin Gothic Book"/>
                          <a:cs typeface="Franklin Gothic Book"/>
                        </a:rPr>
                        <a:t>scores</a:t>
                      </a:r>
                      <a:r>
                        <a:rPr lang="en-US" sz="1000" spc="-5">
                          <a:solidFill>
                            <a:srgbClr val="161616"/>
                          </a:solidFill>
                          <a:latin typeface="Franklin Gothic Book"/>
                          <a:cs typeface="Franklin Gothic Book"/>
                        </a:rPr>
                        <a:t> </a:t>
                      </a:r>
                      <a:r>
                        <a:rPr lang="en-US" sz="1000">
                          <a:solidFill>
                            <a:srgbClr val="161616"/>
                          </a:solidFill>
                          <a:latin typeface="Franklin Gothic Book"/>
                          <a:cs typeface="Franklin Gothic Book"/>
                        </a:rPr>
                        <a:t>in</a:t>
                      </a:r>
                      <a:r>
                        <a:rPr lang="en-US" sz="1000" spc="-45">
                          <a:solidFill>
                            <a:srgbClr val="161616"/>
                          </a:solidFill>
                          <a:latin typeface="Franklin Gothic Book"/>
                          <a:cs typeface="Franklin Gothic Book"/>
                        </a:rPr>
                        <a:t> </a:t>
                      </a:r>
                      <a:r>
                        <a:rPr lang="en-US" sz="1000">
                          <a:solidFill>
                            <a:srgbClr val="161616"/>
                          </a:solidFill>
                          <a:latin typeface="Franklin Gothic Book"/>
                          <a:cs typeface="Franklin Gothic Book"/>
                        </a:rPr>
                        <a:t>which </a:t>
                      </a:r>
                      <a:r>
                        <a:rPr lang="en-US" sz="1000" spc="-25">
                          <a:solidFill>
                            <a:srgbClr val="161616"/>
                          </a:solidFill>
                          <a:latin typeface="Franklin Gothic Book"/>
                          <a:cs typeface="Franklin Gothic Book"/>
                        </a:rPr>
                        <a:t>the </a:t>
                      </a:r>
                      <a:r>
                        <a:rPr lang="en-US" sz="1000" spc="-10">
                          <a:solidFill>
                            <a:srgbClr val="161616"/>
                          </a:solidFill>
                          <a:latin typeface="Franklin Gothic Book"/>
                          <a:cs typeface="Franklin Gothic Book"/>
                        </a:rPr>
                        <a:t>degree</a:t>
                      </a:r>
                      <a:r>
                        <a:rPr lang="en-US" sz="1000" spc="-40">
                          <a:solidFill>
                            <a:srgbClr val="161616"/>
                          </a:solidFill>
                          <a:latin typeface="Franklin Gothic Book"/>
                          <a:cs typeface="Franklin Gothic Book"/>
                        </a:rPr>
                        <a:t> </a:t>
                      </a:r>
                      <a:r>
                        <a:rPr lang="en-US" sz="1000">
                          <a:solidFill>
                            <a:srgbClr val="161616"/>
                          </a:solidFill>
                          <a:latin typeface="Franklin Gothic Book"/>
                          <a:cs typeface="Franklin Gothic Book"/>
                        </a:rPr>
                        <a:t>of</a:t>
                      </a:r>
                      <a:r>
                        <a:rPr lang="en-US" sz="1000" spc="-45">
                          <a:solidFill>
                            <a:srgbClr val="161616"/>
                          </a:solidFill>
                          <a:latin typeface="Franklin Gothic Book"/>
                          <a:cs typeface="Franklin Gothic Book"/>
                        </a:rPr>
                        <a:t> </a:t>
                      </a:r>
                      <a:r>
                        <a:rPr lang="en-US" sz="1000">
                          <a:solidFill>
                            <a:srgbClr val="161616"/>
                          </a:solidFill>
                          <a:latin typeface="Franklin Gothic Book"/>
                          <a:cs typeface="Franklin Gothic Book"/>
                        </a:rPr>
                        <a:t>difficulty</a:t>
                      </a:r>
                      <a:r>
                        <a:rPr lang="en-US" sz="1000" spc="-15">
                          <a:solidFill>
                            <a:srgbClr val="161616"/>
                          </a:solidFill>
                          <a:latin typeface="Franklin Gothic Book"/>
                          <a:cs typeface="Franklin Gothic Book"/>
                        </a:rPr>
                        <a:t> </a:t>
                      </a:r>
                      <a:r>
                        <a:rPr lang="en-US" sz="1000">
                          <a:solidFill>
                            <a:srgbClr val="161616"/>
                          </a:solidFill>
                          <a:latin typeface="Franklin Gothic Book"/>
                          <a:cs typeface="Franklin Gothic Book"/>
                        </a:rPr>
                        <a:t>varies</a:t>
                      </a:r>
                      <a:r>
                        <a:rPr lang="en-US" sz="1000" spc="20">
                          <a:solidFill>
                            <a:srgbClr val="161616"/>
                          </a:solidFill>
                          <a:latin typeface="Franklin Gothic Book"/>
                          <a:cs typeface="Franklin Gothic Book"/>
                        </a:rPr>
                        <a:t> </a:t>
                      </a:r>
                      <a:r>
                        <a:rPr lang="en-US" sz="1000" spc="-10">
                          <a:solidFill>
                            <a:srgbClr val="161616"/>
                          </a:solidFill>
                          <a:latin typeface="Franklin Gothic Book"/>
                          <a:cs typeface="Franklin Gothic Book"/>
                        </a:rPr>
                        <a:t>from</a:t>
                      </a:r>
                      <a:r>
                        <a:rPr lang="en-US" sz="1000" spc="-35">
                          <a:solidFill>
                            <a:srgbClr val="161616"/>
                          </a:solidFill>
                          <a:latin typeface="Franklin Gothic Book"/>
                          <a:cs typeface="Franklin Gothic Book"/>
                        </a:rPr>
                        <a:t> </a:t>
                      </a:r>
                      <a:r>
                        <a:rPr lang="en-US" sz="1000">
                          <a:solidFill>
                            <a:srgbClr val="161616"/>
                          </a:solidFill>
                          <a:latin typeface="Franklin Gothic Book"/>
                          <a:cs typeface="Franklin Gothic Book"/>
                        </a:rPr>
                        <a:t>one </a:t>
                      </a:r>
                      <a:r>
                        <a:rPr lang="en-US" sz="1000" spc="-10">
                          <a:solidFill>
                            <a:srgbClr val="161616"/>
                          </a:solidFill>
                          <a:latin typeface="Franklin Gothic Book"/>
                          <a:cs typeface="Franklin Gothic Book"/>
                        </a:rPr>
                        <a:t>exam</a:t>
                      </a:r>
                      <a:r>
                        <a:rPr lang="en-US" sz="1000" spc="-15">
                          <a:solidFill>
                            <a:srgbClr val="161616"/>
                          </a:solidFill>
                          <a:latin typeface="Franklin Gothic Book"/>
                          <a:cs typeface="Franklin Gothic Book"/>
                        </a:rPr>
                        <a:t> </a:t>
                      </a:r>
                      <a:r>
                        <a:rPr lang="en-US" sz="1000" spc="-10">
                          <a:solidFill>
                            <a:srgbClr val="161616"/>
                          </a:solidFill>
                          <a:latin typeface="Franklin Gothic Book"/>
                          <a:cs typeface="Franklin Gothic Book"/>
                        </a:rPr>
                        <a:t>form</a:t>
                      </a:r>
                      <a:r>
                        <a:rPr lang="en-US" sz="1000" spc="-35">
                          <a:solidFill>
                            <a:srgbClr val="161616"/>
                          </a:solidFill>
                          <a:latin typeface="Franklin Gothic Book"/>
                          <a:cs typeface="Franklin Gothic Book"/>
                        </a:rPr>
                        <a:t> </a:t>
                      </a:r>
                      <a:r>
                        <a:rPr lang="en-US" sz="1000" spc="-25">
                          <a:solidFill>
                            <a:srgbClr val="161616"/>
                          </a:solidFill>
                          <a:latin typeface="Franklin Gothic Book"/>
                          <a:cs typeface="Franklin Gothic Book"/>
                        </a:rPr>
                        <a:t>to </a:t>
                      </a:r>
                      <a:r>
                        <a:rPr lang="en-US" sz="1000">
                          <a:solidFill>
                            <a:srgbClr val="161616"/>
                          </a:solidFill>
                          <a:latin typeface="Franklin Gothic Book"/>
                          <a:cs typeface="Franklin Gothic Book"/>
                        </a:rPr>
                        <a:t>the</a:t>
                      </a:r>
                      <a:r>
                        <a:rPr lang="en-US" sz="1000" spc="-45">
                          <a:solidFill>
                            <a:srgbClr val="161616"/>
                          </a:solidFill>
                          <a:latin typeface="Franklin Gothic Book"/>
                          <a:cs typeface="Franklin Gothic Book"/>
                        </a:rPr>
                        <a:t> </a:t>
                      </a:r>
                      <a:r>
                        <a:rPr lang="en-US" sz="1000">
                          <a:solidFill>
                            <a:srgbClr val="161616"/>
                          </a:solidFill>
                          <a:latin typeface="Franklin Gothic Book"/>
                          <a:cs typeface="Franklin Gothic Book"/>
                        </a:rPr>
                        <a:t>next.</a:t>
                      </a:r>
                      <a:r>
                        <a:rPr lang="en-US" sz="1000" spc="-20">
                          <a:solidFill>
                            <a:srgbClr val="161616"/>
                          </a:solidFill>
                          <a:latin typeface="Franklin Gothic Book"/>
                          <a:cs typeface="Franklin Gothic Book"/>
                        </a:rPr>
                        <a:t> </a:t>
                      </a:r>
                      <a:r>
                        <a:rPr lang="en-US" sz="1000">
                          <a:solidFill>
                            <a:srgbClr val="161616"/>
                          </a:solidFill>
                          <a:latin typeface="Franklin Gothic Book"/>
                          <a:cs typeface="Franklin Gothic Book"/>
                        </a:rPr>
                        <a:t>The</a:t>
                      </a:r>
                      <a:r>
                        <a:rPr lang="en-US" sz="1000" spc="-45">
                          <a:solidFill>
                            <a:srgbClr val="161616"/>
                          </a:solidFill>
                          <a:latin typeface="Franklin Gothic Book"/>
                          <a:cs typeface="Franklin Gothic Book"/>
                        </a:rPr>
                        <a:t> </a:t>
                      </a:r>
                      <a:r>
                        <a:rPr lang="en-US" sz="1000" spc="-10">
                          <a:solidFill>
                            <a:srgbClr val="161616"/>
                          </a:solidFill>
                          <a:latin typeface="Franklin Gothic Book"/>
                          <a:cs typeface="Franklin Gothic Book"/>
                        </a:rPr>
                        <a:t>APICS</a:t>
                      </a:r>
                      <a:r>
                        <a:rPr lang="en-US" sz="1000" spc="-30">
                          <a:solidFill>
                            <a:srgbClr val="161616"/>
                          </a:solidFill>
                          <a:latin typeface="Franklin Gothic Book"/>
                          <a:cs typeface="Franklin Gothic Book"/>
                        </a:rPr>
                        <a:t> </a:t>
                      </a:r>
                      <a:r>
                        <a:rPr lang="en-US" sz="1000" spc="-10">
                          <a:solidFill>
                            <a:srgbClr val="161616"/>
                          </a:solidFill>
                          <a:latin typeface="Franklin Gothic Book"/>
                          <a:cs typeface="Franklin Gothic Book"/>
                        </a:rPr>
                        <a:t>Certification</a:t>
                      </a:r>
                      <a:r>
                        <a:rPr lang="en-US" sz="1000">
                          <a:solidFill>
                            <a:srgbClr val="161616"/>
                          </a:solidFill>
                          <a:latin typeface="Franklin Gothic Book"/>
                          <a:cs typeface="Franklin Gothic Book"/>
                        </a:rPr>
                        <a:t> scores</a:t>
                      </a:r>
                      <a:r>
                        <a:rPr lang="en-US" sz="1000" spc="-20">
                          <a:solidFill>
                            <a:srgbClr val="161616"/>
                          </a:solidFill>
                          <a:latin typeface="Franklin Gothic Book"/>
                          <a:cs typeface="Franklin Gothic Book"/>
                        </a:rPr>
                        <a:t> </a:t>
                      </a:r>
                      <a:r>
                        <a:rPr lang="en-US" sz="1000">
                          <a:solidFill>
                            <a:srgbClr val="161616"/>
                          </a:solidFill>
                          <a:latin typeface="Franklin Gothic Book"/>
                          <a:cs typeface="Franklin Gothic Book"/>
                        </a:rPr>
                        <a:t>range</a:t>
                      </a:r>
                      <a:r>
                        <a:rPr lang="en-US" sz="1000" spc="-20">
                          <a:solidFill>
                            <a:srgbClr val="161616"/>
                          </a:solidFill>
                          <a:latin typeface="Franklin Gothic Book"/>
                          <a:cs typeface="Franklin Gothic Book"/>
                        </a:rPr>
                        <a:t> from</a:t>
                      </a:r>
                      <a:r>
                        <a:rPr lang="en-US" sz="1000">
                          <a:solidFill>
                            <a:srgbClr val="161616"/>
                          </a:solidFill>
                          <a:latin typeface="Franklin Gothic Book"/>
                          <a:cs typeface="Franklin Gothic Book"/>
                        </a:rPr>
                        <a:t> 200</a:t>
                      </a:r>
                      <a:r>
                        <a:rPr lang="en-US" sz="1000" spc="20">
                          <a:solidFill>
                            <a:srgbClr val="161616"/>
                          </a:solidFill>
                          <a:latin typeface="Franklin Gothic Book"/>
                          <a:cs typeface="Franklin Gothic Book"/>
                        </a:rPr>
                        <a:t> </a:t>
                      </a:r>
                      <a:r>
                        <a:rPr lang="en-US" sz="1000" spc="-25">
                          <a:solidFill>
                            <a:srgbClr val="161616"/>
                          </a:solidFill>
                          <a:latin typeface="Franklin Gothic Book"/>
                          <a:cs typeface="Franklin Gothic Book"/>
                        </a:rPr>
                        <a:t>to </a:t>
                      </a:r>
                      <a:r>
                        <a:rPr lang="en-US" sz="1000" spc="-20">
                          <a:solidFill>
                            <a:srgbClr val="161616"/>
                          </a:solidFill>
                          <a:latin typeface="Franklin Gothic Book"/>
                          <a:cs typeface="Franklin Gothic Book"/>
                        </a:rPr>
                        <a:t>350.</a:t>
                      </a:r>
                      <a:endParaRPr lang="en-US" sz="1000">
                        <a:latin typeface="Franklin Gothic Book"/>
                        <a:cs typeface="Franklin Gothic Book"/>
                      </a:endParaRPr>
                    </a:p>
                    <a:p>
                      <a:pPr marL="222885" indent="-171450">
                        <a:lnSpc>
                          <a:spcPct val="100000"/>
                        </a:lnSpc>
                        <a:spcBef>
                          <a:spcPts val="170"/>
                        </a:spcBef>
                        <a:buFont typeface="Arial"/>
                        <a:buChar char="•"/>
                      </a:pPr>
                      <a:r>
                        <a:rPr lang="en-US" sz="1000">
                          <a:solidFill>
                            <a:srgbClr val="161616"/>
                          </a:solidFill>
                          <a:latin typeface="Franklin Gothic Book"/>
                          <a:cs typeface="Franklin Gothic Book"/>
                        </a:rPr>
                        <a:t>Fail =</a:t>
                      </a:r>
                      <a:r>
                        <a:rPr lang="en-US" sz="1000" spc="-15">
                          <a:solidFill>
                            <a:srgbClr val="161616"/>
                          </a:solidFill>
                          <a:latin typeface="Franklin Gothic Book"/>
                          <a:cs typeface="Franklin Gothic Book"/>
                        </a:rPr>
                        <a:t> </a:t>
                      </a:r>
                      <a:r>
                        <a:rPr lang="en-US" sz="1000" spc="-10">
                          <a:solidFill>
                            <a:srgbClr val="161616"/>
                          </a:solidFill>
                          <a:latin typeface="Franklin Gothic Book"/>
                          <a:cs typeface="Franklin Gothic Book"/>
                        </a:rPr>
                        <a:t>200–299</a:t>
                      </a:r>
                      <a:endParaRPr lang="en-US" sz="1000">
                        <a:latin typeface="Franklin Gothic Book"/>
                        <a:cs typeface="Franklin Gothic Book"/>
                      </a:endParaRPr>
                    </a:p>
                    <a:p>
                      <a:pPr marL="222885" indent="-171450">
                        <a:lnSpc>
                          <a:spcPct val="100000"/>
                        </a:lnSpc>
                        <a:spcBef>
                          <a:spcPts val="120"/>
                        </a:spcBef>
                        <a:buFont typeface="Arial"/>
                        <a:buChar char="•"/>
                      </a:pPr>
                      <a:r>
                        <a:rPr lang="en-US" sz="1000">
                          <a:solidFill>
                            <a:srgbClr val="161616"/>
                          </a:solidFill>
                          <a:latin typeface="Franklin Gothic Book"/>
                          <a:cs typeface="Franklin Gothic Book"/>
                        </a:rPr>
                        <a:t>Pass</a:t>
                      </a:r>
                      <a:r>
                        <a:rPr lang="en-US" sz="1000" spc="45">
                          <a:solidFill>
                            <a:srgbClr val="161616"/>
                          </a:solidFill>
                          <a:latin typeface="Franklin Gothic Book"/>
                          <a:cs typeface="Franklin Gothic Book"/>
                        </a:rPr>
                        <a:t> </a:t>
                      </a:r>
                      <a:r>
                        <a:rPr lang="en-US" sz="1000">
                          <a:solidFill>
                            <a:srgbClr val="161616"/>
                          </a:solidFill>
                          <a:latin typeface="Franklin Gothic Book"/>
                          <a:cs typeface="Franklin Gothic Book"/>
                        </a:rPr>
                        <a:t>=</a:t>
                      </a:r>
                      <a:r>
                        <a:rPr lang="en-US" sz="1000" spc="-20">
                          <a:solidFill>
                            <a:srgbClr val="161616"/>
                          </a:solidFill>
                          <a:latin typeface="Franklin Gothic Book"/>
                          <a:cs typeface="Franklin Gothic Book"/>
                        </a:rPr>
                        <a:t> </a:t>
                      </a:r>
                      <a:r>
                        <a:rPr lang="en-US" sz="1000" spc="-30">
                          <a:solidFill>
                            <a:srgbClr val="161616"/>
                          </a:solidFill>
                          <a:latin typeface="Franklin Gothic Book"/>
                          <a:cs typeface="Franklin Gothic Book"/>
                        </a:rPr>
                        <a:t>300</a:t>
                      </a:r>
                      <a:endParaRPr lang="en-US" sz="1000" spc="-10">
                        <a:solidFill>
                          <a:srgbClr val="161616"/>
                        </a:solidFill>
                        <a:latin typeface="Franklin Gothic Book"/>
                        <a:cs typeface="Franklin Gothic Book"/>
                      </a:endParaRPr>
                    </a:p>
                  </a:txBody>
                  <a:tcPr marL="0" marR="0" marT="1270" marB="0" anchor="ctr">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8F0E9"/>
                    </a:solidFill>
                  </a:tcPr>
                </a:tc>
                <a:extLst>
                  <a:ext uri="{0D108BD9-81ED-4DB2-BD59-A6C34878D82A}">
                    <a16:rowId xmlns:a16="http://schemas.microsoft.com/office/drawing/2014/main" val="10004"/>
                  </a:ext>
                </a:extLst>
              </a:tr>
              <a:tr h="448518">
                <a:tc>
                  <a:txBody>
                    <a:bodyPr/>
                    <a:lstStyle/>
                    <a:p>
                      <a:pPr marL="51435" lvl="0">
                        <a:lnSpc>
                          <a:spcPct val="100000"/>
                        </a:lnSpc>
                        <a:spcBef>
                          <a:spcPts val="145"/>
                        </a:spcBef>
                        <a:buNone/>
                      </a:pPr>
                      <a:r>
                        <a:rPr lang="en-US" sz="1000" spc="-10">
                          <a:solidFill>
                            <a:srgbClr val="161616"/>
                          </a:solidFill>
                          <a:latin typeface="Franklin Gothic Book"/>
                          <a:cs typeface="Franklin Gothic Book"/>
                        </a:rPr>
                        <a:t>Retaking</a:t>
                      </a:r>
                      <a:r>
                        <a:rPr lang="en-US" sz="1000" spc="-20">
                          <a:solidFill>
                            <a:srgbClr val="161616"/>
                          </a:solidFill>
                          <a:latin typeface="Franklin Gothic Book"/>
                          <a:cs typeface="Franklin Gothic Book"/>
                        </a:rPr>
                        <a:t> </a:t>
                      </a:r>
                      <a:r>
                        <a:rPr lang="en-US" sz="1000">
                          <a:solidFill>
                            <a:srgbClr val="161616"/>
                          </a:solidFill>
                          <a:latin typeface="Franklin Gothic Book"/>
                          <a:cs typeface="Franklin Gothic Book"/>
                        </a:rPr>
                        <a:t>an</a:t>
                      </a:r>
                      <a:r>
                        <a:rPr lang="en-US" sz="1000" spc="10">
                          <a:solidFill>
                            <a:srgbClr val="161616"/>
                          </a:solidFill>
                          <a:latin typeface="Franklin Gothic Book"/>
                          <a:cs typeface="Franklin Gothic Book"/>
                        </a:rPr>
                        <a:t> </a:t>
                      </a:r>
                      <a:r>
                        <a:rPr lang="en-US" sz="1000" spc="-20">
                          <a:solidFill>
                            <a:srgbClr val="161616"/>
                          </a:solidFill>
                          <a:latin typeface="Franklin Gothic Book"/>
                          <a:cs typeface="Franklin Gothic Book"/>
                        </a:rPr>
                        <a:t>Exam</a:t>
                      </a:r>
                      <a:endParaRPr sz="1000">
                        <a:latin typeface="Franklin Gothic Book"/>
                        <a:cs typeface="Franklin Gothic Book"/>
                      </a:endParaRPr>
                    </a:p>
                  </a:txBody>
                  <a:tcPr marL="0" marR="0" marT="1841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EE2CF"/>
                    </a:solidFill>
                  </a:tcPr>
                </a:tc>
                <a:tc>
                  <a:txBody>
                    <a:bodyPr/>
                    <a:lstStyle/>
                    <a:p>
                      <a:pPr marL="51435" marR="71755" lvl="0">
                        <a:lnSpc>
                          <a:spcPct val="106900"/>
                        </a:lnSpc>
                        <a:spcBef>
                          <a:spcPts val="10"/>
                        </a:spcBef>
                        <a:buNone/>
                      </a:pPr>
                      <a:r>
                        <a:rPr lang="en-US" sz="1000" spc="-10">
                          <a:solidFill>
                            <a:srgbClr val="161616"/>
                          </a:solidFill>
                          <a:latin typeface="Franklin Gothic Book"/>
                          <a:cs typeface="Franklin Gothic Book"/>
                        </a:rPr>
                        <a:t>Candidates</a:t>
                      </a:r>
                      <a:r>
                        <a:rPr lang="en-US" sz="1000">
                          <a:solidFill>
                            <a:srgbClr val="161616"/>
                          </a:solidFill>
                          <a:latin typeface="Franklin Gothic Book"/>
                          <a:cs typeface="Franklin Gothic Book"/>
                        </a:rPr>
                        <a:t> who</a:t>
                      </a:r>
                      <a:r>
                        <a:rPr lang="en-US" sz="1000" spc="-40">
                          <a:solidFill>
                            <a:srgbClr val="161616"/>
                          </a:solidFill>
                          <a:latin typeface="Franklin Gothic Book"/>
                          <a:cs typeface="Franklin Gothic Book"/>
                        </a:rPr>
                        <a:t> </a:t>
                      </a:r>
                      <a:r>
                        <a:rPr lang="en-US" sz="1000">
                          <a:solidFill>
                            <a:srgbClr val="161616"/>
                          </a:solidFill>
                          <a:latin typeface="Franklin Gothic Book"/>
                          <a:cs typeface="Franklin Gothic Book"/>
                        </a:rPr>
                        <a:t>fail an</a:t>
                      </a:r>
                      <a:r>
                        <a:rPr lang="en-US" sz="1000" spc="-30">
                          <a:solidFill>
                            <a:srgbClr val="161616"/>
                          </a:solidFill>
                          <a:latin typeface="Franklin Gothic Book"/>
                          <a:cs typeface="Franklin Gothic Book"/>
                        </a:rPr>
                        <a:t> </a:t>
                      </a:r>
                      <a:r>
                        <a:rPr lang="en-US" sz="1000" spc="-10">
                          <a:solidFill>
                            <a:srgbClr val="161616"/>
                          </a:solidFill>
                          <a:latin typeface="Franklin Gothic Book"/>
                          <a:cs typeface="Franklin Gothic Book"/>
                        </a:rPr>
                        <a:t>APICS</a:t>
                      </a:r>
                      <a:r>
                        <a:rPr lang="en-US" sz="1000" spc="-30">
                          <a:solidFill>
                            <a:srgbClr val="161616"/>
                          </a:solidFill>
                          <a:latin typeface="Franklin Gothic Book"/>
                          <a:cs typeface="Franklin Gothic Book"/>
                        </a:rPr>
                        <a:t> certification</a:t>
                      </a:r>
                      <a:r>
                        <a:rPr lang="en-US" sz="1000">
                          <a:solidFill>
                            <a:srgbClr val="161616"/>
                          </a:solidFill>
                          <a:latin typeface="Franklin Gothic Book"/>
                          <a:cs typeface="Franklin Gothic Book"/>
                        </a:rPr>
                        <a:t> exam</a:t>
                      </a:r>
                      <a:r>
                        <a:rPr lang="en-US" sz="1000" spc="-10">
                          <a:solidFill>
                            <a:srgbClr val="161616"/>
                          </a:solidFill>
                          <a:latin typeface="Franklin Gothic Book"/>
                          <a:cs typeface="Franklin Gothic Book"/>
                        </a:rPr>
                        <a:t> </a:t>
                      </a:r>
                      <a:r>
                        <a:rPr lang="en-US" sz="1000" spc="-20">
                          <a:solidFill>
                            <a:srgbClr val="161616"/>
                          </a:solidFill>
                          <a:latin typeface="Franklin Gothic Book"/>
                          <a:cs typeface="Franklin Gothic Book"/>
                        </a:rPr>
                        <a:t>must </a:t>
                      </a:r>
                      <a:r>
                        <a:rPr lang="en-US" sz="1000">
                          <a:solidFill>
                            <a:srgbClr val="161616"/>
                          </a:solidFill>
                          <a:latin typeface="Franklin Gothic Book"/>
                          <a:cs typeface="Franklin Gothic Book"/>
                        </a:rPr>
                        <a:t>wait</a:t>
                      </a:r>
                      <a:r>
                        <a:rPr lang="en-US" sz="1000" spc="-35">
                          <a:solidFill>
                            <a:srgbClr val="161616"/>
                          </a:solidFill>
                          <a:latin typeface="Franklin Gothic Book"/>
                          <a:cs typeface="Franklin Gothic Book"/>
                        </a:rPr>
                        <a:t> </a:t>
                      </a:r>
                      <a:r>
                        <a:rPr lang="en-US" sz="1000">
                          <a:solidFill>
                            <a:srgbClr val="161616"/>
                          </a:solidFill>
                          <a:latin typeface="Franklin Gothic Book"/>
                          <a:cs typeface="Franklin Gothic Book"/>
                        </a:rPr>
                        <a:t>14</a:t>
                      </a:r>
                      <a:r>
                        <a:rPr lang="en-US" sz="1000" spc="5">
                          <a:solidFill>
                            <a:srgbClr val="161616"/>
                          </a:solidFill>
                          <a:latin typeface="Franklin Gothic Book"/>
                          <a:cs typeface="Franklin Gothic Book"/>
                        </a:rPr>
                        <a:t> </a:t>
                      </a:r>
                      <a:r>
                        <a:rPr lang="en-US" sz="1000">
                          <a:solidFill>
                            <a:srgbClr val="161616"/>
                          </a:solidFill>
                          <a:latin typeface="Franklin Gothic Book"/>
                          <a:cs typeface="Franklin Gothic Book"/>
                        </a:rPr>
                        <a:t>full</a:t>
                      </a:r>
                      <a:r>
                        <a:rPr lang="en-US" sz="1000" spc="-25">
                          <a:solidFill>
                            <a:srgbClr val="161616"/>
                          </a:solidFill>
                          <a:latin typeface="Franklin Gothic Book"/>
                          <a:cs typeface="Franklin Gothic Book"/>
                        </a:rPr>
                        <a:t> </a:t>
                      </a:r>
                      <a:r>
                        <a:rPr lang="en-US" sz="1000">
                          <a:solidFill>
                            <a:srgbClr val="161616"/>
                          </a:solidFill>
                          <a:latin typeface="Franklin Gothic Book"/>
                          <a:cs typeface="Franklin Gothic Book"/>
                        </a:rPr>
                        <a:t>days</a:t>
                      </a:r>
                      <a:r>
                        <a:rPr lang="en-US" sz="1000" spc="5">
                          <a:solidFill>
                            <a:srgbClr val="161616"/>
                          </a:solidFill>
                          <a:latin typeface="Franklin Gothic Book"/>
                          <a:cs typeface="Franklin Gothic Book"/>
                        </a:rPr>
                        <a:t> </a:t>
                      </a:r>
                      <a:r>
                        <a:rPr lang="en-US" sz="1000" spc="-10">
                          <a:solidFill>
                            <a:srgbClr val="161616"/>
                          </a:solidFill>
                          <a:latin typeface="Franklin Gothic Book"/>
                          <a:cs typeface="Franklin Gothic Book"/>
                        </a:rPr>
                        <a:t>before</a:t>
                      </a:r>
                      <a:r>
                        <a:rPr lang="en-US" sz="1000" spc="-65">
                          <a:solidFill>
                            <a:srgbClr val="161616"/>
                          </a:solidFill>
                          <a:latin typeface="Franklin Gothic Book"/>
                          <a:cs typeface="Franklin Gothic Book"/>
                        </a:rPr>
                        <a:t> </a:t>
                      </a:r>
                      <a:r>
                        <a:rPr lang="en-US" sz="1000">
                          <a:solidFill>
                            <a:srgbClr val="161616"/>
                          </a:solidFill>
                          <a:latin typeface="Franklin Gothic Book"/>
                          <a:cs typeface="Franklin Gothic Book"/>
                        </a:rPr>
                        <a:t>retaking</a:t>
                      </a:r>
                      <a:r>
                        <a:rPr lang="en-US" sz="1000" spc="-15">
                          <a:solidFill>
                            <a:srgbClr val="161616"/>
                          </a:solidFill>
                          <a:latin typeface="Franklin Gothic Book"/>
                          <a:cs typeface="Franklin Gothic Book"/>
                        </a:rPr>
                        <a:t> </a:t>
                      </a:r>
                      <a:r>
                        <a:rPr lang="en-US" sz="1000">
                          <a:solidFill>
                            <a:srgbClr val="161616"/>
                          </a:solidFill>
                          <a:latin typeface="Franklin Gothic Book"/>
                          <a:cs typeface="Franklin Gothic Book"/>
                        </a:rPr>
                        <a:t>the</a:t>
                      </a:r>
                      <a:r>
                        <a:rPr lang="en-US" sz="1000" spc="-15">
                          <a:solidFill>
                            <a:srgbClr val="161616"/>
                          </a:solidFill>
                          <a:latin typeface="Franklin Gothic Book"/>
                          <a:cs typeface="Franklin Gothic Book"/>
                        </a:rPr>
                        <a:t> </a:t>
                      </a:r>
                      <a:r>
                        <a:rPr lang="en-US" sz="1000" spc="-10">
                          <a:solidFill>
                            <a:srgbClr val="161616"/>
                          </a:solidFill>
                          <a:latin typeface="Franklin Gothic Book"/>
                          <a:cs typeface="Franklin Gothic Book"/>
                        </a:rPr>
                        <a:t>same</a:t>
                      </a:r>
                      <a:r>
                        <a:rPr lang="en-US" sz="1000" spc="-15">
                          <a:solidFill>
                            <a:srgbClr val="161616"/>
                          </a:solidFill>
                          <a:latin typeface="Franklin Gothic Book"/>
                          <a:cs typeface="Franklin Gothic Book"/>
                        </a:rPr>
                        <a:t> </a:t>
                      </a:r>
                      <a:r>
                        <a:rPr lang="en-US" sz="1000" spc="-20">
                          <a:solidFill>
                            <a:srgbClr val="161616"/>
                          </a:solidFill>
                          <a:latin typeface="Franklin Gothic Book"/>
                          <a:cs typeface="Franklin Gothic Book"/>
                        </a:rPr>
                        <a:t>exam. </a:t>
                      </a:r>
                      <a:r>
                        <a:rPr lang="en-US" sz="1000">
                          <a:solidFill>
                            <a:srgbClr val="161616"/>
                          </a:solidFill>
                          <a:latin typeface="Franklin Gothic Book"/>
                          <a:cs typeface="Franklin Gothic Book"/>
                        </a:rPr>
                        <a:t>The</a:t>
                      </a:r>
                      <a:r>
                        <a:rPr lang="en-US" sz="1000" spc="-50">
                          <a:solidFill>
                            <a:srgbClr val="161616"/>
                          </a:solidFill>
                          <a:latin typeface="Franklin Gothic Book"/>
                          <a:cs typeface="Franklin Gothic Book"/>
                        </a:rPr>
                        <a:t> </a:t>
                      </a:r>
                      <a:r>
                        <a:rPr lang="en-US" sz="1000">
                          <a:solidFill>
                            <a:srgbClr val="161616"/>
                          </a:solidFill>
                          <a:latin typeface="Franklin Gothic Book"/>
                          <a:cs typeface="Franklin Gothic Book"/>
                        </a:rPr>
                        <a:t>retake</a:t>
                      </a:r>
                      <a:r>
                        <a:rPr lang="en-US" sz="1000" spc="-10">
                          <a:solidFill>
                            <a:srgbClr val="161616"/>
                          </a:solidFill>
                          <a:latin typeface="Franklin Gothic Book"/>
                          <a:cs typeface="Franklin Gothic Book"/>
                        </a:rPr>
                        <a:t> fee</a:t>
                      </a:r>
                      <a:r>
                        <a:rPr lang="en-US" sz="1000" spc="-40">
                          <a:solidFill>
                            <a:srgbClr val="161616"/>
                          </a:solidFill>
                          <a:latin typeface="Franklin Gothic Book"/>
                          <a:cs typeface="Franklin Gothic Book"/>
                        </a:rPr>
                        <a:t> </a:t>
                      </a:r>
                      <a:r>
                        <a:rPr lang="en-US" sz="1000">
                          <a:solidFill>
                            <a:srgbClr val="161616"/>
                          </a:solidFill>
                          <a:latin typeface="Franklin Gothic Book"/>
                          <a:cs typeface="Franklin Gothic Book"/>
                        </a:rPr>
                        <a:t>is</a:t>
                      </a:r>
                      <a:r>
                        <a:rPr lang="en-US" sz="1000" spc="-10">
                          <a:solidFill>
                            <a:srgbClr val="161616"/>
                          </a:solidFill>
                          <a:latin typeface="Franklin Gothic Book"/>
                          <a:cs typeface="Franklin Gothic Book"/>
                        </a:rPr>
                        <a:t> </a:t>
                      </a:r>
                      <a:r>
                        <a:rPr lang="en-US" sz="1000">
                          <a:solidFill>
                            <a:srgbClr val="161616"/>
                          </a:solidFill>
                          <a:latin typeface="Franklin Gothic Book"/>
                          <a:cs typeface="Franklin Gothic Book"/>
                        </a:rPr>
                        <a:t>$400</a:t>
                      </a:r>
                      <a:r>
                        <a:rPr lang="en-US" sz="1000" spc="50">
                          <a:solidFill>
                            <a:srgbClr val="161616"/>
                          </a:solidFill>
                          <a:latin typeface="Franklin Gothic Book"/>
                          <a:cs typeface="Franklin Gothic Book"/>
                        </a:rPr>
                        <a:t> </a:t>
                      </a:r>
                      <a:r>
                        <a:rPr lang="en-US" sz="1000">
                          <a:solidFill>
                            <a:srgbClr val="161616"/>
                          </a:solidFill>
                          <a:latin typeface="Franklin Gothic Book"/>
                          <a:cs typeface="Franklin Gothic Book"/>
                        </a:rPr>
                        <a:t>USD</a:t>
                      </a:r>
                      <a:r>
                        <a:rPr lang="en-US" sz="1000" spc="-35">
                          <a:solidFill>
                            <a:srgbClr val="161616"/>
                          </a:solidFill>
                          <a:latin typeface="Franklin Gothic Book"/>
                          <a:cs typeface="Franklin Gothic Book"/>
                        </a:rPr>
                        <a:t> </a:t>
                      </a:r>
                      <a:r>
                        <a:rPr lang="en-US" sz="1000">
                          <a:solidFill>
                            <a:srgbClr val="161616"/>
                          </a:solidFill>
                          <a:latin typeface="Franklin Gothic Book"/>
                          <a:cs typeface="Franklin Gothic Book"/>
                        </a:rPr>
                        <a:t>for</a:t>
                      </a:r>
                      <a:r>
                        <a:rPr lang="en-US" sz="1000" spc="-25">
                          <a:solidFill>
                            <a:srgbClr val="161616"/>
                          </a:solidFill>
                          <a:latin typeface="Franklin Gothic Book"/>
                          <a:cs typeface="Franklin Gothic Book"/>
                        </a:rPr>
                        <a:t> </a:t>
                      </a:r>
                      <a:r>
                        <a:rPr lang="en-US" sz="1000" spc="-10">
                          <a:solidFill>
                            <a:srgbClr val="161616"/>
                          </a:solidFill>
                          <a:latin typeface="Franklin Gothic Book"/>
                          <a:cs typeface="Franklin Gothic Book"/>
                        </a:rPr>
                        <a:t>Members</a:t>
                      </a:r>
                      <a:r>
                        <a:rPr lang="en-US" sz="1000" spc="-35">
                          <a:solidFill>
                            <a:srgbClr val="161616"/>
                          </a:solidFill>
                          <a:latin typeface="Franklin Gothic Book"/>
                          <a:cs typeface="Franklin Gothic Book"/>
                        </a:rPr>
                        <a:t> </a:t>
                      </a:r>
                      <a:r>
                        <a:rPr lang="en-US" sz="1000" spc="-20">
                          <a:solidFill>
                            <a:srgbClr val="161616"/>
                          </a:solidFill>
                          <a:latin typeface="Franklin Gothic Book"/>
                          <a:cs typeface="Franklin Gothic Book"/>
                        </a:rPr>
                        <a:t>with </a:t>
                      </a:r>
                      <a:r>
                        <a:rPr lang="en-US" sz="1000" spc="-10">
                          <a:solidFill>
                            <a:srgbClr val="161616"/>
                          </a:solidFill>
                          <a:latin typeface="Franklin Gothic Book"/>
                          <a:cs typeface="Franklin Gothic Book"/>
                        </a:rPr>
                        <a:t>Certification</a:t>
                      </a:r>
                      <a:r>
                        <a:rPr lang="en-US" sz="1000" spc="15">
                          <a:solidFill>
                            <a:srgbClr val="161616"/>
                          </a:solidFill>
                          <a:latin typeface="Franklin Gothic Book"/>
                          <a:cs typeface="Franklin Gothic Book"/>
                        </a:rPr>
                        <a:t> </a:t>
                      </a:r>
                      <a:r>
                        <a:rPr lang="en-US" sz="1000" spc="-10">
                          <a:solidFill>
                            <a:srgbClr val="161616"/>
                          </a:solidFill>
                          <a:latin typeface="Franklin Gothic Book"/>
                          <a:cs typeface="Franklin Gothic Book"/>
                        </a:rPr>
                        <a:t>Upgrade</a:t>
                      </a:r>
                      <a:r>
                        <a:rPr lang="en-US" sz="1000" spc="-40">
                          <a:solidFill>
                            <a:srgbClr val="161616"/>
                          </a:solidFill>
                          <a:latin typeface="Franklin Gothic Book"/>
                          <a:cs typeface="Franklin Gothic Book"/>
                        </a:rPr>
                        <a:t> </a:t>
                      </a:r>
                      <a:r>
                        <a:rPr lang="en-US" sz="1000">
                          <a:solidFill>
                            <a:srgbClr val="161616"/>
                          </a:solidFill>
                          <a:latin typeface="Franklin Gothic Book"/>
                          <a:cs typeface="Franklin Gothic Book"/>
                        </a:rPr>
                        <a:t>and</a:t>
                      </a:r>
                      <a:r>
                        <a:rPr lang="en-US" sz="1000" spc="-15">
                          <a:solidFill>
                            <a:srgbClr val="161616"/>
                          </a:solidFill>
                          <a:latin typeface="Franklin Gothic Book"/>
                          <a:cs typeface="Franklin Gothic Book"/>
                        </a:rPr>
                        <a:t> </a:t>
                      </a:r>
                      <a:r>
                        <a:rPr lang="en-US" sz="1000">
                          <a:solidFill>
                            <a:srgbClr val="161616"/>
                          </a:solidFill>
                          <a:latin typeface="Franklin Gothic Book"/>
                          <a:cs typeface="Franklin Gothic Book"/>
                        </a:rPr>
                        <a:t>$500</a:t>
                      </a:r>
                      <a:r>
                        <a:rPr lang="en-US" sz="1000" spc="65">
                          <a:solidFill>
                            <a:srgbClr val="161616"/>
                          </a:solidFill>
                          <a:latin typeface="Franklin Gothic Book"/>
                          <a:cs typeface="Franklin Gothic Book"/>
                        </a:rPr>
                        <a:t> </a:t>
                      </a:r>
                      <a:r>
                        <a:rPr lang="en-US" sz="1000" spc="-10">
                          <a:solidFill>
                            <a:srgbClr val="161616"/>
                          </a:solidFill>
                          <a:latin typeface="Franklin Gothic Book"/>
                          <a:cs typeface="Franklin Gothic Book"/>
                        </a:rPr>
                        <a:t>USD</a:t>
                      </a:r>
                      <a:r>
                        <a:rPr lang="en-US" sz="1000" spc="-45">
                          <a:solidFill>
                            <a:srgbClr val="161616"/>
                          </a:solidFill>
                          <a:latin typeface="Franklin Gothic Book"/>
                          <a:cs typeface="Franklin Gothic Book"/>
                        </a:rPr>
                        <a:t> </a:t>
                      </a:r>
                      <a:r>
                        <a:rPr lang="en-US" sz="1000" spc="-25">
                          <a:solidFill>
                            <a:srgbClr val="161616"/>
                          </a:solidFill>
                          <a:latin typeface="Franklin Gothic Book"/>
                          <a:cs typeface="Franklin Gothic Book"/>
                        </a:rPr>
                        <a:t>for </a:t>
                      </a:r>
                      <a:r>
                        <a:rPr lang="en-US" sz="1000" spc="-10">
                          <a:solidFill>
                            <a:srgbClr val="161616"/>
                          </a:solidFill>
                          <a:latin typeface="Franklin Gothic Book"/>
                          <a:cs typeface="Franklin Gothic Book"/>
                        </a:rPr>
                        <a:t>Members</a:t>
                      </a:r>
                      <a:r>
                        <a:rPr lang="en-US" sz="1000" spc="-40">
                          <a:solidFill>
                            <a:srgbClr val="161616"/>
                          </a:solidFill>
                          <a:latin typeface="Franklin Gothic Book"/>
                          <a:cs typeface="Franklin Gothic Book"/>
                        </a:rPr>
                        <a:t> </a:t>
                      </a:r>
                      <a:r>
                        <a:rPr lang="en-US" sz="1000">
                          <a:solidFill>
                            <a:srgbClr val="161616"/>
                          </a:solidFill>
                          <a:latin typeface="Franklin Gothic Book"/>
                          <a:cs typeface="Franklin Gothic Book"/>
                        </a:rPr>
                        <a:t>and</a:t>
                      </a:r>
                      <a:r>
                        <a:rPr lang="en-US" sz="1000" spc="15">
                          <a:solidFill>
                            <a:srgbClr val="161616"/>
                          </a:solidFill>
                          <a:latin typeface="Franklin Gothic Book"/>
                          <a:cs typeface="Franklin Gothic Book"/>
                        </a:rPr>
                        <a:t> </a:t>
                      </a:r>
                      <a:r>
                        <a:rPr lang="en-US" sz="1000" spc="-10">
                          <a:solidFill>
                            <a:srgbClr val="161616"/>
                          </a:solidFill>
                          <a:latin typeface="Franklin Gothic Book"/>
                          <a:cs typeface="Franklin Gothic Book"/>
                        </a:rPr>
                        <a:t>Nonmembers.</a:t>
                      </a:r>
                      <a:endParaRPr sz="1000">
                        <a:latin typeface="Franklin Gothic Book"/>
                        <a:cs typeface="Franklin Gothic Book"/>
                      </a:endParaRPr>
                    </a:p>
                  </a:txBody>
                  <a:tcPr marL="0" marR="0" marT="127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EE2CF"/>
                    </a:solidFill>
                  </a:tcPr>
                </a:tc>
                <a:extLst>
                  <a:ext uri="{0D108BD9-81ED-4DB2-BD59-A6C34878D82A}">
                    <a16:rowId xmlns:a16="http://schemas.microsoft.com/office/drawing/2014/main" val="4033720714"/>
                  </a:ext>
                </a:extLst>
              </a:tr>
              <a:tr h="674965">
                <a:tc>
                  <a:txBody>
                    <a:bodyPr/>
                    <a:lstStyle/>
                    <a:p>
                      <a:pPr marL="51435" lvl="0">
                        <a:lnSpc>
                          <a:spcPct val="100000"/>
                        </a:lnSpc>
                        <a:spcBef>
                          <a:spcPts val="140"/>
                        </a:spcBef>
                        <a:buNone/>
                      </a:pPr>
                      <a:r>
                        <a:rPr lang="en-US" sz="1000">
                          <a:solidFill>
                            <a:srgbClr val="161616"/>
                          </a:solidFill>
                          <a:latin typeface="Franklin Gothic Book"/>
                          <a:cs typeface="Franklin Gothic Book"/>
                        </a:rPr>
                        <a:t>Exam</a:t>
                      </a:r>
                      <a:r>
                        <a:rPr lang="en-US" sz="1000" spc="-35">
                          <a:solidFill>
                            <a:srgbClr val="161616"/>
                          </a:solidFill>
                          <a:latin typeface="Franklin Gothic Book"/>
                          <a:cs typeface="Franklin Gothic Book"/>
                        </a:rPr>
                        <a:t> </a:t>
                      </a:r>
                      <a:r>
                        <a:rPr lang="en-US" sz="1000" spc="-10">
                          <a:solidFill>
                            <a:srgbClr val="161616"/>
                          </a:solidFill>
                          <a:latin typeface="Franklin Gothic Book"/>
                          <a:cs typeface="Franklin Gothic Book"/>
                        </a:rPr>
                        <a:t>Cancelations and Rescheduling</a:t>
                      </a:r>
                      <a:endParaRPr lang="en-US" sz="1000">
                        <a:latin typeface="Franklin Gothic Book"/>
                        <a:cs typeface="Franklin Gothic Book"/>
                      </a:endParaRPr>
                    </a:p>
                  </a:txBody>
                  <a:tcPr marL="0" marR="0" marT="1778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0E9"/>
                    </a:solidFill>
                  </a:tcPr>
                </a:tc>
                <a:tc>
                  <a:txBody>
                    <a:bodyPr/>
                    <a:lstStyle/>
                    <a:p>
                      <a:pPr marL="222885" lvl="0" indent="-171450">
                        <a:lnSpc>
                          <a:spcPct val="100000"/>
                        </a:lnSpc>
                        <a:spcBef>
                          <a:spcPts val="140"/>
                        </a:spcBef>
                        <a:buFont typeface="Arial"/>
                        <a:buChar char="•"/>
                      </a:pPr>
                      <a:r>
                        <a:rPr lang="en-US" sz="1000">
                          <a:solidFill>
                            <a:srgbClr val="161616"/>
                          </a:solidFill>
                          <a:latin typeface="Franklin Gothic Book"/>
                          <a:cs typeface="Times New Roman"/>
                        </a:rPr>
                        <a:t>A</a:t>
                      </a:r>
                      <a:r>
                        <a:rPr lang="en-US" sz="1000" spc="-50">
                          <a:solidFill>
                            <a:srgbClr val="161616"/>
                          </a:solidFill>
                          <a:latin typeface="Franklin Gothic Book"/>
                          <a:cs typeface="Times New Roman"/>
                        </a:rPr>
                        <a:t> </a:t>
                      </a:r>
                      <a:r>
                        <a:rPr lang="en-US" sz="1000">
                          <a:solidFill>
                            <a:srgbClr val="161616"/>
                          </a:solidFill>
                          <a:latin typeface="Franklin Gothic Book"/>
                          <a:cs typeface="Times New Roman"/>
                        </a:rPr>
                        <a:t>$45</a:t>
                      </a:r>
                      <a:r>
                        <a:rPr lang="en-US" sz="1000" spc="30">
                          <a:solidFill>
                            <a:srgbClr val="161616"/>
                          </a:solidFill>
                          <a:latin typeface="Franklin Gothic Book"/>
                          <a:cs typeface="Times New Roman"/>
                        </a:rPr>
                        <a:t> </a:t>
                      </a:r>
                      <a:r>
                        <a:rPr lang="en-US" sz="1000">
                          <a:solidFill>
                            <a:srgbClr val="161616"/>
                          </a:solidFill>
                          <a:latin typeface="Franklin Gothic Book"/>
                          <a:cs typeface="Times New Roman"/>
                        </a:rPr>
                        <a:t>USD</a:t>
                      </a:r>
                      <a:r>
                        <a:rPr lang="en-US" sz="1000" spc="-30">
                          <a:solidFill>
                            <a:srgbClr val="161616"/>
                          </a:solidFill>
                          <a:latin typeface="Franklin Gothic Book"/>
                          <a:cs typeface="Times New Roman"/>
                        </a:rPr>
                        <a:t> </a:t>
                      </a:r>
                      <a:r>
                        <a:rPr lang="en-US" sz="1000" spc="-10">
                          <a:solidFill>
                            <a:srgbClr val="161616"/>
                          </a:solidFill>
                          <a:latin typeface="Franklin Gothic Book"/>
                          <a:cs typeface="Times New Roman"/>
                        </a:rPr>
                        <a:t>cancelation/rescheduling</a:t>
                      </a:r>
                      <a:r>
                        <a:rPr lang="en-US" sz="1000" spc="65">
                          <a:solidFill>
                            <a:srgbClr val="161616"/>
                          </a:solidFill>
                          <a:latin typeface="Franklin Gothic Book"/>
                          <a:cs typeface="Times New Roman"/>
                        </a:rPr>
                        <a:t> </a:t>
                      </a:r>
                      <a:r>
                        <a:rPr lang="en-US" sz="1000" spc="-10">
                          <a:solidFill>
                            <a:srgbClr val="161616"/>
                          </a:solidFill>
                          <a:latin typeface="Franklin Gothic Book"/>
                          <a:cs typeface="Times New Roman"/>
                        </a:rPr>
                        <a:t>fee</a:t>
                      </a:r>
                      <a:r>
                        <a:rPr lang="en-US" sz="1000" spc="-40">
                          <a:solidFill>
                            <a:srgbClr val="161616"/>
                          </a:solidFill>
                          <a:latin typeface="Franklin Gothic Book"/>
                          <a:cs typeface="Times New Roman"/>
                        </a:rPr>
                        <a:t> </a:t>
                      </a:r>
                      <a:r>
                        <a:rPr lang="en-US" sz="1000">
                          <a:solidFill>
                            <a:srgbClr val="161616"/>
                          </a:solidFill>
                          <a:latin typeface="Franklin Gothic Book"/>
                          <a:cs typeface="Times New Roman"/>
                        </a:rPr>
                        <a:t>will</a:t>
                      </a:r>
                      <a:r>
                        <a:rPr lang="en-US" sz="1000" spc="10">
                          <a:solidFill>
                            <a:srgbClr val="161616"/>
                          </a:solidFill>
                          <a:latin typeface="Franklin Gothic Book"/>
                          <a:cs typeface="Times New Roman"/>
                        </a:rPr>
                        <a:t> </a:t>
                      </a:r>
                      <a:r>
                        <a:rPr lang="en-US" sz="1000" spc="-10">
                          <a:solidFill>
                            <a:srgbClr val="161616"/>
                          </a:solidFill>
                          <a:latin typeface="Franklin Gothic Book"/>
                          <a:cs typeface="Times New Roman"/>
                        </a:rPr>
                        <a:t>apply if canceling or rescheduling your exam appointment directly in My Account under the Certification section. </a:t>
                      </a:r>
                      <a:endParaRPr lang="en-US" sz="1000" b="0" i="0" u="none" strike="noStrike" spc="-10" noProof="0">
                        <a:solidFill>
                          <a:srgbClr val="000000"/>
                        </a:solidFill>
                        <a:latin typeface="Franklin Gothic Book"/>
                      </a:endParaRPr>
                    </a:p>
                    <a:p>
                      <a:pPr marL="222885" lvl="0" indent="-171450">
                        <a:lnSpc>
                          <a:spcPct val="100000"/>
                        </a:lnSpc>
                        <a:spcBef>
                          <a:spcPts val="140"/>
                        </a:spcBef>
                        <a:buFont typeface="Arial"/>
                        <a:buChar char="•"/>
                      </a:pPr>
                      <a:r>
                        <a:rPr lang="en-US" sz="1000" b="0" i="0" u="none" strike="noStrike" spc="-10" noProof="0">
                          <a:solidFill>
                            <a:srgbClr val="161616"/>
                          </a:solidFill>
                          <a:latin typeface="Franklin Gothic Book"/>
                        </a:rPr>
                        <a:t>Appointments scheduled to be taken online, can be canceled or rescheduled up until the time of the exam appointment.</a:t>
                      </a:r>
                    </a:p>
                    <a:p>
                      <a:pPr marL="222885" lvl="0" indent="-171450">
                        <a:lnSpc>
                          <a:spcPct val="100000"/>
                        </a:lnSpc>
                        <a:spcBef>
                          <a:spcPts val="140"/>
                        </a:spcBef>
                        <a:buFont typeface="Arial"/>
                        <a:buChar char="•"/>
                      </a:pPr>
                      <a:r>
                        <a:rPr lang="en-US" sz="1000" spc="-10">
                          <a:solidFill>
                            <a:srgbClr val="161616"/>
                          </a:solidFill>
                          <a:latin typeface="Franklin Gothic Book"/>
                          <a:cs typeface="Times New Roman"/>
                        </a:rPr>
                        <a:t>A $55 USD cancelation/rescheduling fee will apply if canceling or rescheduling your exam appointment by calling Pearson VUE directly.</a:t>
                      </a:r>
                    </a:p>
                    <a:p>
                      <a:pPr marL="222250" marR="75565" lvl="0" indent="-171450">
                        <a:lnSpc>
                          <a:spcPct val="106900"/>
                        </a:lnSpc>
                        <a:spcBef>
                          <a:spcPts val="5"/>
                        </a:spcBef>
                        <a:buFont typeface="Arial"/>
                        <a:buChar char="•"/>
                      </a:pPr>
                      <a:r>
                        <a:rPr lang="en-US" sz="1000" b="0" i="0" u="none" strike="noStrike" spc="-20" noProof="0">
                          <a:solidFill>
                            <a:srgbClr val="161616"/>
                          </a:solidFill>
                          <a:latin typeface="Franklin Gothic Book"/>
                        </a:rPr>
                        <a:t>Appointments at physical testing centers cannot be rescheduled less than 48 hours before the appointment time. </a:t>
                      </a:r>
                    </a:p>
                    <a:p>
                      <a:pPr marL="222885" marR="0" lvl="0" indent="-171450">
                        <a:lnSpc>
                          <a:spcPct val="100000"/>
                        </a:lnSpc>
                        <a:spcBef>
                          <a:spcPts val="140"/>
                        </a:spcBef>
                        <a:buClr>
                          <a:srgbClr val="000000"/>
                        </a:buClr>
                        <a:buFont typeface="Arial,Sans-Serif"/>
                        <a:buChar char="•"/>
                      </a:pPr>
                      <a:r>
                        <a:rPr lang="en-US" sz="1000" b="0" i="0" u="none" strike="noStrike" spc="-20" noProof="0">
                          <a:solidFill>
                            <a:srgbClr val="161616"/>
                          </a:solidFill>
                          <a:latin typeface="Franklin Gothic Book"/>
                        </a:rPr>
                        <a:t>Once an online exam appointment is canceled or rescheduled, candidates will receive a confirmation email from Pearson VUE.</a:t>
                      </a:r>
                      <a:endParaRPr lang="en-US" sz="1000" b="0" i="0" u="none" strike="noStrike" spc="-20" noProof="0">
                        <a:solidFill>
                          <a:srgbClr val="000000"/>
                        </a:solidFill>
                        <a:latin typeface="Franklin Gothic Book"/>
                      </a:endParaRPr>
                    </a:p>
                  </a:txBody>
                  <a:tcPr marL="0" marR="0" marT="1778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0E9"/>
                    </a:solidFill>
                  </a:tcPr>
                </a:tc>
                <a:extLst>
                  <a:ext uri="{0D108BD9-81ED-4DB2-BD59-A6C34878D82A}">
                    <a16:rowId xmlns:a16="http://schemas.microsoft.com/office/drawing/2014/main" val="1312849522"/>
                  </a:ext>
                </a:extLst>
              </a:tr>
            </a:tbl>
          </a:graphicData>
        </a:graphic>
      </p:graphicFrame>
      <p:sp>
        <p:nvSpPr>
          <p:cNvPr id="4" name="object 4"/>
          <p:cNvSpPr txBox="1">
            <a:spLocks noGrp="1"/>
          </p:cNvSpPr>
          <p:nvPr>
            <p:ph type="sldNum" sz="quarter" idx="7"/>
          </p:nvPr>
        </p:nvSpPr>
        <p:spPr>
          <a:prstGeom prst="rect">
            <a:avLst/>
          </a:prstGeom>
        </p:spPr>
        <p:txBody>
          <a:bodyPr vert="horz" wrap="square" lIns="0" tIns="1905" rIns="0" bIns="0" rtlCol="0">
            <a:spAutoFit/>
          </a:bodyPr>
          <a:lstStyle/>
          <a:p>
            <a:pPr marL="38735">
              <a:lnSpc>
                <a:spcPct val="100000"/>
              </a:lnSpc>
              <a:spcBef>
                <a:spcPts val="15"/>
              </a:spcBef>
            </a:pPr>
            <a:fld id="{81D60167-4931-47E6-BA6A-407CBD079E47}" type="slidenum">
              <a:rPr spc="-50" dirty="0"/>
              <a:t>5</a:t>
            </a:fld>
            <a:endParaRPr spc="-50"/>
          </a:p>
        </p:txBody>
      </p:sp>
      <p:sp>
        <p:nvSpPr>
          <p:cNvPr id="5" name="object 5"/>
          <p:cNvSpPr txBox="1">
            <a:spLocks noGrp="1"/>
          </p:cNvSpPr>
          <p:nvPr>
            <p:ph type="ftr" sz="quarter" idx="5"/>
          </p:nvPr>
        </p:nvSpPr>
        <p:spPr>
          <a:prstGeom prst="rect">
            <a:avLst/>
          </a:prstGeom>
        </p:spPr>
        <p:txBody>
          <a:bodyPr vert="horz" wrap="square" lIns="0" tIns="1905" rIns="0" bIns="0" rtlCol="0">
            <a:spAutoFit/>
          </a:bodyPr>
          <a:lstStyle/>
          <a:p>
            <a:pPr marL="12700">
              <a:lnSpc>
                <a:spcPct val="100000"/>
              </a:lnSpc>
              <a:spcBef>
                <a:spcPts val="15"/>
              </a:spcBef>
            </a:pPr>
            <a:r>
              <a:t>©</a:t>
            </a:r>
            <a:r>
              <a:rPr spc="-55"/>
              <a:t> </a:t>
            </a:r>
            <a:r>
              <a:t>ASCM.</a:t>
            </a:r>
            <a:r>
              <a:rPr spc="-15"/>
              <a:t> </a:t>
            </a:r>
            <a:r>
              <a:t>All</a:t>
            </a:r>
            <a:r>
              <a:rPr spc="-55"/>
              <a:t> </a:t>
            </a:r>
            <a:r>
              <a:t>rights </a:t>
            </a:r>
            <a:r>
              <a:rPr spc="-10"/>
              <a:t>reserved.</a:t>
            </a:r>
          </a:p>
        </p:txBody>
      </p:sp>
      <p:sp>
        <p:nvSpPr>
          <p:cNvPr id="3" name="object 3"/>
          <p:cNvSpPr txBox="1"/>
          <p:nvPr/>
        </p:nvSpPr>
        <p:spPr>
          <a:xfrm>
            <a:off x="572086" y="6332007"/>
            <a:ext cx="9519285" cy="132080"/>
          </a:xfrm>
          <a:prstGeom prst="rect">
            <a:avLst/>
          </a:prstGeom>
        </p:spPr>
        <p:txBody>
          <a:bodyPr vert="horz" wrap="square" lIns="0" tIns="12065" rIns="0" bIns="0" rtlCol="0">
            <a:spAutoFit/>
          </a:bodyPr>
          <a:lstStyle/>
          <a:p>
            <a:pPr marL="12700">
              <a:lnSpc>
                <a:spcPct val="100000"/>
              </a:lnSpc>
              <a:spcBef>
                <a:spcPts val="95"/>
              </a:spcBef>
            </a:pPr>
            <a:r>
              <a:rPr sz="700" spc="-10">
                <a:solidFill>
                  <a:srgbClr val="151515"/>
                </a:solidFill>
                <a:latin typeface="Franklin Gothic Book"/>
                <a:cs typeface="Franklin Gothic Book"/>
              </a:rPr>
              <a:t>*Pretest</a:t>
            </a:r>
            <a:r>
              <a:rPr sz="700" spc="-5">
                <a:solidFill>
                  <a:srgbClr val="151515"/>
                </a:solidFill>
                <a:latin typeface="Franklin Gothic Book"/>
                <a:cs typeface="Franklin Gothic Book"/>
              </a:rPr>
              <a:t> </a:t>
            </a:r>
            <a:r>
              <a:rPr sz="700" spc="-10">
                <a:solidFill>
                  <a:srgbClr val="151515"/>
                </a:solidFill>
                <a:latin typeface="Franklin Gothic Book"/>
                <a:cs typeface="Franklin Gothic Book"/>
              </a:rPr>
              <a:t>questions</a:t>
            </a:r>
            <a:r>
              <a:rPr sz="700" spc="-90">
                <a:solidFill>
                  <a:srgbClr val="151515"/>
                </a:solidFill>
                <a:latin typeface="Franklin Gothic Book"/>
                <a:cs typeface="Franklin Gothic Book"/>
              </a:rPr>
              <a:t> </a:t>
            </a:r>
            <a:r>
              <a:rPr sz="700">
                <a:solidFill>
                  <a:srgbClr val="151515"/>
                </a:solidFill>
                <a:latin typeface="Franklin Gothic Book"/>
                <a:cs typeface="Franklin Gothic Book"/>
              </a:rPr>
              <a:t>do</a:t>
            </a:r>
            <a:r>
              <a:rPr sz="700" spc="-30">
                <a:solidFill>
                  <a:srgbClr val="151515"/>
                </a:solidFill>
                <a:latin typeface="Franklin Gothic Book"/>
                <a:cs typeface="Franklin Gothic Book"/>
              </a:rPr>
              <a:t> </a:t>
            </a:r>
            <a:r>
              <a:rPr sz="700">
                <a:solidFill>
                  <a:srgbClr val="151515"/>
                </a:solidFill>
                <a:latin typeface="Franklin Gothic Book"/>
                <a:cs typeface="Franklin Gothic Book"/>
              </a:rPr>
              <a:t>not</a:t>
            </a:r>
            <a:r>
              <a:rPr sz="700" spc="-25">
                <a:solidFill>
                  <a:srgbClr val="151515"/>
                </a:solidFill>
                <a:latin typeface="Franklin Gothic Book"/>
                <a:cs typeface="Franklin Gothic Book"/>
              </a:rPr>
              <a:t> </a:t>
            </a:r>
            <a:r>
              <a:rPr sz="700" spc="-10">
                <a:solidFill>
                  <a:srgbClr val="151515"/>
                </a:solidFill>
                <a:latin typeface="Franklin Gothic Book"/>
                <a:cs typeface="Franklin Gothic Book"/>
              </a:rPr>
              <a:t>contribute</a:t>
            </a:r>
            <a:r>
              <a:rPr sz="700" spc="-85">
                <a:solidFill>
                  <a:srgbClr val="151515"/>
                </a:solidFill>
                <a:latin typeface="Franklin Gothic Book"/>
                <a:cs typeface="Franklin Gothic Book"/>
              </a:rPr>
              <a:t> </a:t>
            </a:r>
            <a:r>
              <a:rPr sz="700">
                <a:solidFill>
                  <a:srgbClr val="151515"/>
                </a:solidFill>
                <a:latin typeface="Franklin Gothic Book"/>
                <a:cs typeface="Franklin Gothic Book"/>
              </a:rPr>
              <a:t>to</a:t>
            </a:r>
            <a:r>
              <a:rPr sz="700" spc="-30">
                <a:solidFill>
                  <a:srgbClr val="151515"/>
                </a:solidFill>
                <a:latin typeface="Franklin Gothic Book"/>
                <a:cs typeface="Franklin Gothic Book"/>
              </a:rPr>
              <a:t> </a:t>
            </a:r>
            <a:r>
              <a:rPr sz="700">
                <a:solidFill>
                  <a:srgbClr val="151515"/>
                </a:solidFill>
                <a:latin typeface="Franklin Gothic Book"/>
                <a:cs typeface="Franklin Gothic Book"/>
              </a:rPr>
              <a:t>the</a:t>
            </a:r>
            <a:r>
              <a:rPr sz="700" spc="-30">
                <a:solidFill>
                  <a:srgbClr val="151515"/>
                </a:solidFill>
                <a:latin typeface="Franklin Gothic Book"/>
                <a:cs typeface="Franklin Gothic Book"/>
              </a:rPr>
              <a:t> </a:t>
            </a:r>
            <a:r>
              <a:rPr sz="700">
                <a:solidFill>
                  <a:srgbClr val="151515"/>
                </a:solidFill>
                <a:latin typeface="Franklin Gothic Book"/>
                <a:cs typeface="Franklin Gothic Book"/>
              </a:rPr>
              <a:t>total</a:t>
            </a:r>
            <a:r>
              <a:rPr sz="700" spc="5">
                <a:solidFill>
                  <a:srgbClr val="151515"/>
                </a:solidFill>
                <a:latin typeface="Franklin Gothic Book"/>
                <a:cs typeface="Franklin Gothic Book"/>
              </a:rPr>
              <a:t> </a:t>
            </a:r>
            <a:r>
              <a:rPr sz="700" spc="-10">
                <a:solidFill>
                  <a:srgbClr val="151515"/>
                </a:solidFill>
                <a:latin typeface="Franklin Gothic Book"/>
                <a:cs typeface="Franklin Gothic Book"/>
              </a:rPr>
              <a:t>score</a:t>
            </a:r>
            <a:r>
              <a:rPr sz="700" spc="-30">
                <a:solidFill>
                  <a:srgbClr val="151515"/>
                </a:solidFill>
                <a:latin typeface="Franklin Gothic Book"/>
                <a:cs typeface="Franklin Gothic Book"/>
              </a:rPr>
              <a:t> </a:t>
            </a:r>
            <a:r>
              <a:rPr sz="700">
                <a:solidFill>
                  <a:srgbClr val="151515"/>
                </a:solidFill>
                <a:latin typeface="Franklin Gothic Book"/>
                <a:cs typeface="Franklin Gothic Book"/>
              </a:rPr>
              <a:t>but</a:t>
            </a:r>
            <a:r>
              <a:rPr sz="700" spc="-50">
                <a:solidFill>
                  <a:srgbClr val="151515"/>
                </a:solidFill>
                <a:latin typeface="Franklin Gothic Book"/>
                <a:cs typeface="Franklin Gothic Book"/>
              </a:rPr>
              <a:t> </a:t>
            </a:r>
            <a:r>
              <a:rPr sz="700">
                <a:solidFill>
                  <a:srgbClr val="151515"/>
                </a:solidFill>
                <a:latin typeface="Franklin Gothic Book"/>
                <a:cs typeface="Franklin Gothic Book"/>
              </a:rPr>
              <a:t>are</a:t>
            </a:r>
            <a:r>
              <a:rPr sz="700" spc="-5">
                <a:solidFill>
                  <a:srgbClr val="151515"/>
                </a:solidFill>
                <a:latin typeface="Franklin Gothic Book"/>
                <a:cs typeface="Franklin Gothic Book"/>
              </a:rPr>
              <a:t> </a:t>
            </a:r>
            <a:r>
              <a:rPr sz="700" spc="-10">
                <a:solidFill>
                  <a:srgbClr val="151515"/>
                </a:solidFill>
                <a:latin typeface="Franklin Gothic Book"/>
                <a:cs typeface="Franklin Gothic Book"/>
              </a:rPr>
              <a:t>necessary</a:t>
            </a:r>
            <a:r>
              <a:rPr sz="700" spc="-5">
                <a:solidFill>
                  <a:srgbClr val="151515"/>
                </a:solidFill>
                <a:latin typeface="Franklin Gothic Book"/>
                <a:cs typeface="Franklin Gothic Book"/>
              </a:rPr>
              <a:t> </a:t>
            </a:r>
            <a:r>
              <a:rPr sz="700">
                <a:solidFill>
                  <a:srgbClr val="151515"/>
                </a:solidFill>
                <a:latin typeface="Franklin Gothic Book"/>
                <a:cs typeface="Franklin Gothic Book"/>
              </a:rPr>
              <a:t>for</a:t>
            </a:r>
            <a:r>
              <a:rPr sz="700" spc="-25">
                <a:solidFill>
                  <a:srgbClr val="151515"/>
                </a:solidFill>
                <a:latin typeface="Franklin Gothic Book"/>
                <a:cs typeface="Franklin Gothic Book"/>
              </a:rPr>
              <a:t> </a:t>
            </a:r>
            <a:r>
              <a:rPr sz="700" spc="-10">
                <a:solidFill>
                  <a:srgbClr val="151515"/>
                </a:solidFill>
                <a:latin typeface="Franklin Gothic Book"/>
                <a:cs typeface="Franklin Gothic Book"/>
              </a:rPr>
              <a:t>research</a:t>
            </a:r>
            <a:r>
              <a:rPr sz="700" spc="-20">
                <a:solidFill>
                  <a:srgbClr val="151515"/>
                </a:solidFill>
                <a:latin typeface="Franklin Gothic Book"/>
                <a:cs typeface="Franklin Gothic Book"/>
              </a:rPr>
              <a:t> </a:t>
            </a:r>
            <a:r>
              <a:rPr sz="700" spc="-10">
                <a:solidFill>
                  <a:srgbClr val="151515"/>
                </a:solidFill>
                <a:latin typeface="Franklin Gothic Book"/>
                <a:cs typeface="Franklin Gothic Book"/>
              </a:rPr>
              <a:t>purposes.</a:t>
            </a:r>
            <a:r>
              <a:rPr sz="700" spc="15">
                <a:solidFill>
                  <a:srgbClr val="151515"/>
                </a:solidFill>
                <a:latin typeface="Franklin Gothic Book"/>
                <a:cs typeface="Franklin Gothic Book"/>
              </a:rPr>
              <a:t> </a:t>
            </a:r>
            <a:r>
              <a:rPr sz="700">
                <a:solidFill>
                  <a:srgbClr val="151515"/>
                </a:solidFill>
                <a:latin typeface="Franklin Gothic Book"/>
                <a:cs typeface="Franklin Gothic Book"/>
              </a:rPr>
              <a:t>The</a:t>
            </a:r>
            <a:r>
              <a:rPr sz="700" spc="-30">
                <a:solidFill>
                  <a:srgbClr val="151515"/>
                </a:solidFill>
                <a:latin typeface="Franklin Gothic Book"/>
                <a:cs typeface="Franklin Gothic Book"/>
              </a:rPr>
              <a:t> </a:t>
            </a:r>
            <a:r>
              <a:rPr sz="700">
                <a:solidFill>
                  <a:srgbClr val="151515"/>
                </a:solidFill>
                <a:latin typeface="Franklin Gothic Book"/>
                <a:cs typeface="Franklin Gothic Book"/>
              </a:rPr>
              <a:t>pretest</a:t>
            </a:r>
            <a:r>
              <a:rPr sz="700" spc="20">
                <a:solidFill>
                  <a:srgbClr val="151515"/>
                </a:solidFill>
                <a:latin typeface="Franklin Gothic Book"/>
                <a:cs typeface="Franklin Gothic Book"/>
              </a:rPr>
              <a:t> </a:t>
            </a:r>
            <a:r>
              <a:rPr sz="700" spc="-10">
                <a:solidFill>
                  <a:srgbClr val="151515"/>
                </a:solidFill>
                <a:latin typeface="Franklin Gothic Book"/>
                <a:cs typeface="Franklin Gothic Book"/>
              </a:rPr>
              <a:t>questions</a:t>
            </a:r>
            <a:r>
              <a:rPr sz="700" spc="-90">
                <a:solidFill>
                  <a:srgbClr val="151515"/>
                </a:solidFill>
                <a:latin typeface="Franklin Gothic Book"/>
                <a:cs typeface="Franklin Gothic Book"/>
              </a:rPr>
              <a:t> </a:t>
            </a:r>
            <a:r>
              <a:rPr sz="700" spc="-10">
                <a:solidFill>
                  <a:srgbClr val="151515"/>
                </a:solidFill>
                <a:latin typeface="Franklin Gothic Book"/>
                <a:cs typeface="Franklin Gothic Book"/>
              </a:rPr>
              <a:t>are</a:t>
            </a:r>
            <a:r>
              <a:rPr sz="700" spc="-30">
                <a:solidFill>
                  <a:srgbClr val="151515"/>
                </a:solidFill>
                <a:latin typeface="Franklin Gothic Book"/>
                <a:cs typeface="Franklin Gothic Book"/>
              </a:rPr>
              <a:t> </a:t>
            </a:r>
            <a:r>
              <a:rPr sz="700">
                <a:solidFill>
                  <a:srgbClr val="151515"/>
                </a:solidFill>
                <a:latin typeface="Franklin Gothic Book"/>
                <a:cs typeface="Franklin Gothic Book"/>
              </a:rPr>
              <a:t>randomly</a:t>
            </a:r>
            <a:r>
              <a:rPr sz="700" spc="-5">
                <a:solidFill>
                  <a:srgbClr val="151515"/>
                </a:solidFill>
                <a:latin typeface="Franklin Gothic Book"/>
                <a:cs typeface="Franklin Gothic Book"/>
              </a:rPr>
              <a:t> </a:t>
            </a:r>
            <a:r>
              <a:rPr sz="700" spc="-10">
                <a:solidFill>
                  <a:srgbClr val="151515"/>
                </a:solidFill>
                <a:latin typeface="Franklin Gothic Book"/>
                <a:cs typeface="Franklin Gothic Book"/>
              </a:rPr>
              <a:t>distributed</a:t>
            </a:r>
            <a:r>
              <a:rPr sz="700" spc="-95">
                <a:solidFill>
                  <a:srgbClr val="151515"/>
                </a:solidFill>
                <a:latin typeface="Franklin Gothic Book"/>
                <a:cs typeface="Franklin Gothic Book"/>
              </a:rPr>
              <a:t> </a:t>
            </a:r>
            <a:r>
              <a:rPr sz="700">
                <a:solidFill>
                  <a:srgbClr val="151515"/>
                </a:solidFill>
                <a:latin typeface="Franklin Gothic Book"/>
                <a:cs typeface="Franklin Gothic Book"/>
              </a:rPr>
              <a:t>among</a:t>
            </a:r>
            <a:r>
              <a:rPr sz="700" spc="15">
                <a:solidFill>
                  <a:srgbClr val="151515"/>
                </a:solidFill>
                <a:latin typeface="Franklin Gothic Book"/>
                <a:cs typeface="Franklin Gothic Book"/>
              </a:rPr>
              <a:t> </a:t>
            </a:r>
            <a:r>
              <a:rPr sz="700">
                <a:solidFill>
                  <a:srgbClr val="151515"/>
                </a:solidFill>
                <a:latin typeface="Franklin Gothic Book"/>
                <a:cs typeface="Franklin Gothic Book"/>
              </a:rPr>
              <a:t>the</a:t>
            </a:r>
            <a:r>
              <a:rPr sz="700" spc="-30">
                <a:solidFill>
                  <a:srgbClr val="151515"/>
                </a:solidFill>
                <a:latin typeface="Franklin Gothic Book"/>
                <a:cs typeface="Franklin Gothic Book"/>
              </a:rPr>
              <a:t> </a:t>
            </a:r>
            <a:r>
              <a:rPr sz="700" spc="-10">
                <a:solidFill>
                  <a:srgbClr val="151515"/>
                </a:solidFill>
                <a:latin typeface="Franklin Gothic Book"/>
                <a:cs typeface="Franklin Gothic Book"/>
              </a:rPr>
              <a:t>scored</a:t>
            </a:r>
            <a:r>
              <a:rPr sz="700" spc="-20">
                <a:solidFill>
                  <a:srgbClr val="151515"/>
                </a:solidFill>
                <a:latin typeface="Franklin Gothic Book"/>
                <a:cs typeface="Franklin Gothic Book"/>
              </a:rPr>
              <a:t> </a:t>
            </a:r>
            <a:r>
              <a:rPr sz="700">
                <a:solidFill>
                  <a:srgbClr val="151515"/>
                </a:solidFill>
                <a:latin typeface="Franklin Gothic Book"/>
                <a:cs typeface="Franklin Gothic Book"/>
              </a:rPr>
              <a:t>items</a:t>
            </a:r>
            <a:r>
              <a:rPr sz="700" spc="10">
                <a:solidFill>
                  <a:srgbClr val="151515"/>
                </a:solidFill>
                <a:latin typeface="Franklin Gothic Book"/>
                <a:cs typeface="Franklin Gothic Book"/>
              </a:rPr>
              <a:t> </a:t>
            </a:r>
            <a:r>
              <a:rPr sz="700">
                <a:solidFill>
                  <a:srgbClr val="151515"/>
                </a:solidFill>
                <a:latin typeface="Franklin Gothic Book"/>
                <a:cs typeface="Franklin Gothic Book"/>
              </a:rPr>
              <a:t>and</a:t>
            </a:r>
            <a:r>
              <a:rPr sz="700" spc="-20">
                <a:solidFill>
                  <a:srgbClr val="151515"/>
                </a:solidFill>
                <a:latin typeface="Franklin Gothic Book"/>
                <a:cs typeface="Franklin Gothic Book"/>
              </a:rPr>
              <a:t> </a:t>
            </a:r>
            <a:r>
              <a:rPr sz="700" spc="-10">
                <a:solidFill>
                  <a:srgbClr val="151515"/>
                </a:solidFill>
                <a:latin typeface="Franklin Gothic Book"/>
                <a:cs typeface="Franklin Gothic Book"/>
              </a:rPr>
              <a:t>are</a:t>
            </a:r>
            <a:r>
              <a:rPr sz="700" spc="-30">
                <a:solidFill>
                  <a:srgbClr val="151515"/>
                </a:solidFill>
                <a:latin typeface="Franklin Gothic Book"/>
                <a:cs typeface="Franklin Gothic Book"/>
              </a:rPr>
              <a:t> </a:t>
            </a:r>
            <a:r>
              <a:rPr sz="700">
                <a:solidFill>
                  <a:srgbClr val="151515"/>
                </a:solidFill>
                <a:latin typeface="Franklin Gothic Book"/>
                <a:cs typeface="Franklin Gothic Book"/>
              </a:rPr>
              <a:t>used</a:t>
            </a:r>
            <a:r>
              <a:rPr sz="700" spc="5">
                <a:solidFill>
                  <a:srgbClr val="151515"/>
                </a:solidFill>
                <a:latin typeface="Franklin Gothic Book"/>
                <a:cs typeface="Franklin Gothic Book"/>
              </a:rPr>
              <a:t> </a:t>
            </a:r>
            <a:r>
              <a:rPr sz="700">
                <a:solidFill>
                  <a:srgbClr val="151515"/>
                </a:solidFill>
                <a:latin typeface="Franklin Gothic Book"/>
                <a:cs typeface="Franklin Gothic Book"/>
              </a:rPr>
              <a:t>for</a:t>
            </a:r>
            <a:r>
              <a:rPr sz="700" spc="-20">
                <a:solidFill>
                  <a:srgbClr val="151515"/>
                </a:solidFill>
                <a:latin typeface="Franklin Gothic Book"/>
                <a:cs typeface="Franklin Gothic Book"/>
              </a:rPr>
              <a:t> </a:t>
            </a:r>
            <a:r>
              <a:rPr sz="700">
                <a:solidFill>
                  <a:srgbClr val="151515"/>
                </a:solidFill>
                <a:latin typeface="Franklin Gothic Book"/>
                <a:cs typeface="Franklin Gothic Book"/>
              </a:rPr>
              <a:t>statistical</a:t>
            </a:r>
            <a:r>
              <a:rPr sz="700" spc="30">
                <a:solidFill>
                  <a:srgbClr val="151515"/>
                </a:solidFill>
                <a:latin typeface="Franklin Gothic Book"/>
                <a:cs typeface="Franklin Gothic Book"/>
              </a:rPr>
              <a:t> </a:t>
            </a:r>
            <a:r>
              <a:rPr sz="700" spc="-10">
                <a:solidFill>
                  <a:srgbClr val="151515"/>
                </a:solidFill>
                <a:latin typeface="Franklin Gothic Book"/>
                <a:cs typeface="Franklin Gothic Book"/>
              </a:rPr>
              <a:t>purposes</a:t>
            </a:r>
            <a:r>
              <a:rPr sz="700" spc="10">
                <a:solidFill>
                  <a:srgbClr val="151515"/>
                </a:solidFill>
                <a:latin typeface="Franklin Gothic Book"/>
                <a:cs typeface="Franklin Gothic Book"/>
              </a:rPr>
              <a:t> </a:t>
            </a:r>
            <a:r>
              <a:rPr sz="700" spc="-10">
                <a:solidFill>
                  <a:srgbClr val="151515"/>
                </a:solidFill>
                <a:latin typeface="Franklin Gothic Book"/>
                <a:cs typeface="Franklin Gothic Book"/>
              </a:rPr>
              <a:t>only.</a:t>
            </a:r>
            <a:r>
              <a:rPr sz="700" spc="-35">
                <a:solidFill>
                  <a:srgbClr val="151515"/>
                </a:solidFill>
                <a:latin typeface="Franklin Gothic Book"/>
                <a:cs typeface="Franklin Gothic Book"/>
              </a:rPr>
              <a:t> </a:t>
            </a:r>
            <a:r>
              <a:rPr sz="700">
                <a:solidFill>
                  <a:srgbClr val="151515"/>
                </a:solidFill>
                <a:latin typeface="Franklin Gothic Book"/>
                <a:cs typeface="Franklin Gothic Book"/>
              </a:rPr>
              <a:t>Candidates</a:t>
            </a:r>
            <a:r>
              <a:rPr sz="700" spc="10">
                <a:solidFill>
                  <a:srgbClr val="151515"/>
                </a:solidFill>
                <a:latin typeface="Franklin Gothic Book"/>
                <a:cs typeface="Franklin Gothic Book"/>
              </a:rPr>
              <a:t> </a:t>
            </a:r>
            <a:r>
              <a:rPr sz="700" spc="-10">
                <a:solidFill>
                  <a:srgbClr val="151515"/>
                </a:solidFill>
                <a:latin typeface="Franklin Gothic Book"/>
                <a:cs typeface="Franklin Gothic Book"/>
              </a:rPr>
              <a:t>should</a:t>
            </a:r>
            <a:r>
              <a:rPr sz="700" spc="-20">
                <a:solidFill>
                  <a:srgbClr val="151515"/>
                </a:solidFill>
                <a:latin typeface="Franklin Gothic Book"/>
                <a:cs typeface="Franklin Gothic Book"/>
              </a:rPr>
              <a:t> </a:t>
            </a:r>
            <a:r>
              <a:rPr sz="700" spc="-10">
                <a:solidFill>
                  <a:srgbClr val="151515"/>
                </a:solidFill>
                <a:latin typeface="Franklin Gothic Book"/>
                <a:cs typeface="Franklin Gothic Book"/>
              </a:rPr>
              <a:t>answer</a:t>
            </a:r>
            <a:r>
              <a:rPr sz="700" spc="5">
                <a:solidFill>
                  <a:srgbClr val="151515"/>
                </a:solidFill>
                <a:latin typeface="Franklin Gothic Book"/>
                <a:cs typeface="Franklin Gothic Book"/>
              </a:rPr>
              <a:t> </a:t>
            </a:r>
            <a:r>
              <a:rPr sz="700">
                <a:solidFill>
                  <a:srgbClr val="151515"/>
                </a:solidFill>
                <a:latin typeface="Franklin Gothic Book"/>
                <a:cs typeface="Franklin Gothic Book"/>
              </a:rPr>
              <a:t>all</a:t>
            </a:r>
            <a:r>
              <a:rPr sz="700" spc="5">
                <a:solidFill>
                  <a:srgbClr val="151515"/>
                </a:solidFill>
                <a:latin typeface="Franklin Gothic Book"/>
                <a:cs typeface="Franklin Gothic Book"/>
              </a:rPr>
              <a:t> </a:t>
            </a:r>
            <a:r>
              <a:rPr sz="700">
                <a:solidFill>
                  <a:srgbClr val="151515"/>
                </a:solidFill>
                <a:latin typeface="Franklin Gothic Book"/>
                <a:cs typeface="Franklin Gothic Book"/>
              </a:rPr>
              <a:t>exam</a:t>
            </a:r>
            <a:r>
              <a:rPr sz="700" spc="30">
                <a:solidFill>
                  <a:srgbClr val="151515"/>
                </a:solidFill>
                <a:latin typeface="Franklin Gothic Book"/>
                <a:cs typeface="Franklin Gothic Book"/>
              </a:rPr>
              <a:t> </a:t>
            </a:r>
            <a:r>
              <a:rPr sz="700" spc="-10">
                <a:solidFill>
                  <a:srgbClr val="151515"/>
                </a:solidFill>
                <a:latin typeface="Franklin Gothic Book"/>
                <a:cs typeface="Franklin Gothic Book"/>
              </a:rPr>
              <a:t>questions.</a:t>
            </a:r>
            <a:endParaRPr sz="700">
              <a:latin typeface="Franklin Gothic Book"/>
              <a:cs typeface="Franklin Gothic Book"/>
            </a:endParaRPr>
          </a:p>
        </p:txBody>
      </p:sp>
    </p:spTree>
    <p:extLst>
      <p:ext uri="{BB962C8B-B14F-4D97-AF65-F5344CB8AC3E}">
        <p14:creationId xmlns:p14="http://schemas.microsoft.com/office/powerpoint/2010/main" val="4260591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1196111555"/>
              </p:ext>
            </p:extLst>
          </p:nvPr>
        </p:nvGraphicFramePr>
        <p:xfrm>
          <a:off x="406977" y="640772"/>
          <a:ext cx="10975370" cy="348274"/>
        </p:xfrm>
        <a:graphic>
          <a:graphicData uri="http://schemas.openxmlformats.org/drawingml/2006/table">
            <a:tbl>
              <a:tblPr firstRow="1" bandRow="1">
                <a:tableStyleId>{2D5ABB26-0587-4C30-8999-92F81FD0307C}</a:tableStyleId>
              </a:tblPr>
              <a:tblGrid>
                <a:gridCol w="10975370">
                  <a:extLst>
                    <a:ext uri="{9D8B030D-6E8A-4147-A177-3AD203B41FA5}">
                      <a16:colId xmlns:a16="http://schemas.microsoft.com/office/drawing/2014/main" val="20000"/>
                    </a:ext>
                  </a:extLst>
                </a:gridCol>
              </a:tblGrid>
              <a:tr h="348274">
                <a:tc>
                  <a:txBody>
                    <a:bodyPr/>
                    <a:lstStyle/>
                    <a:p>
                      <a:pPr marL="91440" lvl="0">
                        <a:lnSpc>
                          <a:spcPct val="100000"/>
                        </a:lnSpc>
                        <a:spcBef>
                          <a:spcPts val="265"/>
                        </a:spcBef>
                        <a:buNone/>
                      </a:pPr>
                      <a:r>
                        <a:rPr lang="en-US" sz="1800">
                          <a:solidFill>
                            <a:srgbClr val="FFFFFF"/>
                          </a:solidFill>
                          <a:latin typeface="Franklin Gothic Book"/>
                        </a:rPr>
                        <a:t>All APICS Certifications</a:t>
                      </a:r>
                      <a:endParaRPr/>
                    </a:p>
                  </a:txBody>
                  <a:tcPr marL="0" marR="0" marT="33655"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3AAF47"/>
                    </a:solidFill>
                  </a:tcPr>
                </a:tc>
                <a:extLst>
                  <a:ext uri="{0D108BD9-81ED-4DB2-BD59-A6C34878D82A}">
                    <a16:rowId xmlns:a16="http://schemas.microsoft.com/office/drawing/2014/main" val="10000"/>
                  </a:ext>
                </a:extLst>
              </a:tr>
            </a:tbl>
          </a:graphicData>
        </a:graphic>
      </p:graphicFrame>
      <p:sp>
        <p:nvSpPr>
          <p:cNvPr id="4" name="object 4"/>
          <p:cNvSpPr txBox="1">
            <a:spLocks noGrp="1"/>
          </p:cNvSpPr>
          <p:nvPr>
            <p:ph type="sldNum" sz="quarter" idx="7"/>
          </p:nvPr>
        </p:nvSpPr>
        <p:spPr>
          <a:prstGeom prst="rect">
            <a:avLst/>
          </a:prstGeom>
        </p:spPr>
        <p:txBody>
          <a:bodyPr vert="horz" wrap="square" lIns="0" tIns="1905" rIns="0" bIns="0" rtlCol="0">
            <a:spAutoFit/>
          </a:bodyPr>
          <a:lstStyle/>
          <a:p>
            <a:pPr marL="38735">
              <a:lnSpc>
                <a:spcPct val="100000"/>
              </a:lnSpc>
              <a:spcBef>
                <a:spcPts val="15"/>
              </a:spcBef>
            </a:pPr>
            <a:fld id="{81D60167-4931-47E6-BA6A-407CBD079E47}" type="slidenum">
              <a:rPr spc="-50" dirty="0"/>
              <a:t>6</a:t>
            </a:fld>
            <a:endParaRPr spc="-50"/>
          </a:p>
        </p:txBody>
      </p:sp>
      <p:sp>
        <p:nvSpPr>
          <p:cNvPr id="5" name="object 5"/>
          <p:cNvSpPr txBox="1">
            <a:spLocks noGrp="1"/>
          </p:cNvSpPr>
          <p:nvPr>
            <p:ph type="ftr" sz="quarter" idx="5"/>
          </p:nvPr>
        </p:nvSpPr>
        <p:spPr>
          <a:prstGeom prst="rect">
            <a:avLst/>
          </a:prstGeom>
        </p:spPr>
        <p:txBody>
          <a:bodyPr vert="horz" wrap="square" lIns="0" tIns="1905" rIns="0" bIns="0" rtlCol="0">
            <a:spAutoFit/>
          </a:bodyPr>
          <a:lstStyle/>
          <a:p>
            <a:pPr marL="12700">
              <a:lnSpc>
                <a:spcPct val="100000"/>
              </a:lnSpc>
              <a:spcBef>
                <a:spcPts val="15"/>
              </a:spcBef>
            </a:pPr>
            <a:r>
              <a:t>©</a:t>
            </a:r>
            <a:r>
              <a:rPr spc="-55"/>
              <a:t> </a:t>
            </a:r>
            <a:r>
              <a:t>ASCM.</a:t>
            </a:r>
            <a:r>
              <a:rPr spc="-15"/>
              <a:t> </a:t>
            </a:r>
            <a:r>
              <a:t>All</a:t>
            </a:r>
            <a:r>
              <a:rPr spc="-55"/>
              <a:t> </a:t>
            </a:r>
            <a:r>
              <a:t>rights </a:t>
            </a:r>
            <a:r>
              <a:rPr spc="-10"/>
              <a:t>reserved.</a:t>
            </a:r>
          </a:p>
        </p:txBody>
      </p:sp>
      <p:graphicFrame>
        <p:nvGraphicFramePr>
          <p:cNvPr id="9" name="Table 8">
            <a:extLst>
              <a:ext uri="{FF2B5EF4-FFF2-40B4-BE49-F238E27FC236}">
                <a16:creationId xmlns:a16="http://schemas.microsoft.com/office/drawing/2014/main" id="{8501729B-51D3-0E8A-BE25-8D291C8EDE8A}"/>
              </a:ext>
            </a:extLst>
          </p:cNvPr>
          <p:cNvGraphicFramePr>
            <a:graphicFrameLocks noGrp="1"/>
          </p:cNvGraphicFramePr>
          <p:nvPr>
            <p:extLst>
              <p:ext uri="{D42A27DB-BD31-4B8C-83A1-F6EECF244321}">
                <p14:modId xmlns:p14="http://schemas.microsoft.com/office/powerpoint/2010/main" val="4058323079"/>
              </p:ext>
            </p:extLst>
          </p:nvPr>
        </p:nvGraphicFramePr>
        <p:xfrm>
          <a:off x="402605" y="990598"/>
          <a:ext cx="10975370" cy="4127535"/>
        </p:xfrm>
        <a:graphic>
          <a:graphicData uri="http://schemas.openxmlformats.org/drawingml/2006/table">
            <a:tbl>
              <a:tblPr bandRow="1">
                <a:tableStyleId>{5C22544A-7EE6-4342-B048-85BDC9FD1C3A}</a:tableStyleId>
              </a:tblPr>
              <a:tblGrid>
                <a:gridCol w="2712555">
                  <a:extLst>
                    <a:ext uri="{9D8B030D-6E8A-4147-A177-3AD203B41FA5}">
                      <a16:colId xmlns:a16="http://schemas.microsoft.com/office/drawing/2014/main" val="598372991"/>
                    </a:ext>
                  </a:extLst>
                </a:gridCol>
                <a:gridCol w="8262815">
                  <a:extLst>
                    <a:ext uri="{9D8B030D-6E8A-4147-A177-3AD203B41FA5}">
                      <a16:colId xmlns:a16="http://schemas.microsoft.com/office/drawing/2014/main" val="2889906286"/>
                    </a:ext>
                  </a:extLst>
                </a:gridCol>
              </a:tblGrid>
              <a:tr h="491199">
                <a:tc>
                  <a:txBody>
                    <a:bodyPr/>
                    <a:lstStyle/>
                    <a:p>
                      <a:pPr lvl="0" algn="l">
                        <a:buNone/>
                      </a:pPr>
                      <a:r>
                        <a:rPr lang="en-US" sz="1000" b="0" i="0">
                          <a:solidFill>
                            <a:srgbClr val="161616"/>
                          </a:solidFill>
                          <a:effectLst/>
                          <a:highlight>
                            <a:srgbClr val="CEE2CF"/>
                          </a:highlight>
                          <a:latin typeface="Franklin Gothic Book"/>
                        </a:rPr>
                        <a:t>Digital Badging</a:t>
                      </a:r>
                    </a:p>
                  </a:txBody>
                  <a:tcPr marT="23402" anchor="ctr">
                    <a:lnL w="16715">
                      <a:solidFill>
                        <a:srgbClr val="FFFFFF"/>
                      </a:solidFill>
                    </a:lnL>
                    <a:lnR w="16715">
                      <a:solidFill>
                        <a:srgbClr val="FFFFFF"/>
                      </a:solidFill>
                    </a:lnR>
                    <a:lnT w="50158">
                      <a:solidFill>
                        <a:srgbClr val="FFFFFF"/>
                      </a:solidFill>
                    </a:lnT>
                    <a:lnB w="16715">
                      <a:solidFill>
                        <a:srgbClr val="FFFFFF"/>
                      </a:solidFill>
                    </a:lnB>
                    <a:solidFill>
                      <a:srgbClr val="CEE2CF"/>
                    </a:solidFill>
                  </a:tcPr>
                </a:tc>
                <a:tc>
                  <a:txBody>
                    <a:bodyPr/>
                    <a:lstStyle/>
                    <a:p>
                      <a:pPr lvl="0" algn="l">
                        <a:buNone/>
                      </a:pPr>
                      <a:r>
                        <a:rPr lang="en-US" sz="1000" b="0" i="0" u="none" strike="noStrike" baseline="0" noProof="0">
                          <a:solidFill>
                            <a:srgbClr val="161616"/>
                          </a:solidFill>
                          <a:effectLst/>
                          <a:highlight>
                            <a:srgbClr val="CEE2CF"/>
                          </a:highlight>
                          <a:latin typeface="Franklin Gothic Book"/>
                        </a:rPr>
                        <a:t>Digital badges are issued to individuals who have successfully completed APICS high-stake certification programs, allowing them to showcase their accomplishments to social media and other platforms.</a:t>
                      </a:r>
                    </a:p>
                  </a:txBody>
                  <a:tcPr marT="23402" anchor="ctr">
                    <a:lnL w="16715">
                      <a:solidFill>
                        <a:srgbClr val="FFFFFF"/>
                      </a:solidFill>
                    </a:lnL>
                    <a:lnR w="16715">
                      <a:solidFill>
                        <a:srgbClr val="FFFFFF"/>
                      </a:solidFill>
                    </a:lnR>
                    <a:lnT w="50158">
                      <a:solidFill>
                        <a:srgbClr val="FFFFFF"/>
                      </a:solidFill>
                    </a:lnT>
                    <a:lnB w="16715">
                      <a:solidFill>
                        <a:srgbClr val="FFFFFF"/>
                      </a:solidFill>
                    </a:lnB>
                    <a:solidFill>
                      <a:srgbClr val="CEE2CF"/>
                    </a:solidFill>
                  </a:tcPr>
                </a:tc>
                <a:extLst>
                  <a:ext uri="{0D108BD9-81ED-4DB2-BD59-A6C34878D82A}">
                    <a16:rowId xmlns:a16="http://schemas.microsoft.com/office/drawing/2014/main" val="1252724539"/>
                  </a:ext>
                </a:extLst>
              </a:tr>
              <a:tr h="491199">
                <a:tc>
                  <a:txBody>
                    <a:bodyPr/>
                    <a:lstStyle/>
                    <a:p>
                      <a:pPr algn="l" rtl="0" fontAlgn="base"/>
                      <a:r>
                        <a:rPr lang="en-US" sz="1000" b="0" i="0">
                          <a:solidFill>
                            <a:srgbClr val="161616"/>
                          </a:solidFill>
                          <a:effectLst/>
                          <a:highlight>
                            <a:srgbClr val="CEE2CF"/>
                          </a:highlight>
                          <a:latin typeface="Franklin Gothic Book"/>
                        </a:rPr>
                        <a:t>Maintenance (Recertification) Required</a:t>
                      </a:r>
                      <a:endParaRPr lang="en-US" sz="1000" b="0" i="0">
                        <a:solidFill>
                          <a:srgbClr val="000000"/>
                        </a:solidFill>
                        <a:effectLst/>
                        <a:highlight>
                          <a:srgbClr val="CEE2CF"/>
                        </a:highlight>
                        <a:latin typeface="Franklin Gothic Book"/>
                      </a:endParaRPr>
                    </a:p>
                  </a:txBody>
                  <a:tcPr marT="23403" anchor="ctr">
                    <a:lnL w="16716" cap="flat" cmpd="sng" algn="ctr">
                      <a:solidFill>
                        <a:srgbClr val="FFFFFF"/>
                      </a:solidFill>
                      <a:prstDash val="solid"/>
                      <a:round/>
                      <a:headEnd type="none" w="med" len="med"/>
                      <a:tailEnd type="none" w="med" len="med"/>
                    </a:lnL>
                    <a:lnR w="16716" cap="flat" cmpd="sng" algn="ctr">
                      <a:solidFill>
                        <a:srgbClr val="FFFFFF"/>
                      </a:solidFill>
                      <a:prstDash val="solid"/>
                      <a:round/>
                      <a:headEnd type="none" w="med" len="med"/>
                      <a:tailEnd type="none" w="med" len="med"/>
                    </a:lnR>
                    <a:lnT w="16715" cap="flat" cmpd="sng" algn="ctr">
                      <a:solidFill>
                        <a:srgbClr val="FFFFFF"/>
                      </a:solidFill>
                      <a:prstDash val="solid"/>
                      <a:round/>
                      <a:headEnd type="none" w="med" len="med"/>
                      <a:tailEnd type="none" w="med" len="med"/>
                    </a:lnT>
                    <a:lnB w="16716" cap="flat" cmpd="sng" algn="ctr">
                      <a:solidFill>
                        <a:srgbClr val="FFFFFF"/>
                      </a:solidFill>
                      <a:prstDash val="solid"/>
                      <a:round/>
                      <a:headEnd type="none" w="med" len="med"/>
                      <a:tailEnd type="none" w="med" len="med"/>
                    </a:lnB>
                    <a:solidFill>
                      <a:srgbClr val="CEE2CF"/>
                    </a:solidFill>
                  </a:tcPr>
                </a:tc>
                <a:tc>
                  <a:txBody>
                    <a:bodyPr/>
                    <a:lstStyle/>
                    <a:p>
                      <a:pPr algn="l" rtl="0" fontAlgn="base"/>
                      <a:r>
                        <a:rPr lang="en-US" sz="1000" b="0" i="0">
                          <a:solidFill>
                            <a:srgbClr val="161616"/>
                          </a:solidFill>
                          <a:effectLst/>
                          <a:highlight>
                            <a:srgbClr val="CEE2CF"/>
                          </a:highlight>
                          <a:latin typeface="Franklin Gothic Book"/>
                        </a:rPr>
                        <a:t>Yes</a:t>
                      </a:r>
                      <a:endParaRPr lang="en-US" sz="1000" b="0" i="0">
                        <a:solidFill>
                          <a:srgbClr val="000000"/>
                        </a:solidFill>
                        <a:effectLst/>
                        <a:highlight>
                          <a:srgbClr val="CEE2CF"/>
                        </a:highlight>
                        <a:latin typeface="Franklin Gothic Book"/>
                      </a:endParaRPr>
                    </a:p>
                  </a:txBody>
                  <a:tcPr marT="23403" anchor="ctr">
                    <a:lnL w="16716" cap="flat" cmpd="sng" algn="ctr">
                      <a:solidFill>
                        <a:srgbClr val="FFFFFF"/>
                      </a:solidFill>
                      <a:prstDash val="solid"/>
                      <a:round/>
                      <a:headEnd type="none" w="med" len="med"/>
                      <a:tailEnd type="none" w="med" len="med"/>
                    </a:lnL>
                    <a:lnR w="16716" cap="flat" cmpd="sng" algn="ctr">
                      <a:solidFill>
                        <a:srgbClr val="FFFFFF"/>
                      </a:solidFill>
                      <a:prstDash val="solid"/>
                      <a:round/>
                      <a:headEnd type="none" w="med" len="med"/>
                      <a:tailEnd type="none" w="med" len="med"/>
                    </a:lnR>
                    <a:lnT w="16715" cap="flat" cmpd="sng" algn="ctr">
                      <a:solidFill>
                        <a:srgbClr val="FFFFFF"/>
                      </a:solidFill>
                      <a:prstDash val="solid"/>
                      <a:round/>
                      <a:headEnd type="none" w="med" len="med"/>
                      <a:tailEnd type="none" w="med" len="med"/>
                    </a:lnT>
                    <a:lnB w="16716" cap="flat" cmpd="sng" algn="ctr">
                      <a:solidFill>
                        <a:srgbClr val="FFFFFF"/>
                      </a:solidFill>
                      <a:prstDash val="solid"/>
                      <a:round/>
                      <a:headEnd type="none" w="med" len="med"/>
                      <a:tailEnd type="none" w="med" len="med"/>
                    </a:lnB>
                    <a:solidFill>
                      <a:srgbClr val="CEE2CF"/>
                    </a:solidFill>
                  </a:tcPr>
                </a:tc>
                <a:extLst>
                  <a:ext uri="{0D108BD9-81ED-4DB2-BD59-A6C34878D82A}">
                    <a16:rowId xmlns:a16="http://schemas.microsoft.com/office/drawing/2014/main" val="1863478525"/>
                  </a:ext>
                </a:extLst>
              </a:tr>
              <a:tr h="659819">
                <a:tc>
                  <a:txBody>
                    <a:bodyPr/>
                    <a:lstStyle/>
                    <a:p>
                      <a:pPr algn="l" rtl="0" fontAlgn="base"/>
                      <a:r>
                        <a:rPr lang="en-US" sz="1000" b="0" i="0">
                          <a:solidFill>
                            <a:srgbClr val="161616"/>
                          </a:solidFill>
                          <a:effectLst/>
                          <a:highlight>
                            <a:srgbClr val="E8F0E9"/>
                          </a:highlight>
                          <a:latin typeface="Franklin Gothic Book"/>
                        </a:rPr>
                        <a:t>Maintenance Requirements</a:t>
                      </a:r>
                      <a:endParaRPr lang="en-US" sz="1000" b="0" i="0">
                        <a:solidFill>
                          <a:srgbClr val="000000"/>
                        </a:solidFill>
                        <a:effectLst/>
                        <a:highlight>
                          <a:srgbClr val="E8F0E9"/>
                        </a:highlight>
                        <a:latin typeface="Franklin Gothic Book"/>
                      </a:endParaRPr>
                    </a:p>
                  </a:txBody>
                  <a:tcPr marT="23403" anchor="ctr">
                    <a:lnL w="16716" cap="flat" cmpd="sng" algn="ctr">
                      <a:solidFill>
                        <a:srgbClr val="FFFFFF"/>
                      </a:solidFill>
                      <a:prstDash val="solid"/>
                      <a:round/>
                      <a:headEnd type="none" w="med" len="med"/>
                      <a:tailEnd type="none" w="med" len="med"/>
                    </a:lnL>
                    <a:lnR w="16716" cap="flat" cmpd="sng" algn="ctr">
                      <a:solidFill>
                        <a:srgbClr val="FFFFFF"/>
                      </a:solidFill>
                      <a:prstDash val="solid"/>
                      <a:round/>
                      <a:headEnd type="none" w="med" len="med"/>
                      <a:tailEnd type="none" w="med" len="med"/>
                    </a:lnR>
                    <a:lnT w="16716" cap="flat" cmpd="sng" algn="ctr">
                      <a:solidFill>
                        <a:srgbClr val="FFFFFF"/>
                      </a:solidFill>
                      <a:prstDash val="solid"/>
                      <a:round/>
                      <a:headEnd type="none" w="med" len="med"/>
                      <a:tailEnd type="none" w="med" len="med"/>
                    </a:lnT>
                    <a:lnB w="16716" cap="flat" cmpd="sng" algn="ctr">
                      <a:solidFill>
                        <a:srgbClr val="FFFFFF"/>
                      </a:solidFill>
                      <a:prstDash val="solid"/>
                      <a:round/>
                      <a:headEnd type="none" w="med" len="med"/>
                      <a:tailEnd type="none" w="med" len="med"/>
                    </a:lnB>
                    <a:solidFill>
                      <a:srgbClr val="E8F0E9"/>
                    </a:solidFill>
                  </a:tcPr>
                </a:tc>
                <a:tc>
                  <a:txBody>
                    <a:bodyPr/>
                    <a:lstStyle/>
                    <a:p>
                      <a:pPr algn="l" rtl="0" fontAlgn="base"/>
                      <a:r>
                        <a:rPr lang="en-US" sz="1000" b="0" i="0">
                          <a:solidFill>
                            <a:srgbClr val="161616"/>
                          </a:solidFill>
                          <a:effectLst/>
                          <a:highlight>
                            <a:srgbClr val="E8F0E9"/>
                          </a:highlight>
                          <a:latin typeface="Franklin Gothic Book"/>
                        </a:rPr>
                        <a:t>Candidates are required to maintain their certification every five years and must earn at least 75 professional development hours. The cycle starts </a:t>
                      </a:r>
                    </a:p>
                    <a:p>
                      <a:pPr algn="l" rtl="0" fontAlgn="base"/>
                      <a:r>
                        <a:rPr lang="en-US" sz="1000" b="0" i="0">
                          <a:solidFill>
                            <a:srgbClr val="161616"/>
                          </a:solidFill>
                          <a:effectLst/>
                          <a:highlight>
                            <a:srgbClr val="E8F0E9"/>
                          </a:highlight>
                          <a:latin typeface="Franklin Gothic Book"/>
                        </a:rPr>
                        <a:t>the month the candidate becomes certified. For more information, visit the </a:t>
                      </a:r>
                      <a:r>
                        <a:rPr lang="en-US" sz="1000" b="0" i="0">
                          <a:solidFill>
                            <a:srgbClr val="161616"/>
                          </a:solidFill>
                          <a:effectLst/>
                          <a:highlight>
                            <a:srgbClr val="E8F0E9"/>
                          </a:highlight>
                          <a:latin typeface="Franklin Gothic Book"/>
                          <a:hlinkClick r:id="rId2"/>
                        </a:rPr>
                        <a:t>Certification Maintenance Handbook</a:t>
                      </a:r>
                      <a:r>
                        <a:rPr lang="en-US" sz="1000" b="0" i="0">
                          <a:solidFill>
                            <a:srgbClr val="161616"/>
                          </a:solidFill>
                          <a:effectLst/>
                          <a:highlight>
                            <a:srgbClr val="E8F0E9"/>
                          </a:highlight>
                          <a:latin typeface="Franklin Gothic Book"/>
                        </a:rPr>
                        <a:t>.</a:t>
                      </a:r>
                      <a:endParaRPr lang="en-US" sz="1000" b="0" i="0">
                        <a:solidFill>
                          <a:srgbClr val="000000"/>
                        </a:solidFill>
                        <a:effectLst/>
                        <a:highlight>
                          <a:srgbClr val="E8F0E9"/>
                        </a:highlight>
                        <a:latin typeface="Franklin Gothic Book"/>
                      </a:endParaRPr>
                    </a:p>
                  </a:txBody>
                  <a:tcPr marT="829" anchor="ctr">
                    <a:lnL w="16716" cap="flat" cmpd="sng" algn="ctr">
                      <a:solidFill>
                        <a:srgbClr val="FFFFFF"/>
                      </a:solidFill>
                      <a:prstDash val="solid"/>
                      <a:round/>
                      <a:headEnd type="none" w="med" len="med"/>
                      <a:tailEnd type="none" w="med" len="med"/>
                    </a:lnL>
                    <a:lnR w="16716" cap="flat" cmpd="sng" algn="ctr">
                      <a:solidFill>
                        <a:srgbClr val="FFFFFF"/>
                      </a:solidFill>
                      <a:prstDash val="solid"/>
                      <a:round/>
                      <a:headEnd type="none" w="med" len="med"/>
                      <a:tailEnd type="none" w="med" len="med"/>
                    </a:lnR>
                    <a:lnT w="16716" cap="flat" cmpd="sng" algn="ctr">
                      <a:solidFill>
                        <a:srgbClr val="FFFFFF"/>
                      </a:solidFill>
                      <a:prstDash val="solid"/>
                      <a:round/>
                      <a:headEnd type="none" w="med" len="med"/>
                      <a:tailEnd type="none" w="med" len="med"/>
                    </a:lnT>
                    <a:lnB w="16716" cap="flat" cmpd="sng" algn="ctr">
                      <a:solidFill>
                        <a:srgbClr val="FFFFFF"/>
                      </a:solidFill>
                      <a:prstDash val="solid"/>
                      <a:round/>
                      <a:headEnd type="none" w="med" len="med"/>
                      <a:tailEnd type="none" w="med" len="med"/>
                    </a:lnB>
                    <a:solidFill>
                      <a:srgbClr val="E8F0E9"/>
                    </a:solidFill>
                  </a:tcPr>
                </a:tc>
                <a:extLst>
                  <a:ext uri="{0D108BD9-81ED-4DB2-BD59-A6C34878D82A}">
                    <a16:rowId xmlns:a16="http://schemas.microsoft.com/office/drawing/2014/main" val="1839076225"/>
                  </a:ext>
                </a:extLst>
              </a:tr>
              <a:tr h="652488">
                <a:tc>
                  <a:txBody>
                    <a:bodyPr/>
                    <a:lstStyle/>
                    <a:p>
                      <a:pPr algn="l" rtl="0" fontAlgn="base"/>
                      <a:r>
                        <a:rPr lang="en-US" sz="1000" b="0" i="0">
                          <a:solidFill>
                            <a:srgbClr val="161616"/>
                          </a:solidFill>
                          <a:effectLst/>
                          <a:highlight>
                            <a:srgbClr val="CEE2CF"/>
                          </a:highlight>
                          <a:latin typeface="Franklin Gothic Book"/>
                        </a:rPr>
                        <a:t>Maintenance Points</a:t>
                      </a:r>
                      <a:endParaRPr lang="en-US" sz="1000" b="0" i="0">
                        <a:solidFill>
                          <a:srgbClr val="000000"/>
                        </a:solidFill>
                        <a:effectLst/>
                        <a:highlight>
                          <a:srgbClr val="CEE2CF"/>
                        </a:highlight>
                        <a:latin typeface="Franklin Gothic Book"/>
                      </a:endParaRPr>
                    </a:p>
                  </a:txBody>
                  <a:tcPr marT="23403" anchor="ctr">
                    <a:lnL w="16716" cap="flat" cmpd="sng" algn="ctr">
                      <a:solidFill>
                        <a:srgbClr val="FFFFFF"/>
                      </a:solidFill>
                      <a:prstDash val="solid"/>
                      <a:round/>
                      <a:headEnd type="none" w="med" len="med"/>
                      <a:tailEnd type="none" w="med" len="med"/>
                    </a:lnL>
                    <a:lnR w="16716" cap="flat" cmpd="sng" algn="ctr">
                      <a:solidFill>
                        <a:srgbClr val="FFFFFF"/>
                      </a:solidFill>
                      <a:prstDash val="solid"/>
                      <a:round/>
                      <a:headEnd type="none" w="med" len="med"/>
                      <a:tailEnd type="none" w="med" len="med"/>
                    </a:lnR>
                    <a:lnT w="16716" cap="flat" cmpd="sng" algn="ctr">
                      <a:solidFill>
                        <a:srgbClr val="FFFFFF"/>
                      </a:solidFill>
                      <a:prstDash val="solid"/>
                      <a:round/>
                      <a:headEnd type="none" w="med" len="med"/>
                      <a:tailEnd type="none" w="med" len="med"/>
                    </a:lnT>
                    <a:lnB w="16716" cap="flat" cmpd="sng" algn="ctr">
                      <a:solidFill>
                        <a:srgbClr val="FFFFFF"/>
                      </a:solidFill>
                      <a:prstDash val="solid"/>
                      <a:round/>
                      <a:headEnd type="none" w="med" len="med"/>
                      <a:tailEnd type="none" w="med" len="med"/>
                    </a:lnB>
                    <a:solidFill>
                      <a:srgbClr val="CEE2CF"/>
                    </a:solidFill>
                  </a:tcPr>
                </a:tc>
                <a:tc>
                  <a:txBody>
                    <a:bodyPr/>
                    <a:lstStyle/>
                    <a:p>
                      <a:pPr algn="l" rtl="0" fontAlgn="base"/>
                      <a:r>
                        <a:rPr lang="en-US" sz="1000" b="0" i="0">
                          <a:solidFill>
                            <a:srgbClr val="161616"/>
                          </a:solidFill>
                          <a:effectLst/>
                          <a:highlight>
                            <a:srgbClr val="CEE2CF"/>
                          </a:highlight>
                          <a:latin typeface="Franklin Gothic Book"/>
                        </a:rPr>
                        <a:t>Candidates who hold multiple APICS Certifications (CPIM, CSCP, CLTD, CTSC) may apply earned points to all the designations that they hold when </a:t>
                      </a:r>
                      <a:endParaRPr lang="en-US" sz="1000" b="0" i="0">
                        <a:solidFill>
                          <a:srgbClr val="000000"/>
                        </a:solidFill>
                        <a:effectLst/>
                        <a:highlight>
                          <a:srgbClr val="CEE2CF"/>
                        </a:highlight>
                        <a:latin typeface="Franklin Gothic Book"/>
                      </a:endParaRPr>
                    </a:p>
                    <a:p>
                      <a:pPr lvl="0" algn="l">
                        <a:buNone/>
                      </a:pPr>
                      <a:r>
                        <a:rPr lang="en-US" sz="1000" b="0" i="0">
                          <a:solidFill>
                            <a:srgbClr val="161616"/>
                          </a:solidFill>
                          <a:effectLst/>
                          <a:highlight>
                            <a:srgbClr val="CEE2CF"/>
                          </a:highlight>
                          <a:latin typeface="Franklin Gothic Book"/>
                        </a:rPr>
                        <a:t>submitting their maintenance applications. All earned maintenance points may not apply if the certification was earned after the maintenance activity was completed. </a:t>
                      </a:r>
                      <a:endParaRPr lang="en-US" sz="1000" b="0" i="0">
                        <a:solidFill>
                          <a:srgbClr val="000000"/>
                        </a:solidFill>
                        <a:effectLst/>
                        <a:highlight>
                          <a:srgbClr val="CEE2CF"/>
                        </a:highlight>
                        <a:latin typeface="Franklin Gothic Book"/>
                      </a:endParaRPr>
                    </a:p>
                  </a:txBody>
                  <a:tcPr marT="829" anchor="ctr">
                    <a:lnL w="16716" cap="flat" cmpd="sng" algn="ctr">
                      <a:solidFill>
                        <a:srgbClr val="FFFFFF"/>
                      </a:solidFill>
                      <a:prstDash val="solid"/>
                      <a:round/>
                      <a:headEnd type="none" w="med" len="med"/>
                      <a:tailEnd type="none" w="med" len="med"/>
                    </a:lnL>
                    <a:lnR w="16716" cap="flat" cmpd="sng" algn="ctr">
                      <a:solidFill>
                        <a:srgbClr val="FFFFFF"/>
                      </a:solidFill>
                      <a:prstDash val="solid"/>
                      <a:round/>
                      <a:headEnd type="none" w="med" len="med"/>
                      <a:tailEnd type="none" w="med" len="med"/>
                    </a:lnR>
                    <a:lnT w="16716" cap="flat" cmpd="sng" algn="ctr">
                      <a:solidFill>
                        <a:srgbClr val="FFFFFF"/>
                      </a:solidFill>
                      <a:prstDash val="solid"/>
                      <a:round/>
                      <a:headEnd type="none" w="med" len="med"/>
                      <a:tailEnd type="none" w="med" len="med"/>
                    </a:lnT>
                    <a:lnB w="16716" cap="flat" cmpd="sng" algn="ctr">
                      <a:solidFill>
                        <a:srgbClr val="FFFFFF"/>
                      </a:solidFill>
                      <a:prstDash val="solid"/>
                      <a:round/>
                      <a:headEnd type="none" w="med" len="med"/>
                      <a:tailEnd type="none" w="med" len="med"/>
                    </a:lnB>
                    <a:solidFill>
                      <a:srgbClr val="CEE2CF"/>
                    </a:solidFill>
                  </a:tcPr>
                </a:tc>
                <a:extLst>
                  <a:ext uri="{0D108BD9-81ED-4DB2-BD59-A6C34878D82A}">
                    <a16:rowId xmlns:a16="http://schemas.microsoft.com/office/drawing/2014/main" val="3213834548"/>
                  </a:ext>
                </a:extLst>
              </a:tr>
              <a:tr h="784452">
                <a:tc>
                  <a:txBody>
                    <a:bodyPr/>
                    <a:lstStyle/>
                    <a:p>
                      <a:pPr algn="l" rtl="0" fontAlgn="base"/>
                      <a:r>
                        <a:rPr lang="en-US" sz="1000" b="0" i="0">
                          <a:solidFill>
                            <a:srgbClr val="161616"/>
                          </a:solidFill>
                          <a:effectLst/>
                          <a:highlight>
                            <a:srgbClr val="E8F0E9"/>
                          </a:highlight>
                          <a:latin typeface="Franklin Gothic Book"/>
                        </a:rPr>
                        <a:t>Certification Suspension</a:t>
                      </a:r>
                      <a:endParaRPr lang="en-US" sz="1000" b="0" i="0">
                        <a:solidFill>
                          <a:srgbClr val="000000"/>
                        </a:solidFill>
                        <a:effectLst/>
                        <a:highlight>
                          <a:srgbClr val="E8F0E9"/>
                        </a:highlight>
                        <a:latin typeface="Franklin Gothic Book"/>
                      </a:endParaRPr>
                    </a:p>
                  </a:txBody>
                  <a:tcPr marT="23403" anchor="ctr">
                    <a:lnL w="16716" cap="flat" cmpd="sng" algn="ctr">
                      <a:solidFill>
                        <a:srgbClr val="FFFFFF"/>
                      </a:solidFill>
                      <a:prstDash val="solid"/>
                      <a:round/>
                      <a:headEnd type="none" w="med" len="med"/>
                      <a:tailEnd type="none" w="med" len="med"/>
                    </a:lnL>
                    <a:lnR w="16716" cap="flat" cmpd="sng" algn="ctr">
                      <a:solidFill>
                        <a:srgbClr val="FFFFFF"/>
                      </a:solidFill>
                      <a:prstDash val="solid"/>
                      <a:round/>
                      <a:headEnd type="none" w="med" len="med"/>
                      <a:tailEnd type="none" w="med" len="med"/>
                    </a:lnR>
                    <a:lnT w="16716" cap="flat" cmpd="sng" algn="ctr">
                      <a:solidFill>
                        <a:srgbClr val="FFFFFF"/>
                      </a:solidFill>
                      <a:prstDash val="solid"/>
                      <a:round/>
                      <a:headEnd type="none" w="med" len="med"/>
                      <a:tailEnd type="none" w="med" len="med"/>
                    </a:lnT>
                    <a:lnB w="16716" cap="flat" cmpd="sng" algn="ctr">
                      <a:solidFill>
                        <a:srgbClr val="FFFFFF"/>
                      </a:solidFill>
                      <a:prstDash val="solid"/>
                      <a:round/>
                      <a:headEnd type="none" w="med" len="med"/>
                      <a:tailEnd type="none" w="med" len="med"/>
                    </a:lnB>
                    <a:solidFill>
                      <a:srgbClr val="E8F0E9"/>
                    </a:solidFill>
                  </a:tcPr>
                </a:tc>
                <a:tc>
                  <a:txBody>
                    <a:bodyPr/>
                    <a:lstStyle/>
                    <a:p>
                      <a:pPr algn="l" rtl="0" fontAlgn="base"/>
                      <a:r>
                        <a:rPr lang="en-US" sz="1000" b="0" i="0">
                          <a:solidFill>
                            <a:srgbClr val="161616"/>
                          </a:solidFill>
                          <a:effectLst/>
                          <a:highlight>
                            <a:srgbClr val="E8F0E9"/>
                          </a:highlight>
                          <a:latin typeface="Franklin Gothic Book"/>
                        </a:rPr>
                        <a:t>If a certification holder does not maintain their certification within five years, they are placed into suspended status. Once placed in suspended status, they will have 90 days to submit their maintenance application. If an individual does not maintain their certification, they lose their certification and will be required to retake and pass all necessary exams again.</a:t>
                      </a:r>
                      <a:endParaRPr lang="en-US" sz="1000" b="0" i="0">
                        <a:solidFill>
                          <a:srgbClr val="000000"/>
                        </a:solidFill>
                        <a:effectLst/>
                        <a:highlight>
                          <a:srgbClr val="E8F0E9"/>
                        </a:highlight>
                        <a:latin typeface="Franklin Gothic Book"/>
                      </a:endParaRPr>
                    </a:p>
                  </a:txBody>
                  <a:tcPr marT="1667" anchor="ctr">
                    <a:lnL w="16716" cap="flat" cmpd="sng" algn="ctr">
                      <a:solidFill>
                        <a:srgbClr val="FFFFFF"/>
                      </a:solidFill>
                      <a:prstDash val="solid"/>
                      <a:round/>
                      <a:headEnd type="none" w="med" len="med"/>
                      <a:tailEnd type="none" w="med" len="med"/>
                    </a:lnL>
                    <a:lnR w="16716" cap="flat" cmpd="sng" algn="ctr">
                      <a:solidFill>
                        <a:srgbClr val="FFFFFF"/>
                      </a:solidFill>
                      <a:prstDash val="solid"/>
                      <a:round/>
                      <a:headEnd type="none" w="med" len="med"/>
                      <a:tailEnd type="none" w="med" len="med"/>
                    </a:lnR>
                    <a:lnT w="16716" cap="flat" cmpd="sng" algn="ctr">
                      <a:solidFill>
                        <a:srgbClr val="FFFFFF"/>
                      </a:solidFill>
                      <a:prstDash val="solid"/>
                      <a:round/>
                      <a:headEnd type="none" w="med" len="med"/>
                      <a:tailEnd type="none" w="med" len="med"/>
                    </a:lnT>
                    <a:lnB w="16716" cap="flat" cmpd="sng" algn="ctr">
                      <a:solidFill>
                        <a:srgbClr val="FFFFFF"/>
                      </a:solidFill>
                      <a:prstDash val="solid"/>
                      <a:round/>
                      <a:headEnd type="none" w="med" len="med"/>
                      <a:tailEnd type="none" w="med" len="med"/>
                    </a:lnB>
                    <a:solidFill>
                      <a:srgbClr val="E8F0E9"/>
                    </a:solidFill>
                  </a:tcPr>
                </a:tc>
                <a:extLst>
                  <a:ext uri="{0D108BD9-81ED-4DB2-BD59-A6C34878D82A}">
                    <a16:rowId xmlns:a16="http://schemas.microsoft.com/office/drawing/2014/main" val="233381151"/>
                  </a:ext>
                </a:extLst>
              </a:tr>
              <a:tr h="513192">
                <a:tc>
                  <a:txBody>
                    <a:bodyPr/>
                    <a:lstStyle/>
                    <a:p>
                      <a:pPr algn="l" rtl="0" fontAlgn="base"/>
                      <a:r>
                        <a:rPr lang="en-US" sz="1000" b="0" i="0">
                          <a:solidFill>
                            <a:srgbClr val="161616"/>
                          </a:solidFill>
                          <a:effectLst/>
                          <a:highlight>
                            <a:srgbClr val="CEE2CF"/>
                          </a:highlight>
                          <a:latin typeface="Franklin Gothic Book"/>
                        </a:rPr>
                        <a:t>Maintenance Application Fees</a:t>
                      </a:r>
                      <a:endParaRPr lang="en-US" sz="1000" b="0" i="0">
                        <a:solidFill>
                          <a:srgbClr val="000000"/>
                        </a:solidFill>
                        <a:effectLst/>
                        <a:highlight>
                          <a:srgbClr val="CEE2CF"/>
                        </a:highlight>
                        <a:latin typeface="Franklin Gothic Book"/>
                      </a:endParaRPr>
                    </a:p>
                  </a:txBody>
                  <a:tcPr marT="23403" anchor="ctr">
                    <a:lnL w="16716" cap="flat" cmpd="sng" algn="ctr">
                      <a:solidFill>
                        <a:srgbClr val="FFFFFF"/>
                      </a:solidFill>
                      <a:prstDash val="solid"/>
                      <a:round/>
                      <a:headEnd type="none" w="med" len="med"/>
                      <a:tailEnd type="none" w="med" len="med"/>
                    </a:lnL>
                    <a:lnR w="16716" cap="flat" cmpd="sng" algn="ctr">
                      <a:solidFill>
                        <a:srgbClr val="FFFFFF"/>
                      </a:solidFill>
                      <a:prstDash val="solid"/>
                      <a:round/>
                      <a:headEnd type="none" w="med" len="med"/>
                      <a:tailEnd type="none" w="med" len="med"/>
                    </a:lnR>
                    <a:lnT w="16716" cap="flat" cmpd="sng" algn="ctr">
                      <a:solidFill>
                        <a:srgbClr val="FFFFFF"/>
                      </a:solidFill>
                      <a:prstDash val="solid"/>
                      <a:round/>
                      <a:headEnd type="none" w="med" len="med"/>
                      <a:tailEnd type="none" w="med" len="med"/>
                    </a:lnT>
                    <a:lnB w="16716" cap="flat" cmpd="sng" algn="ctr">
                      <a:solidFill>
                        <a:srgbClr val="FFFFFF"/>
                      </a:solidFill>
                      <a:prstDash val="solid"/>
                      <a:round/>
                      <a:headEnd type="none" w="med" len="med"/>
                      <a:tailEnd type="none" w="med" len="med"/>
                    </a:lnB>
                    <a:solidFill>
                      <a:srgbClr val="CEE2CF"/>
                    </a:solidFill>
                  </a:tcPr>
                </a:tc>
                <a:tc>
                  <a:txBody>
                    <a:bodyPr/>
                    <a:lstStyle/>
                    <a:p>
                      <a:pPr marL="171450" lvl="0" indent="-171450" algn="l" rtl="0" fontAlgn="base">
                        <a:buFont typeface="Arial"/>
                        <a:buChar char="•"/>
                      </a:pPr>
                      <a:r>
                        <a:rPr lang="en-US" sz="1000" b="0" i="0">
                          <a:solidFill>
                            <a:srgbClr val="161616"/>
                          </a:solidFill>
                          <a:effectLst/>
                          <a:highlight>
                            <a:srgbClr val="CEE2CF"/>
                          </a:highlight>
                          <a:latin typeface="Franklin Gothic Book"/>
                        </a:rPr>
                        <a:t>ASCM Member $100 USD</a:t>
                      </a:r>
                      <a:endParaRPr lang="en-US" sz="1000" b="0" i="0">
                        <a:solidFill>
                          <a:srgbClr val="000000"/>
                        </a:solidFill>
                        <a:effectLst/>
                        <a:highlight>
                          <a:srgbClr val="CEE2CF"/>
                        </a:highlight>
                        <a:latin typeface="Franklin Gothic Book"/>
                      </a:endParaRPr>
                    </a:p>
                    <a:p>
                      <a:pPr marL="171450" lvl="0" indent="-171450" algn="l" rtl="0" fontAlgn="base">
                        <a:buFont typeface="Arial"/>
                        <a:buChar char="•"/>
                      </a:pPr>
                      <a:r>
                        <a:rPr lang="en-US" sz="1000" b="0" i="0">
                          <a:solidFill>
                            <a:srgbClr val="161616"/>
                          </a:solidFill>
                          <a:effectLst/>
                          <a:highlight>
                            <a:srgbClr val="CEE2CF"/>
                          </a:highlight>
                          <a:latin typeface="Franklin Gothic Book"/>
                        </a:rPr>
                        <a:t>Nonmember $200 USD</a:t>
                      </a:r>
                      <a:endParaRPr lang="en-US" sz="1000" b="0" i="0">
                        <a:solidFill>
                          <a:srgbClr val="000000"/>
                        </a:solidFill>
                        <a:effectLst/>
                        <a:highlight>
                          <a:srgbClr val="CEE2CF"/>
                        </a:highlight>
                        <a:latin typeface="Franklin Gothic Book"/>
                      </a:endParaRPr>
                    </a:p>
                  </a:txBody>
                  <a:tcPr marT="23403" anchor="ctr">
                    <a:lnL w="16716" cap="flat" cmpd="sng" algn="ctr">
                      <a:solidFill>
                        <a:srgbClr val="FFFFFF"/>
                      </a:solidFill>
                      <a:prstDash val="solid"/>
                      <a:round/>
                      <a:headEnd type="none" w="med" len="med"/>
                      <a:tailEnd type="none" w="med" len="med"/>
                    </a:lnL>
                    <a:lnR w="16716" cap="flat" cmpd="sng" algn="ctr">
                      <a:solidFill>
                        <a:srgbClr val="FFFFFF"/>
                      </a:solidFill>
                      <a:prstDash val="solid"/>
                      <a:round/>
                      <a:headEnd type="none" w="med" len="med"/>
                      <a:tailEnd type="none" w="med" len="med"/>
                    </a:lnR>
                    <a:lnT w="16716" cap="flat" cmpd="sng" algn="ctr">
                      <a:solidFill>
                        <a:srgbClr val="FFFFFF"/>
                      </a:solidFill>
                      <a:prstDash val="solid"/>
                      <a:round/>
                      <a:headEnd type="none" w="med" len="med"/>
                      <a:tailEnd type="none" w="med" len="med"/>
                    </a:lnT>
                    <a:lnB w="16716" cap="flat" cmpd="sng" algn="ctr">
                      <a:solidFill>
                        <a:srgbClr val="FFFFFF"/>
                      </a:solidFill>
                      <a:prstDash val="solid"/>
                      <a:round/>
                      <a:headEnd type="none" w="med" len="med"/>
                      <a:tailEnd type="none" w="med" len="med"/>
                    </a:lnB>
                    <a:solidFill>
                      <a:srgbClr val="CEE2CF"/>
                    </a:solidFill>
                  </a:tcPr>
                </a:tc>
                <a:extLst>
                  <a:ext uri="{0D108BD9-81ED-4DB2-BD59-A6C34878D82A}">
                    <a16:rowId xmlns:a16="http://schemas.microsoft.com/office/drawing/2014/main" val="3111218382"/>
                  </a:ext>
                </a:extLst>
              </a:tr>
              <a:tr h="535186">
                <a:tc>
                  <a:txBody>
                    <a:bodyPr/>
                    <a:lstStyle/>
                    <a:p>
                      <a:pPr algn="l" rtl="0" fontAlgn="base"/>
                      <a:r>
                        <a:rPr lang="en-US" sz="1000" b="0" i="0">
                          <a:solidFill>
                            <a:srgbClr val="161616"/>
                          </a:solidFill>
                          <a:effectLst/>
                          <a:highlight>
                            <a:srgbClr val="E8F0E9"/>
                          </a:highlight>
                          <a:latin typeface="Franklin Gothic Book"/>
                        </a:rPr>
                        <a:t>Credential Verification</a:t>
                      </a:r>
                      <a:endParaRPr lang="en-US" sz="1000" b="0" i="0">
                        <a:solidFill>
                          <a:srgbClr val="000000"/>
                        </a:solidFill>
                        <a:effectLst/>
                        <a:highlight>
                          <a:srgbClr val="E8F0E9"/>
                        </a:highlight>
                        <a:latin typeface="Franklin Gothic Book"/>
                      </a:endParaRPr>
                    </a:p>
                  </a:txBody>
                  <a:tcPr marT="24241" anchor="ctr">
                    <a:lnL w="16716" cap="flat" cmpd="sng" algn="ctr">
                      <a:solidFill>
                        <a:srgbClr val="FFFFFF"/>
                      </a:solidFill>
                      <a:prstDash val="solid"/>
                      <a:round/>
                      <a:headEnd type="none" w="med" len="med"/>
                      <a:tailEnd type="none" w="med" len="med"/>
                    </a:lnL>
                    <a:lnR w="16716" cap="flat" cmpd="sng" algn="ctr">
                      <a:solidFill>
                        <a:srgbClr val="FFFFFF"/>
                      </a:solidFill>
                      <a:prstDash val="solid"/>
                      <a:round/>
                      <a:headEnd type="none" w="med" len="med"/>
                      <a:tailEnd type="none" w="med" len="med"/>
                    </a:lnR>
                    <a:lnT w="16716" cap="flat" cmpd="sng" algn="ctr">
                      <a:solidFill>
                        <a:srgbClr val="FFFFFF"/>
                      </a:solidFill>
                      <a:prstDash val="solid"/>
                      <a:round/>
                      <a:headEnd type="none" w="med" len="med"/>
                      <a:tailEnd type="none" w="med" len="med"/>
                    </a:lnT>
                    <a:lnB w="16716" cap="flat" cmpd="sng" algn="ctr">
                      <a:solidFill>
                        <a:srgbClr val="FFFFFF"/>
                      </a:solidFill>
                      <a:prstDash val="solid"/>
                      <a:round/>
                      <a:headEnd type="none" w="med" len="med"/>
                      <a:tailEnd type="none" w="med" len="med"/>
                    </a:lnB>
                    <a:solidFill>
                      <a:srgbClr val="E8F0E9"/>
                    </a:solidFill>
                  </a:tcPr>
                </a:tc>
                <a:tc>
                  <a:txBody>
                    <a:bodyPr/>
                    <a:lstStyle/>
                    <a:p>
                      <a:pPr algn="l" rtl="0" fontAlgn="base"/>
                      <a:r>
                        <a:rPr lang="en-US" sz="1000" b="0" i="0">
                          <a:solidFill>
                            <a:srgbClr val="161616"/>
                          </a:solidFill>
                          <a:effectLst/>
                          <a:highlight>
                            <a:srgbClr val="E8F0E9"/>
                          </a:highlight>
                          <a:latin typeface="Franklin Gothic Book"/>
                        </a:rPr>
                        <a:t>Candidates and employers can visit </a:t>
                      </a:r>
                      <a:r>
                        <a:rPr lang="en-US" sz="1000" b="0" i="0" u="sng" strike="noStrike">
                          <a:solidFill>
                            <a:srgbClr val="830028"/>
                          </a:solidFill>
                          <a:effectLst/>
                          <a:highlight>
                            <a:srgbClr val="E8F0E9"/>
                          </a:highlight>
                          <a:latin typeface="Franklin Gothic Book"/>
                          <a:hlinkClick r:id="rId3"/>
                        </a:rPr>
                        <a:t>ascm.org/verification</a:t>
                      </a:r>
                      <a:r>
                        <a:rPr lang="en-US" sz="1000" b="0" i="0">
                          <a:solidFill>
                            <a:srgbClr val="830028"/>
                          </a:solidFill>
                          <a:effectLst/>
                          <a:highlight>
                            <a:srgbClr val="E8F0E9"/>
                          </a:highlight>
                          <a:latin typeface="Franklin Gothic Book"/>
                        </a:rPr>
                        <a:t> </a:t>
                      </a:r>
                      <a:r>
                        <a:rPr lang="en-US" sz="1000" b="0" i="0">
                          <a:solidFill>
                            <a:srgbClr val="161616"/>
                          </a:solidFill>
                          <a:effectLst/>
                          <a:highlight>
                            <a:srgbClr val="E8F0E9"/>
                          </a:highlight>
                          <a:latin typeface="Franklin Gothic Book"/>
                        </a:rPr>
                        <a:t>to view the status of a certification.</a:t>
                      </a:r>
                      <a:endParaRPr lang="en-US" sz="1000" b="0" i="0">
                        <a:solidFill>
                          <a:srgbClr val="000000"/>
                        </a:solidFill>
                        <a:effectLst/>
                        <a:highlight>
                          <a:srgbClr val="E8F0E9"/>
                        </a:highlight>
                        <a:latin typeface="Franklin Gothic Book"/>
                      </a:endParaRPr>
                    </a:p>
                  </a:txBody>
                  <a:tcPr marT="829" anchor="ctr">
                    <a:lnL w="16716" cap="flat" cmpd="sng" algn="ctr">
                      <a:solidFill>
                        <a:srgbClr val="FFFFFF"/>
                      </a:solidFill>
                      <a:prstDash val="solid"/>
                      <a:round/>
                      <a:headEnd type="none" w="med" len="med"/>
                      <a:tailEnd type="none" w="med" len="med"/>
                    </a:lnL>
                    <a:lnR w="16716" cap="flat" cmpd="sng" algn="ctr">
                      <a:solidFill>
                        <a:srgbClr val="FFFFFF"/>
                      </a:solidFill>
                      <a:prstDash val="solid"/>
                      <a:round/>
                      <a:headEnd type="none" w="med" len="med"/>
                      <a:tailEnd type="none" w="med" len="med"/>
                    </a:lnR>
                    <a:lnT w="16716" cap="flat" cmpd="sng" algn="ctr">
                      <a:solidFill>
                        <a:srgbClr val="FFFFFF"/>
                      </a:solidFill>
                      <a:prstDash val="solid"/>
                      <a:round/>
                      <a:headEnd type="none" w="med" len="med"/>
                      <a:tailEnd type="none" w="med" len="med"/>
                    </a:lnT>
                    <a:lnB w="16716" cap="flat" cmpd="sng" algn="ctr">
                      <a:solidFill>
                        <a:srgbClr val="FFFFFF"/>
                      </a:solidFill>
                      <a:prstDash val="solid"/>
                      <a:round/>
                      <a:headEnd type="none" w="med" len="med"/>
                      <a:tailEnd type="none" w="med" len="med"/>
                    </a:lnB>
                    <a:solidFill>
                      <a:srgbClr val="E8F0E9"/>
                    </a:solidFill>
                  </a:tcPr>
                </a:tc>
                <a:extLst>
                  <a:ext uri="{0D108BD9-81ED-4DB2-BD59-A6C34878D82A}">
                    <a16:rowId xmlns:a16="http://schemas.microsoft.com/office/drawing/2014/main" val="3267886070"/>
                  </a:ext>
                </a:extLst>
              </a:tr>
            </a:tbl>
          </a:graphicData>
        </a:graphic>
      </p:graphicFrame>
      <p:sp>
        <p:nvSpPr>
          <p:cNvPr id="11" name="object 3">
            <a:extLst>
              <a:ext uri="{FF2B5EF4-FFF2-40B4-BE49-F238E27FC236}">
                <a16:creationId xmlns:a16="http://schemas.microsoft.com/office/drawing/2014/main" id="{0669E520-BBFA-7F41-0B3C-AD6A6C1F22CA}"/>
              </a:ext>
            </a:extLst>
          </p:cNvPr>
          <p:cNvSpPr txBox="1"/>
          <p:nvPr/>
        </p:nvSpPr>
        <p:spPr>
          <a:xfrm>
            <a:off x="495960" y="5614878"/>
            <a:ext cx="2913380" cy="505459"/>
          </a:xfrm>
          <a:prstGeom prst="rect">
            <a:avLst/>
          </a:prstGeom>
        </p:spPr>
        <p:txBody>
          <a:bodyPr vert="horz" wrap="square" lIns="0" tIns="11430" rIns="0" bIns="0" rtlCol="0" anchor="t">
            <a:spAutoFit/>
          </a:bodyPr>
          <a:lstStyle/>
          <a:p>
            <a:pPr marL="12700">
              <a:lnSpc>
                <a:spcPct val="100000"/>
              </a:lnSpc>
              <a:spcBef>
                <a:spcPts val="90"/>
              </a:spcBef>
            </a:pPr>
            <a:r>
              <a:rPr sz="1400">
                <a:solidFill>
                  <a:srgbClr val="151515"/>
                </a:solidFill>
                <a:latin typeface="Franklin Gothic Book"/>
                <a:cs typeface="Franklin Gothic Book"/>
              </a:rPr>
              <a:t>Earn</a:t>
            </a:r>
            <a:r>
              <a:rPr sz="1400" spc="-85">
                <a:solidFill>
                  <a:srgbClr val="151515"/>
                </a:solidFill>
                <a:latin typeface="Franklin Gothic Book"/>
                <a:cs typeface="Franklin Gothic Book"/>
              </a:rPr>
              <a:t> </a:t>
            </a:r>
            <a:r>
              <a:rPr sz="1400">
                <a:solidFill>
                  <a:srgbClr val="151515"/>
                </a:solidFill>
                <a:latin typeface="Franklin Gothic Book"/>
                <a:cs typeface="Franklin Gothic Book"/>
              </a:rPr>
              <a:t>your</a:t>
            </a:r>
            <a:r>
              <a:rPr sz="1400" spc="-35">
                <a:solidFill>
                  <a:srgbClr val="151515"/>
                </a:solidFill>
                <a:latin typeface="Franklin Gothic Book"/>
                <a:cs typeface="Franklin Gothic Book"/>
              </a:rPr>
              <a:t> </a:t>
            </a:r>
            <a:r>
              <a:rPr sz="1400" spc="-25">
                <a:solidFill>
                  <a:srgbClr val="151515"/>
                </a:solidFill>
                <a:latin typeface="Franklin Gothic Book"/>
                <a:cs typeface="Franklin Gothic Book"/>
              </a:rPr>
              <a:t>credential.</a:t>
            </a:r>
            <a:r>
              <a:rPr sz="1400" spc="65">
                <a:solidFill>
                  <a:srgbClr val="151515"/>
                </a:solidFill>
                <a:latin typeface="Franklin Gothic Book"/>
                <a:cs typeface="Franklin Gothic Book"/>
              </a:rPr>
              <a:t> </a:t>
            </a:r>
            <a:r>
              <a:rPr sz="1400" u="sng">
                <a:solidFill>
                  <a:srgbClr val="830028"/>
                </a:solidFill>
                <a:uFill>
                  <a:solidFill>
                    <a:srgbClr val="830028"/>
                  </a:solidFill>
                </a:uFill>
                <a:latin typeface="Franklin Gothic Book"/>
                <a:cs typeface="Franklin Gothic Book"/>
                <a:hlinkClick r:id="rId4"/>
              </a:rPr>
              <a:t>Get</a:t>
            </a:r>
            <a:r>
              <a:rPr sz="1400" u="sng" spc="-55">
                <a:solidFill>
                  <a:srgbClr val="830028"/>
                </a:solidFill>
                <a:uFill>
                  <a:solidFill>
                    <a:srgbClr val="830028"/>
                  </a:solidFill>
                </a:uFill>
                <a:latin typeface="Franklin Gothic Book"/>
                <a:cs typeface="Franklin Gothic Book"/>
                <a:hlinkClick r:id="rId4"/>
              </a:rPr>
              <a:t> </a:t>
            </a:r>
            <a:r>
              <a:rPr sz="1400" u="sng">
                <a:solidFill>
                  <a:srgbClr val="830028"/>
                </a:solidFill>
                <a:uFill>
                  <a:solidFill>
                    <a:srgbClr val="830028"/>
                  </a:solidFill>
                </a:uFill>
                <a:latin typeface="Franklin Gothic Book"/>
                <a:cs typeface="Franklin Gothic Book"/>
                <a:hlinkClick r:id="rId4"/>
              </a:rPr>
              <a:t>started</a:t>
            </a:r>
            <a:r>
              <a:rPr sz="1400" u="sng" spc="-75">
                <a:solidFill>
                  <a:srgbClr val="830028"/>
                </a:solidFill>
                <a:uFill>
                  <a:solidFill>
                    <a:srgbClr val="830028"/>
                  </a:solidFill>
                </a:uFill>
                <a:latin typeface="Franklin Gothic Book"/>
                <a:cs typeface="Franklin Gothic Book"/>
                <a:hlinkClick r:id="rId4"/>
              </a:rPr>
              <a:t> </a:t>
            </a:r>
            <a:r>
              <a:rPr sz="1400" u="sng" spc="-10">
                <a:solidFill>
                  <a:srgbClr val="830028"/>
                </a:solidFill>
                <a:uFill>
                  <a:solidFill>
                    <a:srgbClr val="830028"/>
                  </a:solidFill>
                </a:uFill>
                <a:latin typeface="Franklin Gothic Book"/>
                <a:cs typeface="Franklin Gothic Book"/>
                <a:hlinkClick r:id="rId4"/>
              </a:rPr>
              <a:t>today</a:t>
            </a:r>
            <a:r>
              <a:rPr sz="1400" spc="-10">
                <a:solidFill>
                  <a:srgbClr val="151515"/>
                </a:solidFill>
                <a:latin typeface="Franklin Gothic Book"/>
                <a:cs typeface="Franklin Gothic Book"/>
              </a:rPr>
              <a:t>.</a:t>
            </a:r>
            <a:endParaRPr sz="1400">
              <a:latin typeface="Franklin Gothic Book"/>
              <a:cs typeface="Franklin Gothic Book"/>
            </a:endParaRPr>
          </a:p>
          <a:p>
            <a:pPr marL="12700">
              <a:spcBef>
                <a:spcPts val="905"/>
              </a:spcBef>
            </a:pPr>
            <a:r>
              <a:rPr sz="1000" spc="-10">
                <a:solidFill>
                  <a:srgbClr val="151515"/>
                </a:solidFill>
                <a:latin typeface="Franklin Gothic Book"/>
                <a:cs typeface="Franklin Gothic Book"/>
              </a:rPr>
              <a:t>Updated:</a:t>
            </a:r>
            <a:r>
              <a:rPr lang="en-US" sz="1000" spc="-5">
                <a:solidFill>
                  <a:srgbClr val="151515"/>
                </a:solidFill>
                <a:latin typeface="Franklin Gothic Book"/>
                <a:cs typeface="Franklin Gothic Book"/>
              </a:rPr>
              <a:t> February </a:t>
            </a:r>
            <a:r>
              <a:rPr sz="1000" spc="-20">
                <a:solidFill>
                  <a:srgbClr val="151515"/>
                </a:solidFill>
                <a:latin typeface="Franklin Gothic Book"/>
                <a:cs typeface="Franklin Gothic Book"/>
              </a:rPr>
              <a:t>202</a:t>
            </a:r>
            <a:r>
              <a:rPr lang="en-US" sz="1000" spc="-20">
                <a:solidFill>
                  <a:srgbClr val="151515"/>
                </a:solidFill>
                <a:latin typeface="Franklin Gothic Book"/>
                <a:cs typeface="Franklin Gothic Book"/>
              </a:rPr>
              <a:t>5</a:t>
            </a:r>
            <a:endParaRPr sz="1000">
              <a:latin typeface="Franklin Gothic Book"/>
              <a:cs typeface="Franklin Gothic Book"/>
            </a:endParaRPr>
          </a:p>
        </p:txBody>
      </p:sp>
    </p:spTree>
    <p:extLst>
      <p:ext uri="{BB962C8B-B14F-4D97-AF65-F5344CB8AC3E}">
        <p14:creationId xmlns:p14="http://schemas.microsoft.com/office/powerpoint/2010/main" val="3322642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1430" rIns="0" bIns="0" rtlCol="0">
            <a:spAutoFit/>
          </a:bodyPr>
          <a:lstStyle/>
          <a:p>
            <a:pPr marL="12700">
              <a:lnSpc>
                <a:spcPct val="100000"/>
              </a:lnSpc>
              <a:spcBef>
                <a:spcPts val="90"/>
              </a:spcBef>
            </a:pPr>
            <a:r>
              <a:t>ASCM</a:t>
            </a:r>
            <a:r>
              <a:rPr spc="-155"/>
              <a:t> </a:t>
            </a:r>
            <a:r>
              <a:rPr spc="-10"/>
              <a:t>Certificates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0945368" y="6541007"/>
            <a:ext cx="637031" cy="164591"/>
          </a:xfrm>
          <a:prstGeom prst="rect">
            <a:avLst/>
          </a:prstGeom>
        </p:spPr>
      </p:pic>
      <p:sp>
        <p:nvSpPr>
          <p:cNvPr id="3" name="object 3"/>
          <p:cNvSpPr/>
          <p:nvPr/>
        </p:nvSpPr>
        <p:spPr>
          <a:xfrm>
            <a:off x="0" y="0"/>
            <a:ext cx="12192000" cy="106680"/>
          </a:xfrm>
          <a:custGeom>
            <a:avLst/>
            <a:gdLst/>
            <a:ahLst/>
            <a:cxnLst/>
            <a:rect l="l" t="t" r="r" b="b"/>
            <a:pathLst>
              <a:path w="12192000" h="106680">
                <a:moveTo>
                  <a:pt x="12192000" y="0"/>
                </a:moveTo>
                <a:lnTo>
                  <a:pt x="0" y="0"/>
                </a:lnTo>
                <a:lnTo>
                  <a:pt x="0" y="106679"/>
                </a:lnTo>
                <a:lnTo>
                  <a:pt x="12192000" y="106679"/>
                </a:lnTo>
                <a:lnTo>
                  <a:pt x="12192000" y="0"/>
                </a:lnTo>
                <a:close/>
              </a:path>
            </a:pathLst>
          </a:custGeom>
          <a:solidFill>
            <a:srgbClr val="3BB048"/>
          </a:solidFill>
        </p:spPr>
        <p:txBody>
          <a:bodyPr wrap="square" lIns="0" tIns="0" rIns="0" bIns="0" rtlCol="0"/>
          <a:lstStyle/>
          <a:p>
            <a:endParaRPr/>
          </a:p>
        </p:txBody>
      </p:sp>
      <p:graphicFrame>
        <p:nvGraphicFramePr>
          <p:cNvPr id="4" name="object 4"/>
          <p:cNvGraphicFramePr>
            <a:graphicFrameLocks noGrp="1"/>
          </p:cNvGraphicFramePr>
          <p:nvPr>
            <p:extLst>
              <p:ext uri="{D42A27DB-BD31-4B8C-83A1-F6EECF244321}">
                <p14:modId xmlns:p14="http://schemas.microsoft.com/office/powerpoint/2010/main" val="3913097363"/>
              </p:ext>
            </p:extLst>
          </p:nvPr>
        </p:nvGraphicFramePr>
        <p:xfrm>
          <a:off x="261611" y="331548"/>
          <a:ext cx="11684380" cy="4492241"/>
        </p:xfrm>
        <a:graphic>
          <a:graphicData uri="http://schemas.openxmlformats.org/drawingml/2006/table">
            <a:tbl>
              <a:tblPr firstRow="1" bandRow="1">
                <a:tableStyleId>{2D5ABB26-0587-4C30-8999-92F81FD0307C}</a:tableStyleId>
              </a:tblPr>
              <a:tblGrid>
                <a:gridCol w="1332411">
                  <a:extLst>
                    <a:ext uri="{9D8B030D-6E8A-4147-A177-3AD203B41FA5}">
                      <a16:colId xmlns:a16="http://schemas.microsoft.com/office/drawing/2014/main" val="20000"/>
                    </a:ext>
                  </a:extLst>
                </a:gridCol>
                <a:gridCol w="1586534">
                  <a:extLst>
                    <a:ext uri="{9D8B030D-6E8A-4147-A177-3AD203B41FA5}">
                      <a16:colId xmlns:a16="http://schemas.microsoft.com/office/drawing/2014/main" val="20001"/>
                    </a:ext>
                  </a:extLst>
                </a:gridCol>
                <a:gridCol w="1753087">
                  <a:extLst>
                    <a:ext uri="{9D8B030D-6E8A-4147-A177-3AD203B41FA5}">
                      <a16:colId xmlns:a16="http://schemas.microsoft.com/office/drawing/2014/main" val="20002"/>
                    </a:ext>
                  </a:extLst>
                </a:gridCol>
                <a:gridCol w="1753087">
                  <a:extLst>
                    <a:ext uri="{9D8B030D-6E8A-4147-A177-3AD203B41FA5}">
                      <a16:colId xmlns:a16="http://schemas.microsoft.com/office/drawing/2014/main" val="20003"/>
                    </a:ext>
                  </a:extLst>
                </a:gridCol>
                <a:gridCol w="1753087">
                  <a:extLst>
                    <a:ext uri="{9D8B030D-6E8A-4147-A177-3AD203B41FA5}">
                      <a16:colId xmlns:a16="http://schemas.microsoft.com/office/drawing/2014/main" val="20004"/>
                    </a:ext>
                  </a:extLst>
                </a:gridCol>
                <a:gridCol w="1753087">
                  <a:extLst>
                    <a:ext uri="{9D8B030D-6E8A-4147-A177-3AD203B41FA5}">
                      <a16:colId xmlns:a16="http://schemas.microsoft.com/office/drawing/2014/main" val="3896928198"/>
                    </a:ext>
                  </a:extLst>
                </a:gridCol>
                <a:gridCol w="1753087">
                  <a:extLst>
                    <a:ext uri="{9D8B030D-6E8A-4147-A177-3AD203B41FA5}">
                      <a16:colId xmlns:a16="http://schemas.microsoft.com/office/drawing/2014/main" val="3949784746"/>
                    </a:ext>
                  </a:extLst>
                </a:gridCol>
              </a:tblGrid>
              <a:tr h="1325735">
                <a:tc>
                  <a:txBody>
                    <a:bodyPr/>
                    <a:lstStyle/>
                    <a:p>
                      <a:pPr marL="91440">
                        <a:lnSpc>
                          <a:spcPct val="100000"/>
                        </a:lnSpc>
                        <a:spcBef>
                          <a:spcPts val="320"/>
                        </a:spcBef>
                      </a:pPr>
                      <a:r>
                        <a:rPr sz="1600">
                          <a:solidFill>
                            <a:srgbClr val="FFFFFF"/>
                          </a:solidFill>
                          <a:latin typeface="Franklin Gothic Book"/>
                          <a:cs typeface="Franklin Gothic Book"/>
                        </a:rPr>
                        <a:t>Designation</a:t>
                      </a:r>
                      <a:r>
                        <a:rPr sz="1600" spc="-55">
                          <a:solidFill>
                            <a:srgbClr val="FFFFFF"/>
                          </a:solidFill>
                          <a:latin typeface="Franklin Gothic Book"/>
                          <a:cs typeface="Franklin Gothic Book"/>
                        </a:rPr>
                        <a:t> </a:t>
                      </a:r>
                      <a:r>
                        <a:rPr sz="1600" spc="-20">
                          <a:solidFill>
                            <a:srgbClr val="FFFFFF"/>
                          </a:solidFill>
                          <a:latin typeface="Franklin Gothic Book"/>
                          <a:cs typeface="Franklin Gothic Book"/>
                        </a:rPr>
                        <a:t>Name</a:t>
                      </a:r>
                      <a:endParaRPr sz="1600">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BB048"/>
                    </a:solidFill>
                  </a:tcPr>
                </a:tc>
                <a:tc>
                  <a:txBody>
                    <a:bodyPr/>
                    <a:lstStyle/>
                    <a:p>
                      <a:pPr marL="91440" marR="109220">
                        <a:lnSpc>
                          <a:spcPct val="100000"/>
                        </a:lnSpc>
                        <a:spcBef>
                          <a:spcPts val="320"/>
                        </a:spcBef>
                      </a:pPr>
                      <a:r>
                        <a:rPr sz="1600">
                          <a:solidFill>
                            <a:srgbClr val="FFFFFF"/>
                          </a:solidFill>
                          <a:latin typeface="Franklin Gothic Book"/>
                          <a:cs typeface="Franklin Gothic Book"/>
                        </a:rPr>
                        <a:t>Supply</a:t>
                      </a:r>
                      <a:r>
                        <a:rPr sz="1600" spc="-15">
                          <a:solidFill>
                            <a:srgbClr val="FFFFFF"/>
                          </a:solidFill>
                          <a:latin typeface="Franklin Gothic Book"/>
                          <a:cs typeface="Franklin Gothic Book"/>
                        </a:rPr>
                        <a:t> </a:t>
                      </a:r>
                      <a:r>
                        <a:rPr sz="1600" spc="-20">
                          <a:solidFill>
                            <a:srgbClr val="FFFFFF"/>
                          </a:solidFill>
                          <a:latin typeface="Franklin Gothic Book"/>
                          <a:cs typeface="Franklin Gothic Book"/>
                        </a:rPr>
                        <a:t>Chain </a:t>
                      </a:r>
                      <a:r>
                        <a:rPr sz="1600" spc="-10">
                          <a:solidFill>
                            <a:srgbClr val="FFFFFF"/>
                          </a:solidFill>
                          <a:latin typeface="Franklin Gothic Book"/>
                          <a:cs typeface="Franklin Gothic Book"/>
                        </a:rPr>
                        <a:t>Procurement</a:t>
                      </a:r>
                      <a:r>
                        <a:rPr sz="1600" spc="-15">
                          <a:solidFill>
                            <a:srgbClr val="FFFFFF"/>
                          </a:solidFill>
                          <a:latin typeface="Franklin Gothic Book"/>
                          <a:cs typeface="Franklin Gothic Book"/>
                        </a:rPr>
                        <a:t> </a:t>
                      </a:r>
                      <a:r>
                        <a:rPr sz="1600" spc="-10">
                          <a:solidFill>
                            <a:srgbClr val="FFFFFF"/>
                          </a:solidFill>
                          <a:latin typeface="Franklin Gothic Book"/>
                          <a:cs typeface="Franklin Gothic Book"/>
                        </a:rPr>
                        <a:t>Certificate</a:t>
                      </a:r>
                      <a:endParaRPr sz="1600">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BB048"/>
                    </a:solidFill>
                  </a:tcPr>
                </a:tc>
                <a:tc>
                  <a:txBody>
                    <a:bodyPr/>
                    <a:lstStyle/>
                    <a:p>
                      <a:pPr marL="90805" marR="97155">
                        <a:lnSpc>
                          <a:spcPct val="100000"/>
                        </a:lnSpc>
                        <a:spcBef>
                          <a:spcPts val="320"/>
                        </a:spcBef>
                      </a:pPr>
                      <a:r>
                        <a:rPr sz="1600">
                          <a:solidFill>
                            <a:srgbClr val="FFFFFF"/>
                          </a:solidFill>
                          <a:latin typeface="Franklin Gothic Book"/>
                          <a:cs typeface="Franklin Gothic Book"/>
                        </a:rPr>
                        <a:t>Supply</a:t>
                      </a:r>
                      <a:r>
                        <a:rPr sz="1600" spc="-15">
                          <a:solidFill>
                            <a:srgbClr val="FFFFFF"/>
                          </a:solidFill>
                          <a:latin typeface="Franklin Gothic Book"/>
                          <a:cs typeface="Franklin Gothic Book"/>
                        </a:rPr>
                        <a:t> </a:t>
                      </a:r>
                      <a:r>
                        <a:rPr sz="1600" spc="-20">
                          <a:solidFill>
                            <a:srgbClr val="FFFFFF"/>
                          </a:solidFill>
                          <a:latin typeface="Franklin Gothic Book"/>
                          <a:cs typeface="Franklin Gothic Book"/>
                        </a:rPr>
                        <a:t>Chain </a:t>
                      </a:r>
                      <a:r>
                        <a:rPr sz="1600" spc="-10">
                          <a:solidFill>
                            <a:srgbClr val="FFFFFF"/>
                          </a:solidFill>
                          <a:latin typeface="Franklin Gothic Book"/>
                          <a:cs typeface="Franklin Gothic Book"/>
                        </a:rPr>
                        <a:t>Warehousing Certificate</a:t>
                      </a:r>
                      <a:endParaRPr sz="1600">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BB048"/>
                    </a:solidFill>
                  </a:tcPr>
                </a:tc>
                <a:tc>
                  <a:txBody>
                    <a:bodyPr/>
                    <a:lstStyle/>
                    <a:p>
                      <a:pPr marL="91440" marR="234315">
                        <a:lnSpc>
                          <a:spcPct val="100000"/>
                        </a:lnSpc>
                        <a:spcBef>
                          <a:spcPts val="320"/>
                        </a:spcBef>
                      </a:pPr>
                      <a:r>
                        <a:rPr sz="1600">
                          <a:solidFill>
                            <a:srgbClr val="FFFFFF"/>
                          </a:solidFill>
                          <a:latin typeface="Franklin Gothic Book"/>
                          <a:cs typeface="Franklin Gothic Book"/>
                        </a:rPr>
                        <a:t>Supply Chain</a:t>
                      </a:r>
                      <a:r>
                        <a:rPr sz="1600" spc="-50">
                          <a:solidFill>
                            <a:srgbClr val="FFFFFF"/>
                          </a:solidFill>
                          <a:latin typeface="Franklin Gothic Book"/>
                          <a:cs typeface="Franklin Gothic Book"/>
                        </a:rPr>
                        <a:t> </a:t>
                      </a:r>
                      <a:r>
                        <a:rPr sz="1600" spc="-10">
                          <a:solidFill>
                            <a:srgbClr val="FFFFFF"/>
                          </a:solidFill>
                          <a:latin typeface="Franklin Gothic Book"/>
                          <a:cs typeface="Franklin Gothic Book"/>
                        </a:rPr>
                        <a:t>Planning</a:t>
                      </a:r>
                      <a:r>
                        <a:rPr lang="en-US" sz="1600" spc="-10">
                          <a:solidFill>
                            <a:srgbClr val="FFFFFF"/>
                          </a:solidFill>
                          <a:latin typeface="Franklin Gothic Book"/>
                          <a:cs typeface="Franklin Gothic Book"/>
                        </a:rPr>
                        <a:t> </a:t>
                      </a:r>
                      <a:endParaRPr lang="en-US" sz="1600">
                        <a:latin typeface="Franklin Gothic Book"/>
                        <a:cs typeface="Franklin Gothic Book"/>
                      </a:endParaRPr>
                    </a:p>
                    <a:p>
                      <a:pPr marL="91440" marR="234315" lvl="0">
                        <a:lnSpc>
                          <a:spcPct val="100000"/>
                        </a:lnSpc>
                        <a:spcBef>
                          <a:spcPts val="320"/>
                        </a:spcBef>
                        <a:buNone/>
                      </a:pPr>
                      <a:r>
                        <a:rPr sz="1600" spc="-10">
                          <a:solidFill>
                            <a:srgbClr val="FFFFFF"/>
                          </a:solidFill>
                          <a:latin typeface="Franklin Gothic Book"/>
                          <a:cs typeface="Franklin Gothic Book"/>
                        </a:rPr>
                        <a:t>Certificate</a:t>
                      </a:r>
                      <a:endParaRPr sz="1600">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BB048"/>
                    </a:solidFill>
                  </a:tcPr>
                </a:tc>
                <a:tc>
                  <a:txBody>
                    <a:bodyPr/>
                    <a:lstStyle/>
                    <a:p>
                      <a:pPr marL="91440" marR="261620">
                        <a:lnSpc>
                          <a:spcPct val="100000"/>
                        </a:lnSpc>
                        <a:spcBef>
                          <a:spcPts val="320"/>
                        </a:spcBef>
                      </a:pPr>
                      <a:r>
                        <a:rPr sz="1600">
                          <a:solidFill>
                            <a:srgbClr val="FFFFFF"/>
                          </a:solidFill>
                          <a:latin typeface="Franklin Gothic Book"/>
                          <a:cs typeface="Franklin Gothic Book"/>
                        </a:rPr>
                        <a:t>Supply</a:t>
                      </a:r>
                      <a:r>
                        <a:rPr sz="1600" spc="-15">
                          <a:solidFill>
                            <a:srgbClr val="FFFFFF"/>
                          </a:solidFill>
                          <a:latin typeface="Franklin Gothic Book"/>
                          <a:cs typeface="Franklin Gothic Book"/>
                        </a:rPr>
                        <a:t> </a:t>
                      </a:r>
                      <a:r>
                        <a:rPr sz="1600" spc="-20">
                          <a:solidFill>
                            <a:srgbClr val="FFFFFF"/>
                          </a:solidFill>
                          <a:latin typeface="Franklin Gothic Book"/>
                          <a:cs typeface="Franklin Gothic Book"/>
                        </a:rPr>
                        <a:t>Chain </a:t>
                      </a:r>
                      <a:r>
                        <a:rPr sz="1600" spc="-10">
                          <a:solidFill>
                            <a:srgbClr val="FFFFFF"/>
                          </a:solidFill>
                          <a:latin typeface="Franklin Gothic Book"/>
                          <a:cs typeface="Franklin Gothic Book"/>
                        </a:rPr>
                        <a:t>Technology</a:t>
                      </a:r>
                      <a:r>
                        <a:rPr lang="en-US" sz="1600" spc="-75">
                          <a:solidFill>
                            <a:srgbClr val="FFFFFF"/>
                          </a:solidFill>
                          <a:latin typeface="Franklin Gothic Book"/>
                          <a:cs typeface="Franklin Gothic Book"/>
                        </a:rPr>
                        <a:t> </a:t>
                      </a:r>
                      <a:endParaRPr lang="en-US" sz="1600">
                        <a:latin typeface="Franklin Gothic Book"/>
                        <a:cs typeface="Franklin Gothic Book"/>
                      </a:endParaRPr>
                    </a:p>
                    <a:p>
                      <a:pPr marL="91440" marR="261620" lvl="0">
                        <a:lnSpc>
                          <a:spcPct val="100000"/>
                        </a:lnSpc>
                        <a:spcBef>
                          <a:spcPts val="320"/>
                        </a:spcBef>
                        <a:buNone/>
                      </a:pPr>
                      <a:r>
                        <a:rPr sz="1600" spc="-10">
                          <a:solidFill>
                            <a:srgbClr val="FFFFFF"/>
                          </a:solidFill>
                          <a:latin typeface="Franklin Gothic Book"/>
                          <a:cs typeface="Franklin Gothic Book"/>
                        </a:rPr>
                        <a:t>Certificate</a:t>
                      </a: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38100" cap="flat" cmpd="sng" algn="ctr">
                      <a:solidFill>
                        <a:srgbClr val="FFFFFF"/>
                      </a:solidFill>
                      <a:prstDash val="solid"/>
                      <a:round/>
                      <a:headEnd type="none" w="med" len="med"/>
                      <a:tailEnd type="none" w="med" len="med"/>
                    </a:lnB>
                    <a:solidFill>
                      <a:srgbClr val="3BB048"/>
                    </a:solidFill>
                  </a:tcPr>
                </a:tc>
                <a:tc>
                  <a:txBody>
                    <a:bodyPr/>
                    <a:lstStyle/>
                    <a:p>
                      <a:pPr marL="91440" marR="261620" lvl="0" indent="0" eaLnBrk="1" fontAlgn="auto" latinLnBrk="0" hangingPunct="1">
                        <a:lnSpc>
                          <a:spcPct val="100000"/>
                        </a:lnSpc>
                        <a:spcBef>
                          <a:spcPts val="320"/>
                        </a:spcBef>
                        <a:spcAft>
                          <a:spcPts val="0"/>
                        </a:spcAft>
                        <a:buClrTx/>
                        <a:buSzTx/>
                        <a:buFontTx/>
                        <a:buNone/>
                      </a:pPr>
                      <a:endParaRPr lang="en-US" sz="1600">
                        <a:solidFill>
                          <a:srgbClr val="FFFFFF"/>
                        </a:solidFill>
                        <a:latin typeface="Franklin Gothic Book"/>
                        <a:cs typeface="Franklin Gothic Book"/>
                      </a:endParaRPr>
                    </a:p>
                    <a:p>
                      <a:pPr marL="91440" marR="261620" lvl="0" indent="0">
                        <a:lnSpc>
                          <a:spcPct val="100000"/>
                        </a:lnSpc>
                        <a:spcBef>
                          <a:spcPts val="320"/>
                        </a:spcBef>
                        <a:spcAft>
                          <a:spcPts val="0"/>
                        </a:spcAft>
                        <a:buClrTx/>
                        <a:buSzTx/>
                        <a:buFontTx/>
                        <a:buNone/>
                      </a:pPr>
                      <a:r>
                        <a:rPr lang="en-US" sz="1600">
                          <a:solidFill>
                            <a:srgbClr val="FFFFFF"/>
                          </a:solidFill>
                          <a:latin typeface="Franklin Gothic Book"/>
                          <a:cs typeface="Franklin Gothic Book"/>
                        </a:rPr>
                        <a:t>Supply</a:t>
                      </a:r>
                      <a:r>
                        <a:rPr lang="en-US" sz="1600" spc="-15">
                          <a:solidFill>
                            <a:srgbClr val="FFFFFF"/>
                          </a:solidFill>
                          <a:latin typeface="Franklin Gothic Book"/>
                          <a:cs typeface="Franklin Gothic Book"/>
                        </a:rPr>
                        <a:t> </a:t>
                      </a:r>
                      <a:r>
                        <a:rPr lang="en-US" sz="1600" spc="-20">
                          <a:solidFill>
                            <a:srgbClr val="FFFFFF"/>
                          </a:solidFill>
                          <a:latin typeface="Franklin Gothic Book"/>
                          <a:cs typeface="Franklin Gothic Book"/>
                        </a:rPr>
                        <a:t>Chain</a:t>
                      </a:r>
                      <a:endParaRPr lang="en-US" sz="1600">
                        <a:latin typeface="Franklin Gothic Book"/>
                        <a:cs typeface="Franklin Gothic Book"/>
                      </a:endParaRPr>
                    </a:p>
                    <a:p>
                      <a:pPr marL="91440" marR="261620" lvl="0" indent="0">
                        <a:lnSpc>
                          <a:spcPct val="100000"/>
                        </a:lnSpc>
                        <a:spcBef>
                          <a:spcPts val="320"/>
                        </a:spcBef>
                        <a:spcAft>
                          <a:spcPts val="0"/>
                        </a:spcAft>
                        <a:buClrTx/>
                        <a:buSzTx/>
                        <a:buFontTx/>
                        <a:buNone/>
                      </a:pPr>
                      <a:r>
                        <a:rPr lang="en-US" sz="1600" spc="-10">
                          <a:solidFill>
                            <a:srgbClr val="FFFFFF"/>
                          </a:solidFill>
                          <a:latin typeface="Franklin Gothic Book"/>
                          <a:cs typeface="Franklin Gothic Book"/>
                        </a:rPr>
                        <a:t>Resilience</a:t>
                      </a:r>
                      <a:endParaRPr lang="en-US" sz="1600">
                        <a:latin typeface="Franklin Gothic Book"/>
                        <a:cs typeface="Franklin Gothic Book"/>
                      </a:endParaRPr>
                    </a:p>
                    <a:p>
                      <a:pPr marL="91440" marR="261620" lvl="0" indent="0">
                        <a:lnSpc>
                          <a:spcPct val="100000"/>
                        </a:lnSpc>
                        <a:spcBef>
                          <a:spcPts val="320"/>
                        </a:spcBef>
                        <a:spcAft>
                          <a:spcPts val="0"/>
                        </a:spcAft>
                        <a:buClrTx/>
                        <a:buSzTx/>
                        <a:buFontTx/>
                        <a:buNone/>
                      </a:pPr>
                      <a:r>
                        <a:rPr lang="en-US" sz="1600" spc="-10">
                          <a:solidFill>
                            <a:srgbClr val="FFFFFF"/>
                          </a:solidFill>
                          <a:latin typeface="Franklin Gothic Book"/>
                          <a:cs typeface="Franklin Gothic Book"/>
                        </a:rPr>
                        <a:t>Certificate</a:t>
                      </a:r>
                      <a:endParaRPr lang="en-US" sz="1600">
                        <a:latin typeface="Franklin Gothic Book"/>
                        <a:cs typeface="Franklin Gothic Book"/>
                      </a:endParaRPr>
                    </a:p>
                    <a:p>
                      <a:pPr marL="91440" marR="261620">
                        <a:lnSpc>
                          <a:spcPct val="100000"/>
                        </a:lnSpc>
                        <a:spcBef>
                          <a:spcPts val="320"/>
                        </a:spcBef>
                      </a:pPr>
                      <a:endParaRPr sz="16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38100" cap="flat" cmpd="sng" algn="ctr">
                      <a:solidFill>
                        <a:srgbClr val="FFFFFF"/>
                      </a:solidFill>
                      <a:prstDash val="solid"/>
                      <a:round/>
                      <a:headEnd type="none" w="med" len="med"/>
                      <a:tailEnd type="none" w="med" len="med"/>
                    </a:lnB>
                    <a:solidFill>
                      <a:srgbClr val="3BB048"/>
                    </a:solidFill>
                  </a:tcPr>
                </a:tc>
                <a:tc>
                  <a:txBody>
                    <a:bodyPr/>
                    <a:lstStyle/>
                    <a:p>
                      <a:pPr marL="91440" lvl="0">
                        <a:lnSpc>
                          <a:spcPct val="100000"/>
                        </a:lnSpc>
                        <a:spcBef>
                          <a:spcPts val="320"/>
                        </a:spcBef>
                        <a:buNone/>
                      </a:pPr>
                      <a:r>
                        <a:rPr lang="en-US" sz="1600">
                          <a:solidFill>
                            <a:schemeClr val="bg1"/>
                          </a:solidFill>
                          <a:latin typeface="Franklin Gothic Book"/>
                          <a:cs typeface="Franklin Gothic Book"/>
                        </a:rPr>
                        <a:t>Supplier Relationship Management Certificate</a:t>
                      </a:r>
                      <a:endParaRPr sz="1600">
                        <a:solidFill>
                          <a:schemeClr val="bg1"/>
                        </a:solidFill>
                        <a:latin typeface="Franklin Gothic Book"/>
                        <a:cs typeface="Franklin Gothic Book"/>
                      </a:endParaRPr>
                    </a:p>
                  </a:txBody>
                  <a:tcPr marL="0" marR="0" marT="40640" marB="0" anchor="ctr">
                    <a:lnL w="12700">
                      <a:solidFill>
                        <a:srgbClr val="FFFFFF"/>
                      </a:solidFill>
                    </a:lnL>
                    <a:lnR w="12700">
                      <a:solidFill>
                        <a:srgbClr val="FFFFFF"/>
                      </a:solidFill>
                    </a:lnR>
                    <a:lnT w="12700">
                      <a:solidFill>
                        <a:srgbClr val="FFFFFF"/>
                      </a:solidFill>
                    </a:lnT>
                    <a:lnB w="38099">
                      <a:solidFill>
                        <a:srgbClr val="FFFFFF"/>
                      </a:solidFill>
                    </a:lnB>
                    <a:solidFill>
                      <a:srgbClr val="3BB048"/>
                    </a:solidFill>
                  </a:tcPr>
                </a:tc>
                <a:extLst>
                  <a:ext uri="{0D108BD9-81ED-4DB2-BD59-A6C34878D82A}">
                    <a16:rowId xmlns:a16="http://schemas.microsoft.com/office/drawing/2014/main" val="10000"/>
                  </a:ext>
                </a:extLst>
              </a:tr>
              <a:tr h="468695">
                <a:tc>
                  <a:txBody>
                    <a:bodyPr/>
                    <a:lstStyle/>
                    <a:p>
                      <a:pPr marL="91440">
                        <a:lnSpc>
                          <a:spcPct val="100000"/>
                        </a:lnSpc>
                        <a:spcBef>
                          <a:spcPts val="335"/>
                        </a:spcBef>
                      </a:pPr>
                      <a:r>
                        <a:rPr sz="1000">
                          <a:latin typeface="Franklin Gothic Book"/>
                          <a:cs typeface="Franklin Gothic Book"/>
                        </a:rPr>
                        <a:t>Designation</a:t>
                      </a:r>
                      <a:r>
                        <a:rPr sz="1000" spc="-60">
                          <a:latin typeface="Franklin Gothic Book"/>
                          <a:cs typeface="Franklin Gothic Book"/>
                        </a:rPr>
                        <a:t> </a:t>
                      </a:r>
                      <a:r>
                        <a:rPr sz="1000" spc="-20">
                          <a:latin typeface="Franklin Gothic Book"/>
                          <a:cs typeface="Franklin Gothic Book"/>
                        </a:rPr>
                        <a:t>Type</a:t>
                      </a:r>
                      <a:endParaRPr lang="en-US" sz="100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EE3CF"/>
                    </a:solidFill>
                  </a:tcPr>
                </a:tc>
                <a:tc gridSpan="5">
                  <a:txBody>
                    <a:bodyPr/>
                    <a:lstStyle/>
                    <a:p>
                      <a:pPr algn="ctr">
                        <a:lnSpc>
                          <a:spcPct val="100000"/>
                        </a:lnSpc>
                        <a:spcBef>
                          <a:spcPts val="1305"/>
                        </a:spcBef>
                      </a:pPr>
                      <a:r>
                        <a:rPr sz="1000" spc="-10">
                          <a:latin typeface="Franklin Gothic Book"/>
                          <a:cs typeface="Franklin Gothic Book"/>
                        </a:rPr>
                        <a:t>Certificate</a:t>
                      </a:r>
                      <a:endParaRPr sz="1000">
                        <a:latin typeface="Franklin Gothic Book"/>
                        <a:cs typeface="Franklin Gothic Book"/>
                      </a:endParaRPr>
                    </a:p>
                  </a:txBody>
                  <a:tcPr marL="0" marR="0" marT="165735" marB="0" anchor="ctr">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12700">
                      <a:solidFill>
                        <a:srgbClr val="FFFFFF"/>
                      </a:solidFill>
                      <a:prstDash val="solid"/>
                    </a:lnB>
                    <a:solidFill>
                      <a:srgbClr val="CEE3CF"/>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lnL w="12700" cap="flat" cmpd="sng" algn="ctr">
                      <a:solidFill>
                        <a:srgbClr val="FFFFFF"/>
                      </a:solidFill>
                      <a:prstDash val="solid"/>
                      <a:round/>
                      <a:headEnd type="none" w="med" len="med"/>
                      <a:tailEnd type="none" w="med" len="med"/>
                    </a:lnL>
                    <a:lnT w="38100" cap="flat" cmpd="sng" algn="ctr">
                      <a:solidFill>
                        <a:srgbClr val="FFFFFF"/>
                      </a:solidFill>
                      <a:prstDash val="solid"/>
                      <a:round/>
                      <a:headEnd type="none" w="med" len="med"/>
                      <a:tailEnd type="none" w="med" len="med"/>
                    </a:lnT>
                  </a:tcPr>
                </a:tc>
                <a:tc hMerge="1">
                  <a:txBody>
                    <a:bodyPr/>
                    <a:lstStyle/>
                    <a:p>
                      <a:pPr algn="ctr">
                        <a:lnSpc>
                          <a:spcPct val="100000"/>
                        </a:lnSpc>
                        <a:spcBef>
                          <a:spcPts val="1305"/>
                        </a:spcBef>
                      </a:pPr>
                      <a:endParaRPr sz="1200">
                        <a:latin typeface="Franklin Gothic Book"/>
                        <a:cs typeface="Franklin Gothic Book"/>
                      </a:endParaRPr>
                    </a:p>
                  </a:txBody>
                  <a:tcPr marL="0" marR="0" marT="165735" marB="0">
                    <a:lnL w="12700">
                      <a:solidFill>
                        <a:srgbClr val="FFFFFF"/>
                      </a:solidFill>
                      <a:prstDash val="solid"/>
                    </a:lnL>
                    <a:lnR w="12700">
                      <a:solidFill>
                        <a:srgbClr val="FFFFFF"/>
                      </a:solidFill>
                      <a:prstDash val="solid"/>
                    </a:lnR>
                    <a:lnT w="38100" cap="flat" cmpd="sng" algn="ctr">
                      <a:solidFill>
                        <a:srgbClr val="FFFFFF"/>
                      </a:solidFill>
                      <a:prstDash val="solid"/>
                      <a:round/>
                      <a:headEnd type="none" w="med" len="med"/>
                      <a:tailEnd type="none" w="med" len="med"/>
                    </a:lnT>
                    <a:solidFill>
                      <a:srgbClr val="CEE3CF"/>
                    </a:solidFill>
                  </a:tcPr>
                </a:tc>
                <a:tc>
                  <a:txBody>
                    <a:bodyPr/>
                    <a:lstStyle/>
                    <a:p>
                      <a:pPr lvl="0" algn="ctr">
                        <a:lnSpc>
                          <a:spcPct val="100000"/>
                        </a:lnSpc>
                        <a:spcBef>
                          <a:spcPts val="1305"/>
                        </a:spcBef>
                        <a:buNone/>
                      </a:pPr>
                      <a:endParaRPr sz="1000" spc="-10">
                        <a:latin typeface="Franklin Gothic Book"/>
                        <a:cs typeface="Franklin Gothic Book"/>
                      </a:endParaRPr>
                    </a:p>
                  </a:txBody>
                  <a:tcPr marL="0" marR="0" marT="165735" marB="0" anchor="ctr">
                    <a:lnL w="12700">
                      <a:solidFill>
                        <a:srgbClr val="FFFFFF"/>
                      </a:solidFill>
                    </a:lnL>
                    <a:lnR w="12700">
                      <a:solidFill>
                        <a:srgbClr val="FFFFFF"/>
                      </a:solidFill>
                    </a:lnR>
                    <a:lnT w="38099">
                      <a:solidFill>
                        <a:srgbClr val="FFFFFF"/>
                      </a:solidFill>
                    </a:lnT>
                    <a:lnB w="12700">
                      <a:solidFill>
                        <a:srgbClr val="FFFFFF"/>
                      </a:solidFill>
                    </a:lnB>
                    <a:solidFill>
                      <a:srgbClr val="CEE3CF"/>
                    </a:solidFill>
                  </a:tcPr>
                </a:tc>
                <a:extLst>
                  <a:ext uri="{0D108BD9-81ED-4DB2-BD59-A6C34878D82A}">
                    <a16:rowId xmlns:a16="http://schemas.microsoft.com/office/drawing/2014/main" val="10001"/>
                  </a:ext>
                </a:extLst>
              </a:tr>
              <a:tr h="2611306">
                <a:tc>
                  <a:txBody>
                    <a:bodyPr/>
                    <a:lstStyle/>
                    <a:p>
                      <a:pPr marL="91440">
                        <a:lnSpc>
                          <a:spcPct val="100000"/>
                        </a:lnSpc>
                        <a:spcBef>
                          <a:spcPts val="335"/>
                        </a:spcBef>
                      </a:pPr>
                      <a:r>
                        <a:rPr lang="en-US" sz="1000">
                          <a:latin typeface="Franklin Gothic Book"/>
                          <a:cs typeface="Franklin Gothic Book"/>
                        </a:rPr>
                        <a:t>Program </a:t>
                      </a:r>
                      <a:r>
                        <a:rPr lang="en-US" sz="1000" spc="-10">
                          <a:latin typeface="Franklin Gothic Book"/>
                          <a:cs typeface="Franklin Gothic Book"/>
                        </a:rPr>
                        <a:t>Overview</a:t>
                      </a:r>
                      <a:endParaRPr lang="en-US" sz="100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1E9"/>
                    </a:solidFill>
                  </a:tcPr>
                </a:tc>
                <a:tc>
                  <a:txBody>
                    <a:bodyPr/>
                    <a:lstStyle/>
                    <a:p>
                      <a:pPr marL="91440" marR="85725">
                        <a:lnSpc>
                          <a:spcPct val="100000"/>
                        </a:lnSpc>
                        <a:spcBef>
                          <a:spcPts val="335"/>
                        </a:spcBef>
                      </a:pPr>
                      <a:r>
                        <a:rPr sz="1000" spc="-10">
                          <a:latin typeface="Franklin Gothic Book"/>
                          <a:cs typeface="Franklin Gothic Book"/>
                        </a:rPr>
                        <a:t>Foundational</a:t>
                      </a:r>
                      <a:r>
                        <a:rPr sz="1000" spc="35">
                          <a:latin typeface="Franklin Gothic Book"/>
                          <a:cs typeface="Franklin Gothic Book"/>
                        </a:rPr>
                        <a:t> </a:t>
                      </a:r>
                      <a:r>
                        <a:rPr sz="1000" spc="-10">
                          <a:latin typeface="Franklin Gothic Book"/>
                          <a:cs typeface="Franklin Gothic Book"/>
                        </a:rPr>
                        <a:t>program</a:t>
                      </a:r>
                      <a:r>
                        <a:rPr sz="1000" spc="-15">
                          <a:latin typeface="Franklin Gothic Book"/>
                          <a:cs typeface="Franklin Gothic Book"/>
                        </a:rPr>
                        <a:t> </a:t>
                      </a:r>
                      <a:r>
                        <a:rPr sz="1000" spc="-20">
                          <a:latin typeface="Franklin Gothic Book"/>
                          <a:cs typeface="Franklin Gothic Book"/>
                        </a:rPr>
                        <a:t>that </a:t>
                      </a:r>
                      <a:r>
                        <a:rPr sz="1000">
                          <a:latin typeface="Franklin Gothic Book"/>
                          <a:cs typeface="Franklin Gothic Book"/>
                        </a:rPr>
                        <a:t>enhances</a:t>
                      </a:r>
                      <a:r>
                        <a:rPr sz="1000" spc="-45">
                          <a:latin typeface="Franklin Gothic Book"/>
                          <a:cs typeface="Franklin Gothic Book"/>
                        </a:rPr>
                        <a:t> </a:t>
                      </a:r>
                      <a:r>
                        <a:rPr sz="1000">
                          <a:latin typeface="Franklin Gothic Book"/>
                          <a:cs typeface="Franklin Gothic Book"/>
                        </a:rPr>
                        <a:t>knowledge</a:t>
                      </a:r>
                      <a:r>
                        <a:rPr sz="1000" spc="-65">
                          <a:latin typeface="Franklin Gothic Book"/>
                          <a:cs typeface="Franklin Gothic Book"/>
                        </a:rPr>
                        <a:t> </a:t>
                      </a:r>
                      <a:r>
                        <a:rPr sz="1000" spc="-25">
                          <a:latin typeface="Franklin Gothic Book"/>
                          <a:cs typeface="Franklin Gothic Book"/>
                        </a:rPr>
                        <a:t>for </a:t>
                      </a:r>
                      <a:r>
                        <a:rPr sz="1000">
                          <a:latin typeface="Franklin Gothic Book"/>
                          <a:cs typeface="Franklin Gothic Book"/>
                        </a:rPr>
                        <a:t>sourcing,</a:t>
                      </a:r>
                      <a:r>
                        <a:rPr sz="1000" spc="-35">
                          <a:latin typeface="Franklin Gothic Book"/>
                          <a:cs typeface="Franklin Gothic Book"/>
                        </a:rPr>
                        <a:t> </a:t>
                      </a:r>
                      <a:r>
                        <a:rPr sz="1000">
                          <a:latin typeface="Franklin Gothic Book"/>
                          <a:cs typeface="Franklin Gothic Book"/>
                        </a:rPr>
                        <a:t>supplier</a:t>
                      </a:r>
                      <a:r>
                        <a:rPr sz="1000" spc="-65">
                          <a:latin typeface="Franklin Gothic Book"/>
                          <a:cs typeface="Franklin Gothic Book"/>
                        </a:rPr>
                        <a:t> </a:t>
                      </a:r>
                      <a:r>
                        <a:rPr sz="1000" spc="-10">
                          <a:latin typeface="Franklin Gothic Book"/>
                          <a:cs typeface="Franklin Gothic Book"/>
                        </a:rPr>
                        <a:t>management, </a:t>
                      </a:r>
                      <a:r>
                        <a:rPr sz="1000">
                          <a:latin typeface="Franklin Gothic Book"/>
                          <a:cs typeface="Franklin Gothic Book"/>
                        </a:rPr>
                        <a:t>ethical</a:t>
                      </a:r>
                      <a:r>
                        <a:rPr sz="1000" spc="-20">
                          <a:latin typeface="Franklin Gothic Book"/>
                          <a:cs typeface="Franklin Gothic Book"/>
                        </a:rPr>
                        <a:t> </a:t>
                      </a:r>
                      <a:r>
                        <a:rPr sz="1000" spc="-10">
                          <a:latin typeface="Franklin Gothic Book"/>
                          <a:cs typeface="Franklin Gothic Book"/>
                        </a:rPr>
                        <a:t>practices.</a:t>
                      </a:r>
                      <a:r>
                        <a:rPr sz="1000" spc="5">
                          <a:latin typeface="Franklin Gothic Book"/>
                          <a:cs typeface="Franklin Gothic Book"/>
                        </a:rPr>
                        <a:t> </a:t>
                      </a:r>
                      <a:r>
                        <a:rPr sz="1000" spc="-10">
                          <a:latin typeface="Franklin Gothic Book"/>
                          <a:cs typeface="Franklin Gothic Book"/>
                        </a:rPr>
                        <a:t>Improves negotiations,</a:t>
                      </a:r>
                      <a:r>
                        <a:rPr sz="1000" spc="65">
                          <a:latin typeface="Franklin Gothic Book"/>
                          <a:cs typeface="Franklin Gothic Book"/>
                        </a:rPr>
                        <a:t> </a:t>
                      </a:r>
                      <a:r>
                        <a:rPr sz="1000" spc="-10">
                          <a:latin typeface="Franklin Gothic Book"/>
                          <a:cs typeface="Franklin Gothic Book"/>
                        </a:rPr>
                        <a:t>assesses </a:t>
                      </a:r>
                      <a:r>
                        <a:rPr sz="1000">
                          <a:latin typeface="Franklin Gothic Book"/>
                          <a:cs typeface="Franklin Gothic Book"/>
                        </a:rPr>
                        <a:t>performance</a:t>
                      </a:r>
                      <a:r>
                        <a:rPr sz="1000" spc="-45">
                          <a:latin typeface="Franklin Gothic Book"/>
                          <a:cs typeface="Franklin Gothic Book"/>
                        </a:rPr>
                        <a:t> </a:t>
                      </a:r>
                      <a:r>
                        <a:rPr sz="1000">
                          <a:latin typeface="Franklin Gothic Book"/>
                          <a:cs typeface="Franklin Gothic Book"/>
                        </a:rPr>
                        <a:t>with</a:t>
                      </a:r>
                      <a:r>
                        <a:rPr sz="1000" spc="-40">
                          <a:latin typeface="Franklin Gothic Book"/>
                          <a:cs typeface="Franklin Gothic Book"/>
                        </a:rPr>
                        <a:t> </a:t>
                      </a:r>
                      <a:r>
                        <a:rPr sz="1000">
                          <a:latin typeface="Franklin Gothic Book"/>
                          <a:cs typeface="Franklin Gothic Book"/>
                        </a:rPr>
                        <a:t>metrics,</a:t>
                      </a:r>
                      <a:r>
                        <a:rPr sz="1000" spc="-35">
                          <a:latin typeface="Franklin Gothic Book"/>
                          <a:cs typeface="Franklin Gothic Book"/>
                        </a:rPr>
                        <a:t> </a:t>
                      </a:r>
                      <a:r>
                        <a:rPr sz="1000" spc="-25">
                          <a:latin typeface="Franklin Gothic Book"/>
                          <a:cs typeface="Franklin Gothic Book"/>
                        </a:rPr>
                        <a:t>and </a:t>
                      </a:r>
                      <a:r>
                        <a:rPr sz="1000" spc="-10">
                          <a:latin typeface="Franklin Gothic Book"/>
                          <a:cs typeface="Franklin Gothic Book"/>
                        </a:rPr>
                        <a:t>streamlines</a:t>
                      </a:r>
                      <a:r>
                        <a:rPr sz="1000" spc="30">
                          <a:latin typeface="Franklin Gothic Book"/>
                          <a:cs typeface="Franklin Gothic Book"/>
                        </a:rPr>
                        <a:t> </a:t>
                      </a:r>
                      <a:r>
                        <a:rPr sz="1000" spc="-10">
                          <a:latin typeface="Franklin Gothic Book"/>
                          <a:cs typeface="Franklin Gothic Book"/>
                        </a:rPr>
                        <a:t>procurement processes.</a:t>
                      </a:r>
                    </a:p>
                  </a:txBody>
                  <a:tcPr marL="0" marR="0" marT="4254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1E9"/>
                    </a:solidFill>
                  </a:tcPr>
                </a:tc>
                <a:tc>
                  <a:txBody>
                    <a:bodyPr/>
                    <a:lstStyle/>
                    <a:p>
                      <a:pPr marL="91440" marR="198120">
                        <a:lnSpc>
                          <a:spcPct val="100000"/>
                        </a:lnSpc>
                        <a:spcBef>
                          <a:spcPts val="335"/>
                        </a:spcBef>
                      </a:pPr>
                      <a:r>
                        <a:rPr sz="1000" dirty="0">
                          <a:latin typeface="Franklin Gothic Book"/>
                          <a:cs typeface="Franklin Gothic Book"/>
                        </a:rPr>
                        <a:t>In</a:t>
                      </a:r>
                      <a:r>
                        <a:rPr sz="1000" spc="-65" dirty="0">
                          <a:latin typeface="Franklin Gothic Book"/>
                          <a:cs typeface="Franklin Gothic Book"/>
                        </a:rPr>
                        <a:t> </a:t>
                      </a:r>
                      <a:r>
                        <a:rPr sz="1000" dirty="0">
                          <a:latin typeface="Franklin Gothic Book"/>
                          <a:cs typeface="Franklin Gothic Book"/>
                        </a:rPr>
                        <a:t>partnership with</a:t>
                      </a:r>
                      <a:r>
                        <a:rPr sz="1000" spc="-25" dirty="0">
                          <a:latin typeface="Franklin Gothic Book"/>
                          <a:cs typeface="Franklin Gothic Book"/>
                        </a:rPr>
                        <a:t> </a:t>
                      </a:r>
                      <a:r>
                        <a:rPr sz="1000" dirty="0" err="1">
                          <a:latin typeface="Franklin Gothic Book"/>
                          <a:cs typeface="Franklin Gothic Book"/>
                        </a:rPr>
                        <a:t>ProLogis</a:t>
                      </a:r>
                      <a:r>
                        <a:rPr sz="1000" dirty="0">
                          <a:latin typeface="Franklin Gothic Book"/>
                          <a:cs typeface="Franklin Gothic Book"/>
                        </a:rPr>
                        <a:t>.</a:t>
                      </a:r>
                      <a:r>
                        <a:rPr sz="1000" spc="-15" dirty="0">
                          <a:latin typeface="Franklin Gothic Book"/>
                          <a:cs typeface="Franklin Gothic Book"/>
                        </a:rPr>
                        <a:t> </a:t>
                      </a:r>
                      <a:r>
                        <a:rPr sz="1000" spc="-50" dirty="0">
                          <a:latin typeface="Franklin Gothic Book"/>
                          <a:cs typeface="Franklin Gothic Book"/>
                        </a:rPr>
                        <a:t>A </a:t>
                      </a:r>
                      <a:r>
                        <a:rPr sz="1000" spc="-10" dirty="0">
                          <a:latin typeface="Franklin Gothic Book"/>
                          <a:cs typeface="Franklin Gothic Book"/>
                        </a:rPr>
                        <a:t>foundational</a:t>
                      </a:r>
                      <a:r>
                        <a:rPr sz="1000" spc="30" dirty="0">
                          <a:latin typeface="Franklin Gothic Book"/>
                          <a:cs typeface="Franklin Gothic Book"/>
                        </a:rPr>
                        <a:t> </a:t>
                      </a:r>
                      <a:r>
                        <a:rPr sz="1000" spc="-10" dirty="0">
                          <a:latin typeface="Franklin Gothic Book"/>
                          <a:cs typeface="Franklin Gothic Book"/>
                        </a:rPr>
                        <a:t>program</a:t>
                      </a:r>
                      <a:r>
                        <a:rPr sz="1000" spc="-15" dirty="0">
                          <a:latin typeface="Franklin Gothic Book"/>
                          <a:cs typeface="Franklin Gothic Book"/>
                        </a:rPr>
                        <a:t> </a:t>
                      </a:r>
                      <a:r>
                        <a:rPr sz="1000" dirty="0">
                          <a:latin typeface="Franklin Gothic Book"/>
                          <a:cs typeface="Franklin Gothic Book"/>
                        </a:rPr>
                        <a:t>to</a:t>
                      </a:r>
                      <a:r>
                        <a:rPr sz="1000" spc="-20" dirty="0">
                          <a:latin typeface="Franklin Gothic Book"/>
                          <a:cs typeface="Franklin Gothic Book"/>
                        </a:rPr>
                        <a:t> </a:t>
                      </a:r>
                      <a:r>
                        <a:rPr sz="1000" spc="-10" dirty="0">
                          <a:latin typeface="Franklin Gothic Book"/>
                          <a:cs typeface="Franklin Gothic Book"/>
                        </a:rPr>
                        <a:t>learn distribution,</a:t>
                      </a:r>
                      <a:r>
                        <a:rPr sz="1000" spc="65" dirty="0">
                          <a:latin typeface="Franklin Gothic Book"/>
                          <a:cs typeface="Franklin Gothic Book"/>
                        </a:rPr>
                        <a:t> </a:t>
                      </a:r>
                      <a:r>
                        <a:rPr sz="1000" spc="-10" dirty="0">
                          <a:latin typeface="Franklin Gothic Book"/>
                          <a:cs typeface="Franklin Gothic Book"/>
                        </a:rPr>
                        <a:t>inventory </a:t>
                      </a:r>
                      <a:r>
                        <a:rPr sz="1000" dirty="0">
                          <a:latin typeface="Franklin Gothic Book"/>
                          <a:cs typeface="Franklin Gothic Book"/>
                        </a:rPr>
                        <a:t>management,</a:t>
                      </a:r>
                      <a:r>
                        <a:rPr sz="1000" spc="-45" dirty="0">
                          <a:latin typeface="Franklin Gothic Book"/>
                          <a:cs typeface="Franklin Gothic Book"/>
                        </a:rPr>
                        <a:t> </a:t>
                      </a:r>
                      <a:r>
                        <a:rPr sz="1000" dirty="0">
                          <a:latin typeface="Franklin Gothic Book"/>
                          <a:cs typeface="Franklin Gothic Book"/>
                        </a:rPr>
                        <a:t>shipping,</a:t>
                      </a:r>
                      <a:r>
                        <a:rPr sz="1000" spc="-60" dirty="0">
                          <a:latin typeface="Franklin Gothic Book"/>
                          <a:cs typeface="Franklin Gothic Book"/>
                        </a:rPr>
                        <a:t> </a:t>
                      </a:r>
                      <a:r>
                        <a:rPr sz="1000" spc="-25" dirty="0">
                          <a:latin typeface="Franklin Gothic Book"/>
                          <a:cs typeface="Franklin Gothic Book"/>
                        </a:rPr>
                        <a:t>and </a:t>
                      </a:r>
                      <a:r>
                        <a:rPr sz="1000" spc="-10" dirty="0">
                          <a:latin typeface="Franklin Gothic Book"/>
                          <a:cs typeface="Franklin Gothic Book"/>
                        </a:rPr>
                        <a:t>sustainable</a:t>
                      </a:r>
                      <a:r>
                        <a:rPr sz="1000" spc="25" dirty="0">
                          <a:latin typeface="Franklin Gothic Book"/>
                          <a:cs typeface="Franklin Gothic Book"/>
                        </a:rPr>
                        <a:t> </a:t>
                      </a:r>
                      <a:r>
                        <a:rPr sz="1000" spc="-10" dirty="0">
                          <a:latin typeface="Franklin Gothic Book"/>
                          <a:cs typeface="Franklin Gothic Book"/>
                        </a:rPr>
                        <a:t>practices.</a:t>
                      </a:r>
                      <a:endParaRPr sz="1000" dirty="0">
                        <a:latin typeface="Franklin Gothic Book"/>
                        <a:cs typeface="Franklin Gothic Book"/>
                      </a:endParaRPr>
                    </a:p>
                    <a:p>
                      <a:pPr marL="91440" marR="300990">
                        <a:lnSpc>
                          <a:spcPct val="100000"/>
                        </a:lnSpc>
                      </a:pPr>
                      <a:r>
                        <a:rPr sz="1000" spc="-10" dirty="0">
                          <a:latin typeface="Franklin Gothic Book"/>
                          <a:cs typeface="Franklin Gothic Book"/>
                        </a:rPr>
                        <a:t>Demonstrate</a:t>
                      </a:r>
                      <a:r>
                        <a:rPr sz="1000" spc="15" dirty="0">
                          <a:latin typeface="Franklin Gothic Book"/>
                          <a:cs typeface="Franklin Gothic Book"/>
                        </a:rPr>
                        <a:t> </a:t>
                      </a:r>
                      <a:r>
                        <a:rPr sz="1000" dirty="0">
                          <a:latin typeface="Franklin Gothic Book"/>
                          <a:cs typeface="Franklin Gothic Book"/>
                        </a:rPr>
                        <a:t>knowledge</a:t>
                      </a:r>
                      <a:r>
                        <a:rPr sz="1000" spc="-60" dirty="0">
                          <a:latin typeface="Franklin Gothic Book"/>
                          <a:cs typeface="Franklin Gothic Book"/>
                        </a:rPr>
                        <a:t> </a:t>
                      </a:r>
                      <a:r>
                        <a:rPr sz="1000" spc="-25" dirty="0">
                          <a:latin typeface="Franklin Gothic Book"/>
                          <a:cs typeface="Franklin Gothic Book"/>
                        </a:rPr>
                        <a:t>in </a:t>
                      </a:r>
                      <a:r>
                        <a:rPr sz="1000" dirty="0">
                          <a:latin typeface="Franklin Gothic Book"/>
                          <a:cs typeface="Franklin Gothic Book"/>
                        </a:rPr>
                        <a:t>order</a:t>
                      </a:r>
                      <a:r>
                        <a:rPr sz="1000" spc="-40" dirty="0">
                          <a:latin typeface="Franklin Gothic Book"/>
                          <a:cs typeface="Franklin Gothic Book"/>
                        </a:rPr>
                        <a:t> </a:t>
                      </a:r>
                      <a:r>
                        <a:rPr sz="1000" dirty="0">
                          <a:latin typeface="Franklin Gothic Book"/>
                          <a:cs typeface="Franklin Gothic Book"/>
                        </a:rPr>
                        <a:t>fulfillment,</a:t>
                      </a:r>
                      <a:r>
                        <a:rPr sz="1000" spc="-60" dirty="0">
                          <a:latin typeface="Franklin Gothic Book"/>
                          <a:cs typeface="Franklin Gothic Book"/>
                        </a:rPr>
                        <a:t> </a:t>
                      </a:r>
                      <a:r>
                        <a:rPr sz="1000" spc="-10" dirty="0">
                          <a:latin typeface="Franklin Gothic Book"/>
                          <a:cs typeface="Franklin Gothic Book"/>
                        </a:rPr>
                        <a:t>inventory </a:t>
                      </a:r>
                      <a:r>
                        <a:rPr sz="1000" dirty="0">
                          <a:latin typeface="Franklin Gothic Book"/>
                          <a:cs typeface="Franklin Gothic Book"/>
                        </a:rPr>
                        <a:t>control,</a:t>
                      </a:r>
                      <a:r>
                        <a:rPr sz="1000" spc="-15" dirty="0">
                          <a:latin typeface="Franklin Gothic Book"/>
                          <a:cs typeface="Franklin Gothic Book"/>
                        </a:rPr>
                        <a:t> </a:t>
                      </a:r>
                      <a:r>
                        <a:rPr sz="1000" spc="-10" dirty="0">
                          <a:latin typeface="Franklin Gothic Book"/>
                          <a:cs typeface="Franklin Gothic Book"/>
                        </a:rPr>
                        <a:t>problem-</a:t>
                      </a:r>
                      <a:r>
                        <a:rPr sz="1000" dirty="0">
                          <a:latin typeface="Franklin Gothic Book"/>
                          <a:cs typeface="Franklin Gothic Book"/>
                        </a:rPr>
                        <a:t>solving,</a:t>
                      </a:r>
                      <a:r>
                        <a:rPr sz="1000" spc="-55" dirty="0">
                          <a:latin typeface="Franklin Gothic Book"/>
                          <a:cs typeface="Franklin Gothic Book"/>
                        </a:rPr>
                        <a:t> </a:t>
                      </a:r>
                      <a:r>
                        <a:rPr sz="1000" spc="-25" dirty="0">
                          <a:latin typeface="Franklin Gothic Book"/>
                          <a:cs typeface="Franklin Gothic Book"/>
                        </a:rPr>
                        <a:t>and </a:t>
                      </a:r>
                      <a:r>
                        <a:rPr sz="1000" dirty="0">
                          <a:latin typeface="Franklin Gothic Book"/>
                          <a:cs typeface="Franklin Gothic Book"/>
                        </a:rPr>
                        <a:t>transportation</a:t>
                      </a:r>
                      <a:r>
                        <a:rPr sz="1000" spc="-40" dirty="0">
                          <a:latin typeface="Franklin Gothic Book"/>
                          <a:cs typeface="Franklin Gothic Book"/>
                        </a:rPr>
                        <a:t> </a:t>
                      </a:r>
                      <a:r>
                        <a:rPr sz="1000" spc="-10" dirty="0">
                          <a:latin typeface="Franklin Gothic Book"/>
                          <a:cs typeface="Franklin Gothic Book"/>
                        </a:rPr>
                        <a:t>decisions</a:t>
                      </a:r>
                      <a:endParaRPr sz="1000" dirty="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1E9"/>
                    </a:solidFill>
                  </a:tcPr>
                </a:tc>
                <a:tc>
                  <a:txBody>
                    <a:bodyPr/>
                    <a:lstStyle/>
                    <a:p>
                      <a:pPr marL="91440" marR="105410">
                        <a:lnSpc>
                          <a:spcPct val="100000"/>
                        </a:lnSpc>
                        <a:spcBef>
                          <a:spcPts val="335"/>
                        </a:spcBef>
                      </a:pPr>
                      <a:r>
                        <a:rPr sz="1000" spc="-10">
                          <a:latin typeface="Franklin Gothic Book"/>
                          <a:cs typeface="Franklin Gothic Book"/>
                        </a:rPr>
                        <a:t>Foundational</a:t>
                      </a:r>
                      <a:r>
                        <a:rPr sz="1000">
                          <a:latin typeface="Franklin Gothic Book"/>
                          <a:cs typeface="Franklin Gothic Book"/>
                        </a:rPr>
                        <a:t> education</a:t>
                      </a:r>
                      <a:r>
                        <a:rPr sz="1000" spc="-10">
                          <a:latin typeface="Franklin Gothic Book"/>
                          <a:cs typeface="Franklin Gothic Book"/>
                        </a:rPr>
                        <a:t> </a:t>
                      </a:r>
                      <a:r>
                        <a:rPr sz="1000">
                          <a:latin typeface="Franklin Gothic Book"/>
                          <a:cs typeface="Franklin Gothic Book"/>
                        </a:rPr>
                        <a:t>to</a:t>
                      </a:r>
                      <a:r>
                        <a:rPr sz="1000" spc="-50">
                          <a:latin typeface="Franklin Gothic Book"/>
                          <a:cs typeface="Franklin Gothic Book"/>
                        </a:rPr>
                        <a:t> </a:t>
                      </a:r>
                      <a:r>
                        <a:rPr sz="1000" spc="-20">
                          <a:latin typeface="Franklin Gothic Book"/>
                          <a:cs typeface="Franklin Gothic Book"/>
                        </a:rPr>
                        <a:t>learn </a:t>
                      </a:r>
                      <a:r>
                        <a:rPr sz="1000" spc="-10">
                          <a:latin typeface="Franklin Gothic Book"/>
                          <a:cs typeface="Franklin Gothic Book"/>
                        </a:rPr>
                        <a:t>synchronized</a:t>
                      </a:r>
                      <a:r>
                        <a:rPr sz="1000" spc="25">
                          <a:latin typeface="Franklin Gothic Book"/>
                          <a:cs typeface="Franklin Gothic Book"/>
                        </a:rPr>
                        <a:t> </a:t>
                      </a:r>
                      <a:r>
                        <a:rPr sz="1000" spc="-10">
                          <a:latin typeface="Franklin Gothic Book"/>
                          <a:cs typeface="Franklin Gothic Book"/>
                        </a:rPr>
                        <a:t>planning </a:t>
                      </a:r>
                      <a:r>
                        <a:rPr sz="1000">
                          <a:latin typeface="Franklin Gothic Book"/>
                          <a:cs typeface="Franklin Gothic Book"/>
                        </a:rPr>
                        <a:t>fundamentals,</a:t>
                      </a:r>
                      <a:r>
                        <a:rPr sz="1000" spc="-40">
                          <a:latin typeface="Franklin Gothic Book"/>
                          <a:cs typeface="Franklin Gothic Book"/>
                        </a:rPr>
                        <a:t> </a:t>
                      </a:r>
                      <a:r>
                        <a:rPr sz="1000">
                          <a:latin typeface="Franklin Gothic Book"/>
                          <a:cs typeface="Franklin Gothic Book"/>
                        </a:rPr>
                        <a:t>linking</a:t>
                      </a:r>
                      <a:r>
                        <a:rPr sz="1000" spc="-75">
                          <a:latin typeface="Franklin Gothic Book"/>
                          <a:cs typeface="Franklin Gothic Book"/>
                        </a:rPr>
                        <a:t> </a:t>
                      </a:r>
                      <a:r>
                        <a:rPr sz="1000" spc="-10">
                          <a:latin typeface="Franklin Gothic Book"/>
                          <a:cs typeface="Franklin Gothic Book"/>
                        </a:rPr>
                        <a:t>business </a:t>
                      </a:r>
                      <a:r>
                        <a:rPr sz="1000">
                          <a:latin typeface="Franklin Gothic Book"/>
                          <a:cs typeface="Franklin Gothic Book"/>
                        </a:rPr>
                        <a:t>strategy</a:t>
                      </a:r>
                      <a:r>
                        <a:rPr sz="1000" spc="-15">
                          <a:latin typeface="Franklin Gothic Book"/>
                          <a:cs typeface="Franklin Gothic Book"/>
                        </a:rPr>
                        <a:t> </a:t>
                      </a:r>
                      <a:r>
                        <a:rPr sz="1000">
                          <a:latin typeface="Franklin Gothic Book"/>
                          <a:cs typeface="Franklin Gothic Book"/>
                        </a:rPr>
                        <a:t>to</a:t>
                      </a:r>
                      <a:r>
                        <a:rPr sz="1000" spc="-55">
                          <a:latin typeface="Franklin Gothic Book"/>
                          <a:cs typeface="Franklin Gothic Book"/>
                        </a:rPr>
                        <a:t> </a:t>
                      </a:r>
                      <a:r>
                        <a:rPr sz="1000" spc="-10">
                          <a:latin typeface="Franklin Gothic Book"/>
                          <a:cs typeface="Franklin Gothic Book"/>
                        </a:rPr>
                        <a:t>execution. Manage production,</a:t>
                      </a:r>
                      <a:r>
                        <a:rPr sz="1000" spc="15">
                          <a:latin typeface="Franklin Gothic Book"/>
                          <a:cs typeface="Franklin Gothic Book"/>
                        </a:rPr>
                        <a:t> </a:t>
                      </a:r>
                      <a:r>
                        <a:rPr sz="1000" spc="-10">
                          <a:latin typeface="Franklin Gothic Book"/>
                          <a:cs typeface="Franklin Gothic Book"/>
                        </a:rPr>
                        <a:t>materials,</a:t>
                      </a:r>
                      <a:r>
                        <a:rPr sz="1000" spc="40">
                          <a:latin typeface="Franklin Gothic Book"/>
                          <a:cs typeface="Franklin Gothic Book"/>
                        </a:rPr>
                        <a:t> </a:t>
                      </a:r>
                      <a:r>
                        <a:rPr sz="1000" spc="-25">
                          <a:latin typeface="Franklin Gothic Book"/>
                          <a:cs typeface="Franklin Gothic Book"/>
                        </a:rPr>
                        <a:t>and </a:t>
                      </a:r>
                      <a:r>
                        <a:rPr sz="1000" spc="-10">
                          <a:latin typeface="Franklin Gothic Book"/>
                          <a:cs typeface="Franklin Gothic Book"/>
                        </a:rPr>
                        <a:t>distribution.</a:t>
                      </a:r>
                      <a:r>
                        <a:rPr sz="1000" spc="45">
                          <a:latin typeface="Franklin Gothic Book"/>
                          <a:cs typeface="Franklin Gothic Book"/>
                        </a:rPr>
                        <a:t> </a:t>
                      </a:r>
                      <a:r>
                        <a:rPr sz="1000">
                          <a:latin typeface="Franklin Gothic Book"/>
                          <a:cs typeface="Franklin Gothic Book"/>
                        </a:rPr>
                        <a:t>Gain</a:t>
                      </a:r>
                      <a:r>
                        <a:rPr sz="1000" spc="-5">
                          <a:latin typeface="Franklin Gothic Book"/>
                          <a:cs typeface="Franklin Gothic Book"/>
                        </a:rPr>
                        <a:t> </a:t>
                      </a:r>
                      <a:r>
                        <a:rPr sz="1000" spc="-10">
                          <a:latin typeface="Franklin Gothic Book"/>
                          <a:cs typeface="Franklin Gothic Book"/>
                        </a:rPr>
                        <a:t>technical </a:t>
                      </a:r>
                      <a:r>
                        <a:rPr sz="1000">
                          <a:latin typeface="Franklin Gothic Book"/>
                          <a:cs typeface="Franklin Gothic Book"/>
                        </a:rPr>
                        <a:t>knowledge</a:t>
                      </a:r>
                      <a:r>
                        <a:rPr sz="1000" spc="-75">
                          <a:latin typeface="Franklin Gothic Book"/>
                          <a:cs typeface="Franklin Gothic Book"/>
                        </a:rPr>
                        <a:t> </a:t>
                      </a:r>
                      <a:r>
                        <a:rPr sz="1000">
                          <a:latin typeface="Franklin Gothic Book"/>
                          <a:cs typeface="Franklin Gothic Book"/>
                        </a:rPr>
                        <a:t>for</a:t>
                      </a:r>
                      <a:r>
                        <a:rPr sz="1000" spc="-50">
                          <a:latin typeface="Franklin Gothic Book"/>
                          <a:cs typeface="Franklin Gothic Book"/>
                        </a:rPr>
                        <a:t> </a:t>
                      </a:r>
                      <a:r>
                        <a:rPr sz="1000">
                          <a:latin typeface="Franklin Gothic Book"/>
                          <a:cs typeface="Franklin Gothic Book"/>
                        </a:rPr>
                        <a:t>effective</a:t>
                      </a:r>
                      <a:r>
                        <a:rPr sz="1000" spc="-40">
                          <a:latin typeface="Franklin Gothic Book"/>
                          <a:cs typeface="Franklin Gothic Book"/>
                        </a:rPr>
                        <a:t> </a:t>
                      </a:r>
                      <a:r>
                        <a:rPr sz="1000" spc="-20">
                          <a:latin typeface="Franklin Gothic Book"/>
                          <a:cs typeface="Franklin Gothic Book"/>
                        </a:rPr>
                        <a:t>end- </a:t>
                      </a:r>
                      <a:r>
                        <a:rPr sz="1000">
                          <a:latin typeface="Franklin Gothic Book"/>
                          <a:cs typeface="Franklin Gothic Book"/>
                        </a:rPr>
                        <a:t>product</a:t>
                      </a:r>
                      <a:r>
                        <a:rPr sz="1000" spc="-70">
                          <a:latin typeface="Franklin Gothic Book"/>
                          <a:cs typeface="Franklin Gothic Book"/>
                        </a:rPr>
                        <a:t> </a:t>
                      </a:r>
                      <a:r>
                        <a:rPr sz="1000" spc="-10">
                          <a:latin typeface="Franklin Gothic Book"/>
                          <a:cs typeface="Franklin Gothic Book"/>
                        </a:rPr>
                        <a:t>production.</a:t>
                      </a:r>
                      <a:endParaRPr sz="100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1E9"/>
                    </a:solidFill>
                  </a:tcPr>
                </a:tc>
                <a:tc>
                  <a:txBody>
                    <a:bodyPr/>
                    <a:lstStyle/>
                    <a:p>
                      <a:pPr marL="91440" marR="108585">
                        <a:lnSpc>
                          <a:spcPct val="100000"/>
                        </a:lnSpc>
                        <a:spcBef>
                          <a:spcPts val="335"/>
                        </a:spcBef>
                      </a:pPr>
                      <a:r>
                        <a:rPr sz="1000">
                          <a:latin typeface="Franklin Gothic Book"/>
                          <a:cs typeface="Franklin Gothic Book"/>
                        </a:rPr>
                        <a:t>Gain</a:t>
                      </a:r>
                      <a:r>
                        <a:rPr sz="1000" spc="-15">
                          <a:latin typeface="Franklin Gothic Book"/>
                          <a:cs typeface="Franklin Gothic Book"/>
                        </a:rPr>
                        <a:t> </a:t>
                      </a:r>
                      <a:r>
                        <a:rPr sz="1000">
                          <a:latin typeface="Franklin Gothic Book"/>
                          <a:cs typeface="Franklin Gothic Book"/>
                        </a:rPr>
                        <a:t>knowledge</a:t>
                      </a:r>
                      <a:r>
                        <a:rPr sz="1000" spc="-55">
                          <a:latin typeface="Franklin Gothic Book"/>
                          <a:cs typeface="Franklin Gothic Book"/>
                        </a:rPr>
                        <a:t> </a:t>
                      </a:r>
                      <a:r>
                        <a:rPr sz="1000">
                          <a:latin typeface="Franklin Gothic Book"/>
                          <a:cs typeface="Franklin Gothic Book"/>
                        </a:rPr>
                        <a:t>on</a:t>
                      </a:r>
                      <a:r>
                        <a:rPr sz="1000" spc="-35">
                          <a:latin typeface="Franklin Gothic Book"/>
                          <a:cs typeface="Franklin Gothic Book"/>
                        </a:rPr>
                        <a:t> </a:t>
                      </a:r>
                      <a:r>
                        <a:rPr sz="1000">
                          <a:latin typeface="Franklin Gothic Book"/>
                          <a:cs typeface="Franklin Gothic Book"/>
                        </a:rPr>
                        <a:t>how</a:t>
                      </a:r>
                      <a:r>
                        <a:rPr sz="1000" spc="-35">
                          <a:latin typeface="Franklin Gothic Book"/>
                          <a:cs typeface="Franklin Gothic Book"/>
                        </a:rPr>
                        <a:t> </a:t>
                      </a:r>
                      <a:r>
                        <a:rPr sz="1000" spc="-20">
                          <a:latin typeface="Franklin Gothic Book"/>
                          <a:cs typeface="Franklin Gothic Book"/>
                        </a:rPr>
                        <a:t>some</a:t>
                      </a:r>
                      <a:r>
                        <a:rPr lang="en-US" sz="1000" spc="-20">
                          <a:latin typeface="Franklin Gothic Book"/>
                          <a:cs typeface="Franklin Gothic Book"/>
                        </a:rPr>
                        <a:t> </a:t>
                      </a:r>
                      <a:r>
                        <a:rPr sz="1000">
                          <a:latin typeface="Franklin Gothic Book"/>
                          <a:cs typeface="Franklin Gothic Book"/>
                        </a:rPr>
                        <a:t>of</a:t>
                      </a:r>
                      <a:r>
                        <a:rPr sz="1000" spc="-25">
                          <a:latin typeface="Franklin Gothic Book"/>
                          <a:cs typeface="Franklin Gothic Book"/>
                        </a:rPr>
                        <a:t> </a:t>
                      </a:r>
                      <a:r>
                        <a:rPr sz="1000">
                          <a:latin typeface="Franklin Gothic Book"/>
                          <a:cs typeface="Franklin Gothic Book"/>
                        </a:rPr>
                        <a:t>the</a:t>
                      </a:r>
                      <a:r>
                        <a:rPr sz="1000" spc="-20">
                          <a:latin typeface="Franklin Gothic Book"/>
                          <a:cs typeface="Franklin Gothic Book"/>
                        </a:rPr>
                        <a:t> </a:t>
                      </a:r>
                      <a:r>
                        <a:rPr sz="1000">
                          <a:latin typeface="Franklin Gothic Book"/>
                          <a:cs typeface="Franklin Gothic Book"/>
                        </a:rPr>
                        <a:t>latest</a:t>
                      </a:r>
                      <a:r>
                        <a:rPr sz="1000" spc="-5">
                          <a:latin typeface="Franklin Gothic Book"/>
                          <a:cs typeface="Franklin Gothic Book"/>
                        </a:rPr>
                        <a:t> </a:t>
                      </a:r>
                      <a:r>
                        <a:rPr sz="1000" spc="-10">
                          <a:latin typeface="Franklin Gothic Book"/>
                          <a:cs typeface="Franklin Gothic Book"/>
                        </a:rPr>
                        <a:t>technologies</a:t>
                      </a:r>
                      <a:r>
                        <a:rPr sz="1000" spc="-5">
                          <a:latin typeface="Franklin Gothic Book"/>
                          <a:cs typeface="Franklin Gothic Book"/>
                        </a:rPr>
                        <a:t> </a:t>
                      </a:r>
                      <a:r>
                        <a:rPr sz="1000" spc="-20">
                          <a:latin typeface="Franklin Gothic Book"/>
                          <a:cs typeface="Franklin Gothic Book"/>
                        </a:rPr>
                        <a:t>have </a:t>
                      </a:r>
                      <a:r>
                        <a:rPr sz="1000">
                          <a:latin typeface="Franklin Gothic Book"/>
                          <a:cs typeface="Franklin Gothic Book"/>
                        </a:rPr>
                        <a:t>been</a:t>
                      </a:r>
                      <a:r>
                        <a:rPr sz="1000" spc="-45">
                          <a:latin typeface="Franklin Gothic Book"/>
                          <a:cs typeface="Franklin Gothic Book"/>
                        </a:rPr>
                        <a:t> </a:t>
                      </a:r>
                      <a:r>
                        <a:rPr sz="1000">
                          <a:latin typeface="Franklin Gothic Book"/>
                          <a:cs typeface="Franklin Gothic Book"/>
                        </a:rPr>
                        <a:t>used</a:t>
                      </a:r>
                      <a:r>
                        <a:rPr sz="1000" spc="-35">
                          <a:latin typeface="Franklin Gothic Book"/>
                          <a:cs typeface="Franklin Gothic Book"/>
                        </a:rPr>
                        <a:t> </a:t>
                      </a:r>
                      <a:r>
                        <a:rPr sz="1000">
                          <a:latin typeface="Franklin Gothic Book"/>
                          <a:cs typeface="Franklin Gothic Book"/>
                        </a:rPr>
                        <a:t>to</a:t>
                      </a:r>
                      <a:r>
                        <a:rPr sz="1000" spc="-40">
                          <a:latin typeface="Franklin Gothic Book"/>
                          <a:cs typeface="Franklin Gothic Book"/>
                        </a:rPr>
                        <a:t> </a:t>
                      </a:r>
                      <a:r>
                        <a:rPr sz="1000">
                          <a:latin typeface="Franklin Gothic Book"/>
                          <a:cs typeface="Franklin Gothic Book"/>
                        </a:rPr>
                        <a:t>enhance</a:t>
                      </a:r>
                      <a:r>
                        <a:rPr sz="1000" spc="-15">
                          <a:latin typeface="Franklin Gothic Book"/>
                          <a:cs typeface="Franklin Gothic Book"/>
                        </a:rPr>
                        <a:t> </a:t>
                      </a:r>
                      <a:r>
                        <a:rPr sz="1000" spc="-10">
                          <a:latin typeface="Franklin Gothic Book"/>
                          <a:cs typeface="Franklin Gothic Book"/>
                        </a:rPr>
                        <a:t>supply </a:t>
                      </a:r>
                      <a:r>
                        <a:rPr sz="1000">
                          <a:latin typeface="Franklin Gothic Book"/>
                          <a:cs typeface="Franklin Gothic Book"/>
                        </a:rPr>
                        <a:t>chain</a:t>
                      </a:r>
                      <a:r>
                        <a:rPr sz="1000" spc="-55">
                          <a:latin typeface="Franklin Gothic Book"/>
                          <a:cs typeface="Franklin Gothic Book"/>
                        </a:rPr>
                        <a:t> </a:t>
                      </a:r>
                      <a:r>
                        <a:rPr sz="1000">
                          <a:latin typeface="Franklin Gothic Book"/>
                          <a:cs typeface="Franklin Gothic Book"/>
                        </a:rPr>
                        <a:t>efficiency.</a:t>
                      </a:r>
                      <a:r>
                        <a:rPr sz="1000" spc="-20">
                          <a:latin typeface="Franklin Gothic Book"/>
                          <a:cs typeface="Franklin Gothic Book"/>
                        </a:rPr>
                        <a:t> </a:t>
                      </a:r>
                      <a:r>
                        <a:rPr sz="1000">
                          <a:latin typeface="Franklin Gothic Book"/>
                          <a:cs typeface="Franklin Gothic Book"/>
                        </a:rPr>
                        <a:t>Learn</a:t>
                      </a:r>
                      <a:r>
                        <a:rPr sz="1000" spc="-55">
                          <a:latin typeface="Franklin Gothic Book"/>
                          <a:cs typeface="Franklin Gothic Book"/>
                        </a:rPr>
                        <a:t> </a:t>
                      </a:r>
                      <a:r>
                        <a:rPr sz="1000" spc="-20">
                          <a:latin typeface="Franklin Gothic Book"/>
                          <a:cs typeface="Franklin Gothic Book"/>
                        </a:rPr>
                        <a:t>about </a:t>
                      </a:r>
                      <a:r>
                        <a:rPr sz="1000">
                          <a:latin typeface="Franklin Gothic Book"/>
                          <a:cs typeface="Franklin Gothic Book"/>
                        </a:rPr>
                        <a:t>blockchain,</a:t>
                      </a:r>
                      <a:r>
                        <a:rPr sz="1000" spc="-55">
                          <a:latin typeface="Franklin Gothic Book"/>
                          <a:cs typeface="Franklin Gothic Book"/>
                        </a:rPr>
                        <a:t> </a:t>
                      </a:r>
                      <a:r>
                        <a:rPr sz="1000">
                          <a:latin typeface="Franklin Gothic Book"/>
                          <a:cs typeface="Franklin Gothic Book"/>
                        </a:rPr>
                        <a:t>analytics,</a:t>
                      </a:r>
                      <a:r>
                        <a:rPr sz="1000" spc="-50">
                          <a:latin typeface="Franklin Gothic Book"/>
                          <a:cs typeface="Franklin Gothic Book"/>
                        </a:rPr>
                        <a:t> </a:t>
                      </a:r>
                      <a:r>
                        <a:rPr sz="1000" spc="-20">
                          <a:latin typeface="Franklin Gothic Book"/>
                          <a:cs typeface="Franklin Gothic Book"/>
                        </a:rPr>
                        <a:t>IoT, </a:t>
                      </a:r>
                      <a:r>
                        <a:rPr sz="1000" spc="-10">
                          <a:latin typeface="Franklin Gothic Book"/>
                          <a:cs typeface="Franklin Gothic Book"/>
                        </a:rPr>
                        <a:t>cybersecurity,</a:t>
                      </a:r>
                      <a:r>
                        <a:rPr sz="1000" spc="20">
                          <a:latin typeface="Franklin Gothic Book"/>
                          <a:cs typeface="Franklin Gothic Book"/>
                        </a:rPr>
                        <a:t> </a:t>
                      </a:r>
                      <a:r>
                        <a:rPr sz="1000">
                          <a:latin typeface="Franklin Gothic Book"/>
                          <a:cs typeface="Franklin Gothic Book"/>
                        </a:rPr>
                        <a:t>demand</a:t>
                      </a:r>
                      <a:r>
                        <a:rPr sz="1000" spc="-45">
                          <a:latin typeface="Franklin Gothic Book"/>
                          <a:cs typeface="Franklin Gothic Book"/>
                        </a:rPr>
                        <a:t> </a:t>
                      </a:r>
                      <a:r>
                        <a:rPr sz="1000" spc="-10">
                          <a:latin typeface="Franklin Gothic Book"/>
                          <a:cs typeface="Franklin Gothic Book"/>
                        </a:rPr>
                        <a:t>planning </a:t>
                      </a:r>
                      <a:r>
                        <a:rPr sz="1000">
                          <a:latin typeface="Franklin Gothic Book"/>
                          <a:cs typeface="Franklin Gothic Book"/>
                        </a:rPr>
                        <a:t>tech,</a:t>
                      </a:r>
                      <a:r>
                        <a:rPr sz="1000" spc="-40">
                          <a:latin typeface="Franklin Gothic Book"/>
                          <a:cs typeface="Franklin Gothic Book"/>
                        </a:rPr>
                        <a:t> </a:t>
                      </a:r>
                      <a:r>
                        <a:rPr sz="1000">
                          <a:latin typeface="Franklin Gothic Book"/>
                          <a:cs typeface="Franklin Gothic Book"/>
                        </a:rPr>
                        <a:t>and</a:t>
                      </a:r>
                      <a:r>
                        <a:rPr sz="1000" spc="-25">
                          <a:latin typeface="Franklin Gothic Book"/>
                          <a:cs typeface="Franklin Gothic Book"/>
                        </a:rPr>
                        <a:t> </a:t>
                      </a:r>
                      <a:r>
                        <a:rPr sz="1000" spc="-10">
                          <a:latin typeface="Franklin Gothic Book"/>
                          <a:cs typeface="Franklin Gothic Book"/>
                        </a:rPr>
                        <a:t>additive manufacturing.</a:t>
                      </a:r>
                      <a:r>
                        <a:rPr lang="en-US" sz="1000" spc="10">
                          <a:latin typeface="Franklin Gothic Book"/>
                          <a:cs typeface="Franklin Gothic Book"/>
                        </a:rPr>
                        <a:t> </a:t>
                      </a:r>
                      <a:endParaRPr sz="1000">
                        <a:latin typeface="Franklin Gothic Book"/>
                        <a:cs typeface="Franklin Gothic Book"/>
                      </a:endParaRPr>
                    </a:p>
                  </a:txBody>
                  <a:tcPr marL="0" marR="0" marT="4254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B w="12700" cap="flat" cmpd="sng" algn="ctr">
                      <a:solidFill>
                        <a:srgbClr val="FFFFFF"/>
                      </a:solidFill>
                      <a:prstDash val="solid"/>
                      <a:round/>
                      <a:headEnd type="none" w="med" len="med"/>
                      <a:tailEnd type="none" w="med" len="med"/>
                    </a:lnB>
                    <a:solidFill>
                      <a:srgbClr val="E8F1E9"/>
                    </a:solidFill>
                  </a:tcPr>
                </a:tc>
                <a:tc>
                  <a:txBody>
                    <a:bodyPr/>
                    <a:lstStyle/>
                    <a:p>
                      <a:pPr marL="91440" marR="108585" lvl="0">
                        <a:lnSpc>
                          <a:spcPct val="100000"/>
                        </a:lnSpc>
                        <a:spcBef>
                          <a:spcPts val="335"/>
                        </a:spcBef>
                        <a:buNone/>
                      </a:pPr>
                      <a:r>
                        <a:rPr lang="en-US" sz="1000" b="0" i="0" u="none" strike="noStrike" noProof="0">
                          <a:latin typeface="Franklin Gothic Book"/>
                        </a:rPr>
                        <a:t>Foundational program for supply chain professionals, focusing on effective strategies, tactics and the latest trends in supply chain risk management, strategic planning, data-driven decision-making, secure and flexible systems, resilient organization cultures, and technology &amp; innovation in supply chain resilience. </a:t>
                      </a:r>
                      <a:endParaRPr sz="1000" b="0" i="0" u="none" strike="noStrike" noProof="0">
                        <a:latin typeface="Franklin Gothic Book"/>
                      </a:endParaRPr>
                    </a:p>
                  </a:txBody>
                  <a:tcPr marL="0" marR="0" marT="4254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B w="12700" cap="flat" cmpd="sng" algn="ctr">
                      <a:solidFill>
                        <a:srgbClr val="FFFFFF"/>
                      </a:solidFill>
                      <a:prstDash val="solid"/>
                      <a:round/>
                      <a:headEnd type="none" w="med" len="med"/>
                      <a:tailEnd type="none" w="med" len="med"/>
                    </a:lnB>
                    <a:solidFill>
                      <a:srgbClr val="E8F1E9"/>
                    </a:solidFill>
                  </a:tcPr>
                </a:tc>
                <a:tc>
                  <a:txBody>
                    <a:bodyPr/>
                    <a:lstStyle/>
                    <a:p>
                      <a:pPr marL="91440" lvl="0">
                        <a:lnSpc>
                          <a:spcPct val="100000"/>
                        </a:lnSpc>
                        <a:spcBef>
                          <a:spcPts val="335"/>
                        </a:spcBef>
                        <a:buNone/>
                      </a:pPr>
                      <a:r>
                        <a:rPr lang="en-US" sz="1000" b="0" i="0" u="none" strike="noStrike" noProof="0" dirty="0">
                          <a:latin typeface="Franklin Gothic Book" panose="020B0503020102020204" pitchFamily="34" charset="0"/>
                        </a:rPr>
                        <a:t>Designed for experienced supply chain professionals who are looking to deepen their understanding of supplier interactions and enhance the value derived from those relationships. This program is ideal for procurement managers, supply chain analysts, operations directors, and anyone involved in the procurement process.</a:t>
                      </a:r>
                      <a:endParaRPr sz="1000" b="0" i="0" u="none" strike="noStrike" noProof="0" dirty="0">
                        <a:latin typeface="Franklin Gothic Book" panose="020B0503020102020204" pitchFamily="34" charset="0"/>
                      </a:endParaRPr>
                    </a:p>
                  </a:txBody>
                  <a:tcPr marL="0" marR="0" marT="42545" marB="0" anchor="ctr">
                    <a:lnL w="12700">
                      <a:solidFill>
                        <a:srgbClr val="FFFFFF"/>
                      </a:solidFill>
                    </a:lnL>
                    <a:lnR w="12700">
                      <a:solidFill>
                        <a:srgbClr val="FFFFFF"/>
                      </a:solidFill>
                    </a:lnR>
                    <a:lnT w="12700" cap="flat" cmpd="sng" algn="ctr">
                      <a:solidFill>
                        <a:srgbClr val="FFFFFF"/>
                      </a:solidFill>
                      <a:prstDash val="solid"/>
                      <a:round/>
                      <a:headEnd type="none" w="med" len="med"/>
                      <a:tailEnd type="none" w="med" len="med"/>
                    </a:lnT>
                    <a:lnB w="12700">
                      <a:solidFill>
                        <a:srgbClr val="FFFFFF"/>
                      </a:solidFill>
                    </a:lnB>
                    <a:solidFill>
                      <a:srgbClr val="E8F1E9"/>
                    </a:solidFill>
                  </a:tcPr>
                </a:tc>
                <a:extLst>
                  <a:ext uri="{0D108BD9-81ED-4DB2-BD59-A6C34878D82A}">
                    <a16:rowId xmlns:a16="http://schemas.microsoft.com/office/drawing/2014/main" val="10002"/>
                  </a:ext>
                </a:extLst>
              </a:tr>
            </a:tbl>
          </a:graphicData>
        </a:graphic>
      </p:graphicFrame>
      <p:sp>
        <p:nvSpPr>
          <p:cNvPr id="5" name="object 5"/>
          <p:cNvSpPr txBox="1">
            <a:spLocks noGrp="1"/>
          </p:cNvSpPr>
          <p:nvPr>
            <p:ph type="sldNum" sz="quarter" idx="7"/>
          </p:nvPr>
        </p:nvSpPr>
        <p:spPr>
          <a:prstGeom prst="rect">
            <a:avLst/>
          </a:prstGeom>
        </p:spPr>
        <p:txBody>
          <a:bodyPr vert="horz" wrap="square" lIns="0" tIns="1905" rIns="0" bIns="0" rtlCol="0">
            <a:spAutoFit/>
          </a:bodyPr>
          <a:lstStyle/>
          <a:p>
            <a:pPr marL="38100">
              <a:lnSpc>
                <a:spcPct val="100000"/>
              </a:lnSpc>
              <a:spcBef>
                <a:spcPts val="15"/>
              </a:spcBef>
            </a:pPr>
            <a:fld id="{81D60167-4931-47E6-BA6A-407CBD079E47}" type="slidenum">
              <a:rPr spc="-50" dirty="0"/>
              <a:t>8</a:t>
            </a:fld>
            <a:endParaRPr spc="-50"/>
          </a:p>
        </p:txBody>
      </p:sp>
      <p:sp>
        <p:nvSpPr>
          <p:cNvPr id="6" name="object 6"/>
          <p:cNvSpPr txBox="1"/>
          <p:nvPr/>
        </p:nvSpPr>
        <p:spPr>
          <a:xfrm>
            <a:off x="881615" y="6585524"/>
            <a:ext cx="1309370" cy="137795"/>
          </a:xfrm>
          <a:prstGeom prst="rect">
            <a:avLst/>
          </a:prstGeom>
        </p:spPr>
        <p:txBody>
          <a:bodyPr vert="horz" wrap="square" lIns="0" tIns="1905" rIns="0" bIns="0" rtlCol="0">
            <a:spAutoFit/>
          </a:bodyPr>
          <a:lstStyle/>
          <a:p>
            <a:pPr marL="12700">
              <a:lnSpc>
                <a:spcPct val="100000"/>
              </a:lnSpc>
              <a:spcBef>
                <a:spcPts val="15"/>
              </a:spcBef>
            </a:pPr>
            <a:r>
              <a:rPr sz="800">
                <a:solidFill>
                  <a:srgbClr val="9DA2B3"/>
                </a:solidFill>
                <a:latin typeface="Arial"/>
                <a:cs typeface="Arial"/>
              </a:rPr>
              <a:t>©</a:t>
            </a:r>
            <a:r>
              <a:rPr sz="800" spc="-35">
                <a:solidFill>
                  <a:srgbClr val="9DA2B3"/>
                </a:solidFill>
                <a:latin typeface="Arial"/>
                <a:cs typeface="Arial"/>
              </a:rPr>
              <a:t> </a:t>
            </a:r>
            <a:r>
              <a:rPr sz="800">
                <a:solidFill>
                  <a:srgbClr val="9DA2B3"/>
                </a:solidFill>
                <a:latin typeface="Arial"/>
                <a:cs typeface="Arial"/>
              </a:rPr>
              <a:t>ASCM.</a:t>
            </a:r>
            <a:r>
              <a:rPr sz="800" spc="-15">
                <a:solidFill>
                  <a:srgbClr val="9DA2B3"/>
                </a:solidFill>
                <a:latin typeface="Arial"/>
                <a:cs typeface="Arial"/>
              </a:rPr>
              <a:t> </a:t>
            </a:r>
            <a:r>
              <a:rPr sz="800">
                <a:solidFill>
                  <a:srgbClr val="9DA2B3"/>
                </a:solidFill>
                <a:latin typeface="Arial"/>
                <a:cs typeface="Arial"/>
              </a:rPr>
              <a:t>All</a:t>
            </a:r>
            <a:r>
              <a:rPr sz="800" spc="-35">
                <a:solidFill>
                  <a:srgbClr val="9DA2B3"/>
                </a:solidFill>
                <a:latin typeface="Arial"/>
                <a:cs typeface="Arial"/>
              </a:rPr>
              <a:t> </a:t>
            </a:r>
            <a:r>
              <a:rPr sz="800">
                <a:solidFill>
                  <a:srgbClr val="9DA2B3"/>
                </a:solidFill>
                <a:latin typeface="Arial"/>
                <a:cs typeface="Arial"/>
              </a:rPr>
              <a:t>rights </a:t>
            </a:r>
            <a:r>
              <a:rPr sz="800" spc="-10">
                <a:solidFill>
                  <a:srgbClr val="9DA2B3"/>
                </a:solidFill>
                <a:latin typeface="Arial"/>
                <a:cs typeface="Arial"/>
              </a:rPr>
              <a:t>reserved.</a:t>
            </a:r>
            <a:endParaRPr sz="800">
              <a:latin typeface="Arial"/>
              <a:cs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0945368" y="6541007"/>
            <a:ext cx="637031" cy="164591"/>
          </a:xfrm>
          <a:prstGeom prst="rect">
            <a:avLst/>
          </a:prstGeom>
        </p:spPr>
      </p:pic>
      <p:sp>
        <p:nvSpPr>
          <p:cNvPr id="3" name="object 3"/>
          <p:cNvSpPr/>
          <p:nvPr/>
        </p:nvSpPr>
        <p:spPr>
          <a:xfrm>
            <a:off x="0" y="0"/>
            <a:ext cx="12192000" cy="106680"/>
          </a:xfrm>
          <a:custGeom>
            <a:avLst/>
            <a:gdLst/>
            <a:ahLst/>
            <a:cxnLst/>
            <a:rect l="l" t="t" r="r" b="b"/>
            <a:pathLst>
              <a:path w="12192000" h="106680">
                <a:moveTo>
                  <a:pt x="12192000" y="0"/>
                </a:moveTo>
                <a:lnTo>
                  <a:pt x="0" y="0"/>
                </a:lnTo>
                <a:lnTo>
                  <a:pt x="0" y="106679"/>
                </a:lnTo>
                <a:lnTo>
                  <a:pt x="12192000" y="106679"/>
                </a:lnTo>
                <a:lnTo>
                  <a:pt x="12192000" y="0"/>
                </a:lnTo>
                <a:close/>
              </a:path>
            </a:pathLst>
          </a:custGeom>
          <a:solidFill>
            <a:srgbClr val="3BB048"/>
          </a:solidFill>
        </p:spPr>
        <p:txBody>
          <a:bodyPr wrap="square" lIns="0" tIns="0" rIns="0" bIns="0" rtlCol="0"/>
          <a:lstStyle/>
          <a:p>
            <a:endParaRPr/>
          </a:p>
        </p:txBody>
      </p:sp>
      <p:graphicFrame>
        <p:nvGraphicFramePr>
          <p:cNvPr id="4" name="object 4"/>
          <p:cNvGraphicFramePr>
            <a:graphicFrameLocks noGrp="1"/>
          </p:cNvGraphicFramePr>
          <p:nvPr>
            <p:extLst>
              <p:ext uri="{D42A27DB-BD31-4B8C-83A1-F6EECF244321}">
                <p14:modId xmlns:p14="http://schemas.microsoft.com/office/powerpoint/2010/main" val="1910223911"/>
              </p:ext>
            </p:extLst>
          </p:nvPr>
        </p:nvGraphicFramePr>
        <p:xfrm>
          <a:off x="232849" y="272007"/>
          <a:ext cx="11726302" cy="5025971"/>
        </p:xfrm>
        <a:graphic>
          <a:graphicData uri="http://schemas.openxmlformats.org/drawingml/2006/table">
            <a:tbl>
              <a:tblPr firstRow="1" bandRow="1">
                <a:tableStyleId>{2D5ABB26-0587-4C30-8999-92F81FD0307C}</a:tableStyleId>
              </a:tblPr>
              <a:tblGrid>
                <a:gridCol w="1097278">
                  <a:extLst>
                    <a:ext uri="{9D8B030D-6E8A-4147-A177-3AD203B41FA5}">
                      <a16:colId xmlns:a16="http://schemas.microsoft.com/office/drawing/2014/main" val="20000"/>
                    </a:ext>
                  </a:extLst>
                </a:gridCol>
                <a:gridCol w="1771504">
                  <a:extLst>
                    <a:ext uri="{9D8B030D-6E8A-4147-A177-3AD203B41FA5}">
                      <a16:colId xmlns:a16="http://schemas.microsoft.com/office/drawing/2014/main" val="20001"/>
                    </a:ext>
                  </a:extLst>
                </a:gridCol>
                <a:gridCol w="1771504">
                  <a:extLst>
                    <a:ext uri="{9D8B030D-6E8A-4147-A177-3AD203B41FA5}">
                      <a16:colId xmlns:a16="http://schemas.microsoft.com/office/drawing/2014/main" val="20002"/>
                    </a:ext>
                  </a:extLst>
                </a:gridCol>
                <a:gridCol w="1771504">
                  <a:extLst>
                    <a:ext uri="{9D8B030D-6E8A-4147-A177-3AD203B41FA5}">
                      <a16:colId xmlns:a16="http://schemas.microsoft.com/office/drawing/2014/main" val="20003"/>
                    </a:ext>
                  </a:extLst>
                </a:gridCol>
                <a:gridCol w="1771504">
                  <a:extLst>
                    <a:ext uri="{9D8B030D-6E8A-4147-A177-3AD203B41FA5}">
                      <a16:colId xmlns:a16="http://schemas.microsoft.com/office/drawing/2014/main" val="20004"/>
                    </a:ext>
                  </a:extLst>
                </a:gridCol>
                <a:gridCol w="1771504">
                  <a:extLst>
                    <a:ext uri="{9D8B030D-6E8A-4147-A177-3AD203B41FA5}">
                      <a16:colId xmlns:a16="http://schemas.microsoft.com/office/drawing/2014/main" val="3896928198"/>
                    </a:ext>
                  </a:extLst>
                </a:gridCol>
                <a:gridCol w="1771504">
                  <a:extLst>
                    <a:ext uri="{9D8B030D-6E8A-4147-A177-3AD203B41FA5}">
                      <a16:colId xmlns:a16="http://schemas.microsoft.com/office/drawing/2014/main" val="4011249302"/>
                    </a:ext>
                  </a:extLst>
                </a:gridCol>
              </a:tblGrid>
              <a:tr h="1150828">
                <a:tc>
                  <a:txBody>
                    <a:bodyPr/>
                    <a:lstStyle/>
                    <a:p>
                      <a:pPr marL="91440">
                        <a:lnSpc>
                          <a:spcPct val="100000"/>
                        </a:lnSpc>
                        <a:spcBef>
                          <a:spcPts val="320"/>
                        </a:spcBef>
                      </a:pPr>
                      <a:r>
                        <a:rPr sz="1400">
                          <a:solidFill>
                            <a:srgbClr val="FFFFFF"/>
                          </a:solidFill>
                          <a:latin typeface="Franklin Gothic Book"/>
                          <a:cs typeface="Franklin Gothic Book"/>
                        </a:rPr>
                        <a:t>Designation</a:t>
                      </a:r>
                      <a:r>
                        <a:rPr sz="1400" spc="-55">
                          <a:solidFill>
                            <a:srgbClr val="FFFFFF"/>
                          </a:solidFill>
                          <a:latin typeface="Franklin Gothic Book"/>
                          <a:cs typeface="Franklin Gothic Book"/>
                        </a:rPr>
                        <a:t> </a:t>
                      </a:r>
                      <a:r>
                        <a:rPr sz="1400" spc="-20">
                          <a:solidFill>
                            <a:srgbClr val="FFFFFF"/>
                          </a:solidFill>
                          <a:latin typeface="Franklin Gothic Book"/>
                          <a:cs typeface="Franklin Gothic Book"/>
                        </a:rPr>
                        <a:t>Name</a:t>
                      </a:r>
                      <a:endParaRPr sz="1400">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BB048"/>
                    </a:solidFill>
                  </a:tcPr>
                </a:tc>
                <a:tc>
                  <a:txBody>
                    <a:bodyPr/>
                    <a:lstStyle/>
                    <a:p>
                      <a:pPr marL="91440" marR="109220">
                        <a:lnSpc>
                          <a:spcPct val="100000"/>
                        </a:lnSpc>
                        <a:spcBef>
                          <a:spcPts val="320"/>
                        </a:spcBef>
                      </a:pPr>
                      <a:r>
                        <a:rPr sz="1400">
                          <a:solidFill>
                            <a:srgbClr val="FFFFFF"/>
                          </a:solidFill>
                          <a:latin typeface="Franklin Gothic Book"/>
                          <a:cs typeface="Franklin Gothic Book"/>
                        </a:rPr>
                        <a:t>Supply</a:t>
                      </a:r>
                      <a:r>
                        <a:rPr sz="1400" spc="-15">
                          <a:solidFill>
                            <a:srgbClr val="FFFFFF"/>
                          </a:solidFill>
                          <a:latin typeface="Franklin Gothic Book"/>
                          <a:cs typeface="Franklin Gothic Book"/>
                        </a:rPr>
                        <a:t> </a:t>
                      </a:r>
                      <a:r>
                        <a:rPr sz="1400" spc="-20">
                          <a:solidFill>
                            <a:srgbClr val="FFFFFF"/>
                          </a:solidFill>
                          <a:latin typeface="Franklin Gothic Book"/>
                          <a:cs typeface="Franklin Gothic Book"/>
                        </a:rPr>
                        <a:t>Chain </a:t>
                      </a:r>
                      <a:r>
                        <a:rPr sz="1400" spc="-10">
                          <a:solidFill>
                            <a:srgbClr val="FFFFFF"/>
                          </a:solidFill>
                          <a:latin typeface="Franklin Gothic Book"/>
                          <a:cs typeface="Franklin Gothic Book"/>
                        </a:rPr>
                        <a:t>Procurement</a:t>
                      </a:r>
                      <a:r>
                        <a:rPr sz="1400" spc="-15">
                          <a:solidFill>
                            <a:srgbClr val="FFFFFF"/>
                          </a:solidFill>
                          <a:latin typeface="Franklin Gothic Book"/>
                          <a:cs typeface="Franklin Gothic Book"/>
                        </a:rPr>
                        <a:t> </a:t>
                      </a:r>
                      <a:r>
                        <a:rPr sz="1400" spc="-10">
                          <a:solidFill>
                            <a:srgbClr val="FFFFFF"/>
                          </a:solidFill>
                          <a:latin typeface="Franklin Gothic Book"/>
                          <a:cs typeface="Franklin Gothic Book"/>
                        </a:rPr>
                        <a:t>Certificate</a:t>
                      </a:r>
                      <a:endParaRPr sz="1400">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BB048"/>
                    </a:solidFill>
                  </a:tcPr>
                </a:tc>
                <a:tc>
                  <a:txBody>
                    <a:bodyPr/>
                    <a:lstStyle/>
                    <a:p>
                      <a:pPr marL="90805" marR="97155">
                        <a:lnSpc>
                          <a:spcPct val="100000"/>
                        </a:lnSpc>
                        <a:spcBef>
                          <a:spcPts val="320"/>
                        </a:spcBef>
                      </a:pPr>
                      <a:r>
                        <a:rPr sz="1400">
                          <a:solidFill>
                            <a:srgbClr val="FFFFFF"/>
                          </a:solidFill>
                          <a:latin typeface="Franklin Gothic Book"/>
                          <a:cs typeface="Franklin Gothic Book"/>
                        </a:rPr>
                        <a:t>Supply</a:t>
                      </a:r>
                      <a:r>
                        <a:rPr sz="1400" spc="-15">
                          <a:solidFill>
                            <a:srgbClr val="FFFFFF"/>
                          </a:solidFill>
                          <a:latin typeface="Franklin Gothic Book"/>
                          <a:cs typeface="Franklin Gothic Book"/>
                        </a:rPr>
                        <a:t> </a:t>
                      </a:r>
                      <a:r>
                        <a:rPr sz="1400" spc="-20">
                          <a:solidFill>
                            <a:srgbClr val="FFFFFF"/>
                          </a:solidFill>
                          <a:latin typeface="Franklin Gothic Book"/>
                          <a:cs typeface="Franklin Gothic Book"/>
                        </a:rPr>
                        <a:t>Chain </a:t>
                      </a:r>
                      <a:r>
                        <a:rPr sz="1400" spc="-10">
                          <a:solidFill>
                            <a:srgbClr val="FFFFFF"/>
                          </a:solidFill>
                          <a:latin typeface="Franklin Gothic Book"/>
                          <a:cs typeface="Franklin Gothic Book"/>
                        </a:rPr>
                        <a:t>Warehousing Certificate</a:t>
                      </a:r>
                      <a:endParaRPr sz="1400">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BB048"/>
                    </a:solidFill>
                  </a:tcPr>
                </a:tc>
                <a:tc>
                  <a:txBody>
                    <a:bodyPr/>
                    <a:lstStyle/>
                    <a:p>
                      <a:pPr marL="91440" marR="234315">
                        <a:lnSpc>
                          <a:spcPct val="100000"/>
                        </a:lnSpc>
                        <a:spcBef>
                          <a:spcPts val="320"/>
                        </a:spcBef>
                      </a:pPr>
                      <a:r>
                        <a:rPr sz="1400">
                          <a:solidFill>
                            <a:srgbClr val="FFFFFF"/>
                          </a:solidFill>
                          <a:latin typeface="Franklin Gothic Book"/>
                          <a:cs typeface="Franklin Gothic Book"/>
                        </a:rPr>
                        <a:t>Supply Chain</a:t>
                      </a:r>
                      <a:r>
                        <a:rPr sz="1400" spc="-50">
                          <a:solidFill>
                            <a:srgbClr val="FFFFFF"/>
                          </a:solidFill>
                          <a:latin typeface="Franklin Gothic Book"/>
                          <a:cs typeface="Franklin Gothic Book"/>
                        </a:rPr>
                        <a:t> </a:t>
                      </a:r>
                      <a:r>
                        <a:rPr sz="1400" spc="-10">
                          <a:solidFill>
                            <a:srgbClr val="FFFFFF"/>
                          </a:solidFill>
                          <a:latin typeface="Franklin Gothic Book"/>
                          <a:cs typeface="Franklin Gothic Book"/>
                        </a:rPr>
                        <a:t>Planning</a:t>
                      </a:r>
                      <a:r>
                        <a:rPr lang="en-US" sz="1400" spc="-10">
                          <a:solidFill>
                            <a:srgbClr val="FFFFFF"/>
                          </a:solidFill>
                          <a:latin typeface="Franklin Gothic Book"/>
                          <a:cs typeface="Franklin Gothic Book"/>
                        </a:rPr>
                        <a:t> </a:t>
                      </a:r>
                      <a:endParaRPr lang="en-US" sz="1400">
                        <a:latin typeface="Franklin Gothic Book"/>
                        <a:cs typeface="Franklin Gothic Book"/>
                      </a:endParaRPr>
                    </a:p>
                    <a:p>
                      <a:pPr marL="91440" marR="234315" lvl="0">
                        <a:lnSpc>
                          <a:spcPct val="100000"/>
                        </a:lnSpc>
                        <a:spcBef>
                          <a:spcPts val="320"/>
                        </a:spcBef>
                        <a:buNone/>
                      </a:pPr>
                      <a:r>
                        <a:rPr sz="1400" spc="-10">
                          <a:solidFill>
                            <a:srgbClr val="FFFFFF"/>
                          </a:solidFill>
                          <a:latin typeface="Franklin Gothic Book"/>
                          <a:cs typeface="Franklin Gothic Book"/>
                        </a:rPr>
                        <a:t>Certificate</a:t>
                      </a:r>
                      <a:endParaRPr sz="1400">
                        <a:latin typeface="Franklin Gothic Book"/>
                        <a:cs typeface="Franklin Gothic Book"/>
                      </a:endParaRPr>
                    </a:p>
                  </a:txBody>
                  <a:tcPr marL="0" marR="0" marT="4064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BB048"/>
                    </a:solidFill>
                  </a:tcPr>
                </a:tc>
                <a:tc>
                  <a:txBody>
                    <a:bodyPr/>
                    <a:lstStyle/>
                    <a:p>
                      <a:pPr marL="91440" marR="261620">
                        <a:lnSpc>
                          <a:spcPct val="100000"/>
                        </a:lnSpc>
                        <a:spcBef>
                          <a:spcPts val="320"/>
                        </a:spcBef>
                      </a:pPr>
                      <a:r>
                        <a:rPr sz="1400">
                          <a:solidFill>
                            <a:srgbClr val="FFFFFF"/>
                          </a:solidFill>
                          <a:latin typeface="Franklin Gothic Book"/>
                          <a:cs typeface="Franklin Gothic Book"/>
                        </a:rPr>
                        <a:t>Supply</a:t>
                      </a:r>
                      <a:r>
                        <a:rPr sz="1400" spc="-15">
                          <a:solidFill>
                            <a:srgbClr val="FFFFFF"/>
                          </a:solidFill>
                          <a:latin typeface="Franklin Gothic Book"/>
                          <a:cs typeface="Franklin Gothic Book"/>
                        </a:rPr>
                        <a:t> </a:t>
                      </a:r>
                      <a:r>
                        <a:rPr sz="1400" spc="-20">
                          <a:solidFill>
                            <a:srgbClr val="FFFFFF"/>
                          </a:solidFill>
                          <a:latin typeface="Franklin Gothic Book"/>
                          <a:cs typeface="Franklin Gothic Book"/>
                        </a:rPr>
                        <a:t>Chain </a:t>
                      </a:r>
                      <a:r>
                        <a:rPr sz="1400" spc="-10">
                          <a:solidFill>
                            <a:srgbClr val="FFFFFF"/>
                          </a:solidFill>
                          <a:latin typeface="Franklin Gothic Book"/>
                          <a:cs typeface="Franklin Gothic Book"/>
                        </a:rPr>
                        <a:t>Technology</a:t>
                      </a:r>
                      <a:r>
                        <a:rPr sz="1400" spc="-75">
                          <a:solidFill>
                            <a:srgbClr val="FFFFFF"/>
                          </a:solidFill>
                          <a:latin typeface="Franklin Gothic Book"/>
                          <a:cs typeface="Franklin Gothic Book"/>
                        </a:rPr>
                        <a:t> </a:t>
                      </a:r>
                      <a:r>
                        <a:rPr sz="1400" spc="-10">
                          <a:solidFill>
                            <a:srgbClr val="FFFFFF"/>
                          </a:solidFill>
                          <a:latin typeface="Franklin Gothic Book"/>
                          <a:cs typeface="Franklin Gothic Book"/>
                        </a:rPr>
                        <a:t>Certificate</a:t>
                      </a:r>
                      <a:endParaRPr sz="14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38100" cap="flat" cmpd="sng" algn="ctr">
                      <a:solidFill>
                        <a:srgbClr val="FFFFFF"/>
                      </a:solidFill>
                      <a:prstDash val="solid"/>
                      <a:round/>
                      <a:headEnd type="none" w="med" len="med"/>
                      <a:tailEnd type="none" w="med" len="med"/>
                    </a:lnB>
                    <a:solidFill>
                      <a:srgbClr val="3BB048"/>
                    </a:solidFill>
                  </a:tcPr>
                </a:tc>
                <a:tc>
                  <a:txBody>
                    <a:bodyPr/>
                    <a:lstStyle/>
                    <a:p>
                      <a:pPr marL="91440" marR="261620" lvl="0" indent="0" eaLnBrk="1" fontAlgn="auto" latinLnBrk="0" hangingPunct="1">
                        <a:lnSpc>
                          <a:spcPct val="100000"/>
                        </a:lnSpc>
                        <a:spcBef>
                          <a:spcPts val="320"/>
                        </a:spcBef>
                        <a:spcAft>
                          <a:spcPts val="0"/>
                        </a:spcAft>
                        <a:buClrTx/>
                        <a:buSzTx/>
                        <a:buFontTx/>
                        <a:buNone/>
                      </a:pPr>
                      <a:endParaRPr lang="en-US" sz="1400">
                        <a:solidFill>
                          <a:srgbClr val="FFFFFF"/>
                        </a:solidFill>
                        <a:latin typeface="Franklin Gothic Book"/>
                        <a:cs typeface="Franklin Gothic Book"/>
                      </a:endParaRPr>
                    </a:p>
                    <a:p>
                      <a:pPr marL="91440" marR="261620" lvl="0" indent="0">
                        <a:lnSpc>
                          <a:spcPct val="100000"/>
                        </a:lnSpc>
                        <a:spcBef>
                          <a:spcPts val="320"/>
                        </a:spcBef>
                        <a:spcAft>
                          <a:spcPts val="0"/>
                        </a:spcAft>
                        <a:buClrTx/>
                        <a:buSzTx/>
                        <a:buFontTx/>
                        <a:buNone/>
                      </a:pPr>
                      <a:r>
                        <a:rPr lang="en-US" sz="1400">
                          <a:solidFill>
                            <a:srgbClr val="FFFFFF"/>
                          </a:solidFill>
                          <a:latin typeface="Franklin Gothic Book"/>
                          <a:cs typeface="Franklin Gothic Book"/>
                        </a:rPr>
                        <a:t>Supply</a:t>
                      </a:r>
                      <a:r>
                        <a:rPr lang="en-US" sz="1400" spc="-15">
                          <a:solidFill>
                            <a:srgbClr val="FFFFFF"/>
                          </a:solidFill>
                          <a:latin typeface="Franklin Gothic Book"/>
                          <a:cs typeface="Franklin Gothic Book"/>
                        </a:rPr>
                        <a:t> </a:t>
                      </a:r>
                      <a:r>
                        <a:rPr lang="en-US" sz="1400" spc="-20">
                          <a:solidFill>
                            <a:srgbClr val="FFFFFF"/>
                          </a:solidFill>
                          <a:latin typeface="Franklin Gothic Book"/>
                          <a:cs typeface="Franklin Gothic Book"/>
                        </a:rPr>
                        <a:t>Chain </a:t>
                      </a:r>
                      <a:endParaRPr lang="en-US" sz="1400">
                        <a:latin typeface="Franklin Gothic Book"/>
                        <a:cs typeface="Franklin Gothic Book"/>
                      </a:endParaRPr>
                    </a:p>
                    <a:p>
                      <a:pPr marL="91440" marR="261620" lvl="0" indent="0">
                        <a:lnSpc>
                          <a:spcPct val="100000"/>
                        </a:lnSpc>
                        <a:spcBef>
                          <a:spcPts val="320"/>
                        </a:spcBef>
                        <a:spcAft>
                          <a:spcPts val="0"/>
                        </a:spcAft>
                        <a:buClrTx/>
                        <a:buSzTx/>
                        <a:buFontTx/>
                        <a:buNone/>
                      </a:pPr>
                      <a:r>
                        <a:rPr lang="en-US" sz="1400" spc="-10">
                          <a:solidFill>
                            <a:srgbClr val="FFFFFF"/>
                          </a:solidFill>
                          <a:latin typeface="Franklin Gothic Book"/>
                          <a:cs typeface="Franklin Gothic Book"/>
                        </a:rPr>
                        <a:t>Resilience</a:t>
                      </a:r>
                      <a:r>
                        <a:rPr lang="en-US" sz="1400" spc="-75">
                          <a:solidFill>
                            <a:srgbClr val="FFFFFF"/>
                          </a:solidFill>
                          <a:latin typeface="Franklin Gothic Book"/>
                          <a:cs typeface="Franklin Gothic Book"/>
                        </a:rPr>
                        <a:t> </a:t>
                      </a:r>
                      <a:endParaRPr lang="en-US" sz="1400">
                        <a:latin typeface="Franklin Gothic Book"/>
                        <a:cs typeface="Franklin Gothic Book"/>
                      </a:endParaRPr>
                    </a:p>
                    <a:p>
                      <a:pPr marL="91440" marR="261620" lvl="0" indent="0" defTabSz="914400">
                        <a:lnSpc>
                          <a:spcPct val="100000"/>
                        </a:lnSpc>
                        <a:spcBef>
                          <a:spcPts val="320"/>
                        </a:spcBef>
                        <a:spcAft>
                          <a:spcPts val="0"/>
                        </a:spcAft>
                        <a:buClrTx/>
                        <a:buSzTx/>
                        <a:buFontTx/>
                        <a:buNone/>
                        <a:tabLst/>
                        <a:defRPr/>
                      </a:pPr>
                      <a:r>
                        <a:rPr lang="en-US" sz="1400" spc="-10">
                          <a:solidFill>
                            <a:srgbClr val="FFFFFF"/>
                          </a:solidFill>
                          <a:latin typeface="Franklin Gothic Book"/>
                          <a:cs typeface="Franklin Gothic Book"/>
                        </a:rPr>
                        <a:t>Certificate</a:t>
                      </a:r>
                      <a:endParaRPr lang="en-US" sz="1400">
                        <a:latin typeface="Franklin Gothic Book"/>
                        <a:cs typeface="Franklin Gothic Book"/>
                      </a:endParaRPr>
                    </a:p>
                    <a:p>
                      <a:pPr marL="91440" marR="261620">
                        <a:lnSpc>
                          <a:spcPct val="100000"/>
                        </a:lnSpc>
                        <a:spcBef>
                          <a:spcPts val="320"/>
                        </a:spcBef>
                      </a:pPr>
                      <a:endParaRPr sz="1400">
                        <a:latin typeface="Franklin Gothic Book"/>
                        <a:cs typeface="Franklin Gothic Book"/>
                      </a:endParaRPr>
                    </a:p>
                  </a:txBody>
                  <a:tcPr marL="0" marR="0" marT="4064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38100" cap="flat" cmpd="sng" algn="ctr">
                      <a:solidFill>
                        <a:srgbClr val="FFFFFF"/>
                      </a:solidFill>
                      <a:prstDash val="solid"/>
                      <a:round/>
                      <a:headEnd type="none" w="med" len="med"/>
                      <a:tailEnd type="none" w="med" len="med"/>
                    </a:lnB>
                    <a:solidFill>
                      <a:srgbClr val="3BB048"/>
                    </a:solidFill>
                  </a:tcPr>
                </a:tc>
                <a:tc>
                  <a:txBody>
                    <a:bodyPr/>
                    <a:lstStyle/>
                    <a:p>
                      <a:pPr marL="91440" lvl="0">
                        <a:lnSpc>
                          <a:spcPct val="100000"/>
                        </a:lnSpc>
                        <a:spcBef>
                          <a:spcPts val="320"/>
                        </a:spcBef>
                        <a:buNone/>
                      </a:pPr>
                      <a:r>
                        <a:rPr lang="en-US" sz="1400">
                          <a:solidFill>
                            <a:schemeClr val="bg1"/>
                          </a:solidFill>
                          <a:latin typeface="Franklin Gothic Book"/>
                          <a:cs typeface="Franklin Gothic Book"/>
                        </a:rPr>
                        <a:t>Supplier Relationship Management Certificate</a:t>
                      </a:r>
                      <a:endParaRPr sz="1400">
                        <a:solidFill>
                          <a:schemeClr val="bg1"/>
                        </a:solidFill>
                        <a:latin typeface="Franklin Gothic Book"/>
                        <a:cs typeface="Franklin Gothic Book"/>
                      </a:endParaRPr>
                    </a:p>
                  </a:txBody>
                  <a:tcPr marL="0" marR="0" marT="40640" marB="0" anchor="ctr">
                    <a:lnL w="12700">
                      <a:solidFill>
                        <a:srgbClr val="FFFFFF"/>
                      </a:solidFill>
                    </a:lnL>
                    <a:lnR w="12700">
                      <a:solidFill>
                        <a:srgbClr val="FFFFFF"/>
                      </a:solidFill>
                    </a:lnR>
                    <a:lnT w="12700">
                      <a:solidFill>
                        <a:srgbClr val="FFFFFF"/>
                      </a:solidFill>
                    </a:lnT>
                    <a:lnB w="38099">
                      <a:solidFill>
                        <a:srgbClr val="FFFFFF"/>
                      </a:solidFill>
                    </a:lnB>
                    <a:solidFill>
                      <a:srgbClr val="3BB048"/>
                    </a:solidFill>
                  </a:tcPr>
                </a:tc>
                <a:extLst>
                  <a:ext uri="{0D108BD9-81ED-4DB2-BD59-A6C34878D82A}">
                    <a16:rowId xmlns:a16="http://schemas.microsoft.com/office/drawing/2014/main" val="10000"/>
                  </a:ext>
                </a:extLst>
              </a:tr>
              <a:tr h="2756221">
                <a:tc>
                  <a:txBody>
                    <a:bodyPr/>
                    <a:lstStyle/>
                    <a:p>
                      <a:pPr marL="91440" marR="161290">
                        <a:lnSpc>
                          <a:spcPct val="100000"/>
                        </a:lnSpc>
                        <a:spcBef>
                          <a:spcPts val="335"/>
                        </a:spcBef>
                      </a:pPr>
                      <a:r>
                        <a:rPr sz="1000">
                          <a:latin typeface="Franklin Gothic Book"/>
                          <a:cs typeface="Franklin Gothic Book"/>
                        </a:rPr>
                        <a:t>Supply</a:t>
                      </a:r>
                      <a:r>
                        <a:rPr sz="1000" spc="-35">
                          <a:latin typeface="Franklin Gothic Book"/>
                          <a:cs typeface="Franklin Gothic Book"/>
                        </a:rPr>
                        <a:t> </a:t>
                      </a:r>
                      <a:r>
                        <a:rPr sz="1000" dirty="0">
                          <a:latin typeface="Franklin Gothic Book"/>
                          <a:cs typeface="Franklin Gothic Book"/>
                        </a:rPr>
                        <a:t>Chain</a:t>
                      </a:r>
                      <a:r>
                        <a:rPr sz="1000" spc="-50" dirty="0">
                          <a:latin typeface="Franklin Gothic Book"/>
                          <a:cs typeface="Franklin Gothic Book"/>
                        </a:rPr>
                        <a:t> </a:t>
                      </a:r>
                      <a:r>
                        <a:rPr sz="1000" dirty="0">
                          <a:latin typeface="Franklin Gothic Book"/>
                          <a:cs typeface="Franklin Gothic Book"/>
                        </a:rPr>
                        <a:t>Operations</a:t>
                      </a:r>
                      <a:r>
                        <a:rPr sz="1000" spc="-45" dirty="0">
                          <a:latin typeface="Franklin Gothic Book"/>
                          <a:cs typeface="Franklin Gothic Book"/>
                        </a:rPr>
                        <a:t> </a:t>
                      </a:r>
                      <a:r>
                        <a:rPr sz="1000" spc="-10" dirty="0">
                          <a:latin typeface="Franklin Gothic Book"/>
                          <a:cs typeface="Franklin Gothic Book"/>
                        </a:rPr>
                        <a:t>Areas </a:t>
                      </a:r>
                      <a:r>
                        <a:rPr sz="1000" dirty="0">
                          <a:latin typeface="Franklin Gothic Book"/>
                          <a:cs typeface="Franklin Gothic Book"/>
                        </a:rPr>
                        <a:t>Most</a:t>
                      </a:r>
                      <a:r>
                        <a:rPr sz="1000" spc="-55" dirty="0">
                          <a:latin typeface="Franklin Gothic Book"/>
                          <a:cs typeface="Franklin Gothic Book"/>
                        </a:rPr>
                        <a:t> </a:t>
                      </a:r>
                      <a:r>
                        <a:rPr sz="1000" dirty="0">
                          <a:latin typeface="Franklin Gothic Book"/>
                          <a:cs typeface="Franklin Gothic Book"/>
                        </a:rPr>
                        <a:t>Suited</a:t>
                      </a:r>
                      <a:r>
                        <a:rPr sz="1000" spc="-40" dirty="0">
                          <a:latin typeface="Franklin Gothic Book"/>
                          <a:cs typeface="Franklin Gothic Book"/>
                        </a:rPr>
                        <a:t> </a:t>
                      </a:r>
                      <a:r>
                        <a:rPr sz="1000" dirty="0">
                          <a:latin typeface="Franklin Gothic Book"/>
                          <a:cs typeface="Franklin Gothic Book"/>
                        </a:rPr>
                        <a:t>for</a:t>
                      </a:r>
                      <a:r>
                        <a:rPr sz="1000" spc="-35" dirty="0">
                          <a:latin typeface="Franklin Gothic Book"/>
                          <a:cs typeface="Franklin Gothic Book"/>
                        </a:rPr>
                        <a:t> </a:t>
                      </a:r>
                      <a:r>
                        <a:rPr sz="1000" spc="-10" dirty="0">
                          <a:latin typeface="Franklin Gothic Book"/>
                          <a:cs typeface="Franklin Gothic Book"/>
                        </a:rPr>
                        <a:t>Designation</a:t>
                      </a:r>
                      <a:endParaRPr sz="1000" dirty="0">
                        <a:latin typeface="Franklin Gothic Book"/>
                        <a:cs typeface="Franklin Gothic Book"/>
                      </a:endParaRPr>
                    </a:p>
                  </a:txBody>
                  <a:tcPr marL="0" marR="0" marT="42545" marB="0">
                    <a:lnL w="12700">
                      <a:solidFill>
                        <a:srgbClr val="FFFFFF"/>
                      </a:solidFill>
                      <a:prstDash val="soli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a:solidFill>
                        <a:srgbClr val="FFFFFF"/>
                      </a:solidFill>
                      <a:prstDash val="solid"/>
                    </a:lnB>
                    <a:solidFill>
                      <a:srgbClr val="CEE3CF"/>
                    </a:solidFill>
                  </a:tcPr>
                </a:tc>
                <a:tc>
                  <a:txBody>
                    <a:bodyPr/>
                    <a:lstStyle/>
                    <a:p>
                      <a:pPr marL="262890" indent="-171450">
                        <a:lnSpc>
                          <a:spcPct val="100000"/>
                        </a:lnSpc>
                        <a:spcBef>
                          <a:spcPts val="335"/>
                        </a:spcBef>
                        <a:buFont typeface="Arial"/>
                        <a:buChar char="•"/>
                        <a:tabLst>
                          <a:tab pos="262890" algn="l"/>
                        </a:tabLst>
                      </a:pPr>
                      <a:r>
                        <a:rPr sz="1000" spc="-10" dirty="0">
                          <a:latin typeface="Franklin Gothic Book"/>
                          <a:cs typeface="Franklin Gothic Book"/>
                        </a:rPr>
                        <a:t>Strategic</a:t>
                      </a:r>
                      <a:r>
                        <a:rPr sz="1000" spc="20" dirty="0">
                          <a:latin typeface="Franklin Gothic Book"/>
                          <a:cs typeface="Franklin Gothic Book"/>
                        </a:rPr>
                        <a:t> </a:t>
                      </a:r>
                      <a:r>
                        <a:rPr sz="1000" spc="-10" dirty="0">
                          <a:latin typeface="Franklin Gothic Book"/>
                          <a:cs typeface="Franklin Gothic Book"/>
                        </a:rPr>
                        <a:t>Sourcing</a:t>
                      </a:r>
                      <a:endParaRPr sz="1000" dirty="0">
                        <a:latin typeface="Franklin Gothic Book"/>
                        <a:cs typeface="Franklin Gothic Book"/>
                      </a:endParaRPr>
                    </a:p>
                    <a:p>
                      <a:pPr marL="261620" marR="619760" indent="-170815">
                        <a:lnSpc>
                          <a:spcPct val="100000"/>
                        </a:lnSpc>
                        <a:buFont typeface="Arial"/>
                        <a:buChar char="•"/>
                        <a:tabLst>
                          <a:tab pos="261620" algn="l"/>
                        </a:tabLst>
                      </a:pPr>
                      <a:r>
                        <a:rPr sz="1000" dirty="0">
                          <a:latin typeface="Franklin Gothic Book"/>
                          <a:cs typeface="Franklin Gothic Book"/>
                        </a:rPr>
                        <a:t>Supplier</a:t>
                      </a:r>
                      <a:r>
                        <a:rPr sz="1000" spc="-45" dirty="0">
                          <a:latin typeface="Franklin Gothic Book"/>
                          <a:cs typeface="Franklin Gothic Book"/>
                        </a:rPr>
                        <a:t> </a:t>
                      </a:r>
                      <a:r>
                        <a:rPr sz="1000" spc="-10" dirty="0">
                          <a:latin typeface="Franklin Gothic Book"/>
                          <a:cs typeface="Franklin Gothic Book"/>
                        </a:rPr>
                        <a:t>Relationship Management</a:t>
                      </a:r>
                      <a:endParaRPr sz="1000" dirty="0">
                        <a:latin typeface="Franklin Gothic Book"/>
                        <a:cs typeface="Franklin Gothic Book"/>
                      </a:endParaRPr>
                    </a:p>
                    <a:p>
                      <a:pPr marL="262890" indent="-171450">
                        <a:lnSpc>
                          <a:spcPct val="100000"/>
                        </a:lnSpc>
                        <a:buFont typeface="Arial"/>
                        <a:buChar char="•"/>
                        <a:tabLst>
                          <a:tab pos="262890" algn="l"/>
                        </a:tabLst>
                      </a:pPr>
                      <a:r>
                        <a:rPr sz="1000" dirty="0">
                          <a:latin typeface="Franklin Gothic Book"/>
                          <a:cs typeface="Franklin Gothic Book"/>
                        </a:rPr>
                        <a:t>Contract</a:t>
                      </a:r>
                      <a:r>
                        <a:rPr sz="1000" spc="-35" dirty="0">
                          <a:latin typeface="Franklin Gothic Book"/>
                          <a:cs typeface="Franklin Gothic Book"/>
                        </a:rPr>
                        <a:t> </a:t>
                      </a:r>
                      <a:r>
                        <a:rPr sz="1000" spc="-10" dirty="0">
                          <a:latin typeface="Franklin Gothic Book"/>
                          <a:cs typeface="Franklin Gothic Book"/>
                        </a:rPr>
                        <a:t>Management</a:t>
                      </a:r>
                      <a:endParaRPr sz="1000" dirty="0">
                        <a:latin typeface="Franklin Gothic Book"/>
                        <a:cs typeface="Franklin Gothic Book"/>
                      </a:endParaRPr>
                    </a:p>
                    <a:p>
                      <a:pPr marL="262890" indent="-171450">
                        <a:lnSpc>
                          <a:spcPct val="100000"/>
                        </a:lnSpc>
                        <a:buFont typeface="Arial"/>
                        <a:buChar char="•"/>
                        <a:tabLst>
                          <a:tab pos="262890" algn="l"/>
                        </a:tabLst>
                      </a:pPr>
                      <a:r>
                        <a:rPr sz="1000" spc="-10" dirty="0">
                          <a:latin typeface="Franklin Gothic Book"/>
                          <a:cs typeface="Franklin Gothic Book"/>
                        </a:rPr>
                        <a:t>Purchasing</a:t>
                      </a:r>
                      <a:endParaRPr sz="1000" dirty="0">
                        <a:latin typeface="Franklin Gothic Book"/>
                        <a:cs typeface="Franklin Gothic Book"/>
                      </a:endParaRPr>
                    </a:p>
                    <a:p>
                      <a:pPr marL="262890" indent="-171450">
                        <a:lnSpc>
                          <a:spcPct val="100000"/>
                        </a:lnSpc>
                        <a:buFont typeface="Arial"/>
                        <a:buChar char="•"/>
                        <a:tabLst>
                          <a:tab pos="262890" algn="l"/>
                        </a:tabLst>
                      </a:pPr>
                      <a:r>
                        <a:rPr sz="1000" dirty="0">
                          <a:latin typeface="Franklin Gothic Book"/>
                          <a:cs typeface="Franklin Gothic Book"/>
                        </a:rPr>
                        <a:t>Data</a:t>
                      </a:r>
                      <a:r>
                        <a:rPr sz="1000" spc="-15" dirty="0">
                          <a:latin typeface="Franklin Gothic Book"/>
                          <a:cs typeface="Franklin Gothic Book"/>
                        </a:rPr>
                        <a:t> </a:t>
                      </a:r>
                      <a:r>
                        <a:rPr sz="1000" dirty="0">
                          <a:latin typeface="Franklin Gothic Book"/>
                          <a:cs typeface="Franklin Gothic Book"/>
                        </a:rPr>
                        <a:t>Analytics</a:t>
                      </a:r>
                      <a:r>
                        <a:rPr sz="1000" spc="-25" dirty="0">
                          <a:latin typeface="Franklin Gothic Book"/>
                          <a:cs typeface="Franklin Gothic Book"/>
                        </a:rPr>
                        <a:t> </a:t>
                      </a:r>
                      <a:r>
                        <a:rPr sz="1000" dirty="0">
                          <a:latin typeface="Franklin Gothic Book"/>
                          <a:cs typeface="Franklin Gothic Book"/>
                        </a:rPr>
                        <a:t>and</a:t>
                      </a:r>
                      <a:r>
                        <a:rPr sz="1000" spc="-45" dirty="0">
                          <a:latin typeface="Franklin Gothic Book"/>
                          <a:cs typeface="Franklin Gothic Book"/>
                        </a:rPr>
                        <a:t> </a:t>
                      </a:r>
                      <a:r>
                        <a:rPr sz="1000" spc="-10" dirty="0">
                          <a:latin typeface="Franklin Gothic Book"/>
                          <a:cs typeface="Franklin Gothic Book"/>
                        </a:rPr>
                        <a:t>Metrics</a:t>
                      </a:r>
                      <a:endParaRPr sz="1000" dirty="0">
                        <a:latin typeface="Franklin Gothic Book"/>
                        <a:cs typeface="Franklin Gothic Book"/>
                      </a:endParaRPr>
                    </a:p>
                  </a:txBody>
                  <a:tcPr marL="0" marR="0" marT="4254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a:solidFill>
                        <a:srgbClr val="FFFFFF"/>
                      </a:solidFill>
                      <a:prstDash val="solid"/>
                    </a:lnB>
                    <a:solidFill>
                      <a:srgbClr val="CEE3CF"/>
                    </a:solidFill>
                  </a:tcPr>
                </a:tc>
                <a:tc>
                  <a:txBody>
                    <a:bodyPr/>
                    <a:lstStyle/>
                    <a:p>
                      <a:pPr marL="262255" marR="612140" indent="-171450">
                        <a:lnSpc>
                          <a:spcPct val="100000"/>
                        </a:lnSpc>
                        <a:spcBef>
                          <a:spcPts val="335"/>
                        </a:spcBef>
                        <a:buFont typeface="Arial"/>
                        <a:buChar char="•"/>
                        <a:tabLst>
                          <a:tab pos="261620" algn="l"/>
                        </a:tabLst>
                      </a:pPr>
                      <a:r>
                        <a:rPr sz="1000" spc="-10">
                          <a:solidFill>
                            <a:schemeClr val="tx1"/>
                          </a:solidFill>
                          <a:latin typeface="Franklin Gothic Book"/>
                          <a:ea typeface="+mn-ea"/>
                          <a:cs typeface="Franklin Gothic Book"/>
                        </a:rPr>
                        <a:t>Distribution Inventory Management</a:t>
                      </a:r>
                    </a:p>
                    <a:p>
                      <a:pPr marL="262255" indent="-171450">
                        <a:lnSpc>
                          <a:spcPct val="100000"/>
                        </a:lnSpc>
                        <a:buFont typeface="Arial"/>
                        <a:buChar char="•"/>
                        <a:tabLst>
                          <a:tab pos="262255" algn="l"/>
                        </a:tabLst>
                      </a:pPr>
                      <a:r>
                        <a:rPr sz="1000" spc="-10">
                          <a:solidFill>
                            <a:schemeClr val="tx1"/>
                          </a:solidFill>
                          <a:latin typeface="Franklin Gothic Book"/>
                          <a:ea typeface="+mn-ea"/>
                          <a:cs typeface="Franklin Gothic Book"/>
                        </a:rPr>
                        <a:t>Product Storage</a:t>
                      </a:r>
                    </a:p>
                    <a:p>
                      <a:pPr marL="262255" indent="-171450">
                        <a:lnSpc>
                          <a:spcPct val="100000"/>
                        </a:lnSpc>
                        <a:buFont typeface="Arial"/>
                        <a:buChar char="•"/>
                        <a:tabLst>
                          <a:tab pos="262255" algn="l"/>
                        </a:tabLst>
                      </a:pPr>
                      <a:r>
                        <a:rPr sz="1000" spc="-10">
                          <a:solidFill>
                            <a:schemeClr val="tx1"/>
                          </a:solidFill>
                          <a:latin typeface="Franklin Gothic Book"/>
                          <a:ea typeface="+mn-ea"/>
                          <a:cs typeface="Franklin Gothic Book"/>
                        </a:rPr>
                        <a:t>Packaging and Shipment</a:t>
                      </a:r>
                    </a:p>
                    <a:p>
                      <a:pPr marL="262255" indent="-171450">
                        <a:lnSpc>
                          <a:spcPct val="100000"/>
                        </a:lnSpc>
                        <a:buFont typeface="Arial"/>
                        <a:buChar char="•"/>
                        <a:tabLst>
                          <a:tab pos="262255" algn="l"/>
                        </a:tabLst>
                      </a:pPr>
                      <a:r>
                        <a:rPr sz="1000" spc="-10">
                          <a:solidFill>
                            <a:schemeClr val="tx1"/>
                          </a:solidFill>
                          <a:latin typeface="Franklin Gothic Book"/>
                          <a:ea typeface="+mn-ea"/>
                          <a:cs typeface="Franklin Gothic Book"/>
                        </a:rPr>
                        <a:t>Order Fulfillment</a:t>
                      </a:r>
                    </a:p>
                    <a:p>
                      <a:pPr marL="262255" indent="-171450">
                        <a:lnSpc>
                          <a:spcPct val="100000"/>
                        </a:lnSpc>
                        <a:buFont typeface="Arial"/>
                        <a:buChar char="•"/>
                        <a:tabLst>
                          <a:tab pos="262255" algn="l"/>
                        </a:tabLst>
                      </a:pPr>
                      <a:r>
                        <a:rPr sz="1000" spc="-10">
                          <a:solidFill>
                            <a:schemeClr val="tx1"/>
                          </a:solidFill>
                          <a:latin typeface="Franklin Gothic Book"/>
                          <a:ea typeface="+mn-ea"/>
                          <a:cs typeface="Franklin Gothic Book"/>
                        </a:rPr>
                        <a:t>Inventory Control</a:t>
                      </a:r>
                    </a:p>
                    <a:p>
                      <a:pPr marL="262255" marR="363855" indent="-171450">
                        <a:lnSpc>
                          <a:spcPct val="100000"/>
                        </a:lnSpc>
                        <a:buFont typeface="Arial"/>
                        <a:buChar char="•"/>
                        <a:tabLst>
                          <a:tab pos="261620" algn="l"/>
                        </a:tabLst>
                      </a:pPr>
                      <a:r>
                        <a:rPr sz="1000" spc="-10">
                          <a:solidFill>
                            <a:schemeClr val="tx1"/>
                          </a:solidFill>
                          <a:latin typeface="Franklin Gothic Book"/>
                          <a:ea typeface="+mn-ea"/>
                          <a:cs typeface="Franklin Gothic Book"/>
                        </a:rPr>
                        <a:t>Warehouse Management Systems (WMS)</a:t>
                      </a:r>
                    </a:p>
                    <a:p>
                      <a:pPr marL="262255" indent="-171450">
                        <a:lnSpc>
                          <a:spcPct val="100000"/>
                        </a:lnSpc>
                        <a:buFont typeface="Arial"/>
                        <a:buChar char="•"/>
                        <a:tabLst>
                          <a:tab pos="262255" algn="l"/>
                        </a:tabLst>
                      </a:pPr>
                      <a:r>
                        <a:rPr sz="1000" spc="-10">
                          <a:solidFill>
                            <a:schemeClr val="tx1"/>
                          </a:solidFill>
                          <a:latin typeface="Franklin Gothic Book"/>
                          <a:ea typeface="+mn-ea"/>
                          <a:cs typeface="Franklin Gothic Book"/>
                        </a:rPr>
                        <a:t>Customer Returns</a:t>
                      </a:r>
                    </a:p>
                    <a:p>
                      <a:pPr marL="262255" indent="-171450">
                        <a:lnSpc>
                          <a:spcPct val="100000"/>
                        </a:lnSpc>
                        <a:buFont typeface="Arial"/>
                        <a:buChar char="•"/>
                        <a:tabLst>
                          <a:tab pos="262255" algn="l"/>
                        </a:tabLst>
                      </a:pPr>
                      <a:r>
                        <a:rPr sz="1000" spc="-10">
                          <a:solidFill>
                            <a:schemeClr val="tx1"/>
                          </a:solidFill>
                          <a:latin typeface="Franklin Gothic Book"/>
                          <a:ea typeface="+mn-ea"/>
                          <a:cs typeface="Franklin Gothic Book"/>
                        </a:rPr>
                        <a:t>Transportation and Logistics</a:t>
                      </a:r>
                    </a:p>
                  </a:txBody>
                  <a:tcPr marL="0" marR="0" marT="4254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a:solidFill>
                        <a:srgbClr val="FFFFFF"/>
                      </a:solidFill>
                      <a:prstDash val="solid"/>
                    </a:lnB>
                    <a:solidFill>
                      <a:srgbClr val="CEE3CF"/>
                    </a:solidFill>
                  </a:tcPr>
                </a:tc>
                <a:tc>
                  <a:txBody>
                    <a:bodyPr/>
                    <a:lstStyle/>
                    <a:p>
                      <a:pPr marL="262255" indent="-171450">
                        <a:lnSpc>
                          <a:spcPct val="100000"/>
                        </a:lnSpc>
                        <a:spcBef>
                          <a:spcPts val="335"/>
                        </a:spcBef>
                        <a:buFont typeface="Arial"/>
                        <a:buChar char="•"/>
                        <a:tabLst>
                          <a:tab pos="262255" algn="l"/>
                        </a:tabLst>
                      </a:pPr>
                      <a:r>
                        <a:rPr sz="1000" spc="-10">
                          <a:solidFill>
                            <a:schemeClr val="tx1"/>
                          </a:solidFill>
                          <a:latin typeface="Franklin Gothic Book"/>
                          <a:ea typeface="+mn-ea"/>
                          <a:cs typeface="Franklin Gothic Book"/>
                        </a:rPr>
                        <a:t>Integrated Business Planning</a:t>
                      </a:r>
                    </a:p>
                    <a:p>
                      <a:pPr marL="262255" indent="-171450">
                        <a:lnSpc>
                          <a:spcPct val="100000"/>
                        </a:lnSpc>
                        <a:buFont typeface="Arial"/>
                        <a:buChar char="•"/>
                        <a:tabLst>
                          <a:tab pos="262255" algn="l"/>
                        </a:tabLst>
                      </a:pPr>
                      <a:r>
                        <a:rPr sz="1000" spc="-10">
                          <a:solidFill>
                            <a:schemeClr val="tx1"/>
                          </a:solidFill>
                          <a:latin typeface="Franklin Gothic Book"/>
                          <a:ea typeface="+mn-ea"/>
                          <a:cs typeface="Franklin Gothic Book"/>
                        </a:rPr>
                        <a:t>Demand Planning</a:t>
                      </a:r>
                    </a:p>
                    <a:p>
                      <a:pPr marL="262255" marR="806450" indent="-171450">
                        <a:lnSpc>
                          <a:spcPct val="100000"/>
                        </a:lnSpc>
                        <a:buFont typeface="Arial"/>
                        <a:buChar char="•"/>
                        <a:tabLst>
                          <a:tab pos="261620" algn="l"/>
                        </a:tabLst>
                      </a:pPr>
                      <a:r>
                        <a:rPr sz="1000" spc="-10">
                          <a:solidFill>
                            <a:schemeClr val="tx1"/>
                          </a:solidFill>
                          <a:latin typeface="Franklin Gothic Book"/>
                          <a:ea typeface="+mn-ea"/>
                          <a:cs typeface="Franklin Gothic Book"/>
                        </a:rPr>
                        <a:t>Master Production Scheduling</a:t>
                      </a:r>
                    </a:p>
                    <a:p>
                      <a:pPr marL="262255" marR="513715" indent="-171450">
                        <a:lnSpc>
                          <a:spcPct val="100000"/>
                        </a:lnSpc>
                        <a:buFont typeface="Arial"/>
                        <a:buChar char="•"/>
                        <a:tabLst>
                          <a:tab pos="261620" algn="l"/>
                        </a:tabLst>
                      </a:pPr>
                      <a:r>
                        <a:rPr sz="1000" spc="-10">
                          <a:solidFill>
                            <a:schemeClr val="tx1"/>
                          </a:solidFill>
                          <a:latin typeface="Franklin Gothic Book"/>
                          <a:ea typeface="+mn-ea"/>
                          <a:cs typeface="Franklin Gothic Book"/>
                        </a:rPr>
                        <a:t>Material Requirements Planning</a:t>
                      </a:r>
                    </a:p>
                    <a:p>
                      <a:pPr marL="262255" indent="-171450">
                        <a:lnSpc>
                          <a:spcPct val="100000"/>
                        </a:lnSpc>
                        <a:buFont typeface="Arial"/>
                        <a:buChar char="•"/>
                        <a:tabLst>
                          <a:tab pos="262255" algn="l"/>
                        </a:tabLst>
                      </a:pPr>
                      <a:r>
                        <a:rPr sz="1000" spc="-10">
                          <a:solidFill>
                            <a:schemeClr val="tx1"/>
                          </a:solidFill>
                          <a:latin typeface="Franklin Gothic Book"/>
                          <a:ea typeface="+mn-ea"/>
                          <a:cs typeface="Franklin Gothic Book"/>
                        </a:rPr>
                        <a:t>Production Control</a:t>
                      </a:r>
                    </a:p>
                    <a:p>
                      <a:pPr marL="262255" indent="-171450">
                        <a:lnSpc>
                          <a:spcPct val="100000"/>
                        </a:lnSpc>
                        <a:buFont typeface="Arial"/>
                        <a:buChar char="•"/>
                        <a:tabLst>
                          <a:tab pos="262255" algn="l"/>
                        </a:tabLst>
                      </a:pPr>
                      <a:r>
                        <a:rPr sz="1000" spc="-10">
                          <a:solidFill>
                            <a:schemeClr val="tx1"/>
                          </a:solidFill>
                          <a:latin typeface="Franklin Gothic Book"/>
                          <a:ea typeface="+mn-ea"/>
                          <a:cs typeface="Franklin Gothic Book"/>
                        </a:rPr>
                        <a:t>Distribution Planning</a:t>
                      </a:r>
                    </a:p>
                    <a:p>
                      <a:pPr marL="262255" marR="608330" indent="-171450">
                        <a:lnSpc>
                          <a:spcPct val="100000"/>
                        </a:lnSpc>
                        <a:buFont typeface="Arial"/>
                        <a:buChar char="•"/>
                        <a:tabLst>
                          <a:tab pos="261620" algn="l"/>
                        </a:tabLst>
                      </a:pPr>
                      <a:r>
                        <a:rPr sz="1000" spc="-10">
                          <a:solidFill>
                            <a:schemeClr val="tx1"/>
                          </a:solidFill>
                          <a:latin typeface="Franklin Gothic Book"/>
                          <a:ea typeface="+mn-ea"/>
                          <a:cs typeface="Franklin Gothic Book"/>
                        </a:rPr>
                        <a:t>Sales and Operations Planning (S&amp;OP)</a:t>
                      </a:r>
                    </a:p>
                  </a:txBody>
                  <a:tcPr marL="0" marR="0" marT="4254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a:solidFill>
                        <a:srgbClr val="FFFFFF"/>
                      </a:solidFill>
                      <a:prstDash val="solid"/>
                    </a:lnB>
                    <a:solidFill>
                      <a:srgbClr val="CEE3CF"/>
                    </a:solidFill>
                  </a:tcPr>
                </a:tc>
                <a:tc>
                  <a:txBody>
                    <a:bodyPr/>
                    <a:lstStyle/>
                    <a:p>
                      <a:pPr marL="262255" indent="-171450">
                        <a:lnSpc>
                          <a:spcPct val="100000"/>
                        </a:lnSpc>
                        <a:spcBef>
                          <a:spcPts val="335"/>
                        </a:spcBef>
                        <a:buFont typeface="Arial"/>
                        <a:buChar char="•"/>
                        <a:tabLst>
                          <a:tab pos="262255" algn="l"/>
                        </a:tabLst>
                      </a:pPr>
                      <a:r>
                        <a:rPr sz="1000" spc="-10" dirty="0">
                          <a:solidFill>
                            <a:schemeClr val="tx1"/>
                          </a:solidFill>
                          <a:latin typeface="Franklin Gothic Book"/>
                          <a:ea typeface="+mn-ea"/>
                          <a:cs typeface="Franklin Gothic Book"/>
                        </a:rPr>
                        <a:t>Supply Chain Digitization</a:t>
                      </a:r>
                    </a:p>
                    <a:p>
                      <a:pPr marL="262255" indent="-171450">
                        <a:lnSpc>
                          <a:spcPct val="100000"/>
                        </a:lnSpc>
                        <a:buFont typeface="Arial"/>
                        <a:buChar char="•"/>
                        <a:tabLst>
                          <a:tab pos="262255" algn="l"/>
                        </a:tabLst>
                      </a:pPr>
                      <a:r>
                        <a:rPr sz="1000" spc="-10" dirty="0">
                          <a:solidFill>
                            <a:schemeClr val="tx1"/>
                          </a:solidFill>
                          <a:latin typeface="Franklin Gothic Book"/>
                          <a:ea typeface="+mn-ea"/>
                          <a:cs typeface="Franklin Gothic Book"/>
                        </a:rPr>
                        <a:t>Data-Driven Decision-Making</a:t>
                      </a:r>
                    </a:p>
                    <a:p>
                      <a:pPr marL="262255" indent="-171450">
                        <a:lnSpc>
                          <a:spcPct val="100000"/>
                        </a:lnSpc>
                        <a:buFont typeface="Arial"/>
                        <a:buChar char="•"/>
                        <a:tabLst>
                          <a:tab pos="262255" algn="l"/>
                        </a:tabLst>
                      </a:pPr>
                      <a:r>
                        <a:rPr sz="1000" spc="-10" dirty="0">
                          <a:solidFill>
                            <a:schemeClr val="tx1"/>
                          </a:solidFill>
                          <a:latin typeface="Franklin Gothic Book"/>
                          <a:ea typeface="+mn-ea"/>
                          <a:cs typeface="Franklin Gothic Book"/>
                        </a:rPr>
                        <a:t>Continuous Improvement</a:t>
                      </a:r>
                    </a:p>
                    <a:p>
                      <a:pPr marL="262255" marR="716280" indent="-171450">
                        <a:lnSpc>
                          <a:spcPct val="100000"/>
                        </a:lnSpc>
                        <a:buFont typeface="Arial"/>
                        <a:buChar char="•"/>
                        <a:tabLst>
                          <a:tab pos="261620" algn="l"/>
                        </a:tabLst>
                      </a:pPr>
                      <a:r>
                        <a:rPr sz="1000" spc="-10" dirty="0">
                          <a:solidFill>
                            <a:schemeClr val="tx1"/>
                          </a:solidFill>
                          <a:latin typeface="Franklin Gothic Book"/>
                          <a:ea typeface="+mn-ea"/>
                          <a:cs typeface="Franklin Gothic Book"/>
                        </a:rPr>
                        <a:t>Smart Supply Chain Technologies</a:t>
                      </a:r>
                    </a:p>
                    <a:p>
                      <a:pPr marL="262255" marR="276860" indent="-171450">
                        <a:lnSpc>
                          <a:spcPct val="100000"/>
                        </a:lnSpc>
                        <a:buFont typeface="Arial"/>
                        <a:buChar char="•"/>
                        <a:tabLst>
                          <a:tab pos="261620" algn="l"/>
                        </a:tabLst>
                      </a:pPr>
                      <a:r>
                        <a:rPr sz="1000" spc="-10" dirty="0">
                          <a:solidFill>
                            <a:schemeClr val="tx1"/>
                          </a:solidFill>
                          <a:latin typeface="Franklin Gothic Book"/>
                          <a:ea typeface="+mn-ea"/>
                          <a:cs typeface="Franklin Gothic Book"/>
                        </a:rPr>
                        <a:t>Technology Evaluation and Integration</a:t>
                      </a:r>
                    </a:p>
                  </a:txBody>
                  <a:tcPr marL="0" marR="0" marT="4254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E3CF"/>
                    </a:solidFill>
                  </a:tcPr>
                </a:tc>
                <a:tc>
                  <a:txBody>
                    <a:bodyPr/>
                    <a:lstStyle/>
                    <a:p>
                      <a:pPr marL="171450" marR="0" indent="-171450" algn="l">
                        <a:lnSpc>
                          <a:spcPct val="100000"/>
                        </a:lnSpc>
                        <a:spcBef>
                          <a:spcPts val="0"/>
                        </a:spcBef>
                        <a:spcAft>
                          <a:spcPts val="0"/>
                        </a:spcAft>
                        <a:buFont typeface="Arial"/>
                        <a:buChar char="•"/>
                      </a:pPr>
                      <a:r>
                        <a:rPr lang="en-US" sz="1000" spc="-10" noProof="0" dirty="0">
                          <a:solidFill>
                            <a:schemeClr val="tx1"/>
                          </a:solidFill>
                          <a:latin typeface="Franklin Gothic Book"/>
                          <a:ea typeface="+mn-ea"/>
                        </a:rPr>
                        <a:t>Strategic Sourcing</a:t>
                      </a:r>
                      <a:endParaRPr lang="en-US" sz="1000" spc="-10" dirty="0">
                        <a:solidFill>
                          <a:schemeClr val="tx1"/>
                        </a:solidFill>
                        <a:latin typeface="Franklin Gothic Book"/>
                        <a:ea typeface="+mn-ea"/>
                      </a:endParaRPr>
                    </a:p>
                    <a:p>
                      <a:pPr marL="171450" lvl="0" indent="-171450" algn="l">
                        <a:lnSpc>
                          <a:spcPct val="100000"/>
                        </a:lnSpc>
                        <a:spcBef>
                          <a:spcPts val="0"/>
                        </a:spcBef>
                        <a:spcAft>
                          <a:spcPts val="0"/>
                        </a:spcAft>
                        <a:buFont typeface="Arial"/>
                        <a:buChar char="•"/>
                      </a:pPr>
                      <a:r>
                        <a:rPr lang="en-US" sz="1000" spc="-10" noProof="0" dirty="0">
                          <a:solidFill>
                            <a:schemeClr val="tx1"/>
                          </a:solidFill>
                          <a:latin typeface="Franklin Gothic Book"/>
                          <a:ea typeface="+mn-ea"/>
                        </a:rPr>
                        <a:t>Supplier Relationship Management</a:t>
                      </a:r>
                      <a:endParaRPr lang="en-US" sz="1000" spc="-10" dirty="0">
                        <a:solidFill>
                          <a:schemeClr val="tx1"/>
                        </a:solidFill>
                        <a:latin typeface="Franklin Gothic Book"/>
                        <a:ea typeface="+mn-ea"/>
                      </a:endParaRPr>
                    </a:p>
                    <a:p>
                      <a:pPr marL="171450" lvl="0" indent="-171450" algn="l">
                        <a:lnSpc>
                          <a:spcPct val="100000"/>
                        </a:lnSpc>
                        <a:spcBef>
                          <a:spcPts val="0"/>
                        </a:spcBef>
                        <a:spcAft>
                          <a:spcPts val="0"/>
                        </a:spcAft>
                        <a:buFont typeface="Arial"/>
                        <a:buChar char="•"/>
                      </a:pPr>
                      <a:r>
                        <a:rPr lang="en-US" sz="1000" spc="-10" noProof="0" dirty="0">
                          <a:solidFill>
                            <a:schemeClr val="tx1"/>
                          </a:solidFill>
                          <a:latin typeface="Franklin Gothic Book"/>
                          <a:ea typeface="+mn-ea"/>
                        </a:rPr>
                        <a:t>Contract Management</a:t>
                      </a:r>
                    </a:p>
                    <a:p>
                      <a:pPr marL="171450" lvl="0" indent="-171450" algn="l">
                        <a:lnSpc>
                          <a:spcPct val="100000"/>
                        </a:lnSpc>
                        <a:spcBef>
                          <a:spcPts val="0"/>
                        </a:spcBef>
                        <a:spcAft>
                          <a:spcPts val="0"/>
                        </a:spcAft>
                        <a:buFont typeface="Arial"/>
                        <a:buChar char="•"/>
                      </a:pPr>
                      <a:r>
                        <a:rPr lang="en-US" sz="1000" spc="-10" noProof="0" dirty="0">
                          <a:solidFill>
                            <a:schemeClr val="tx1"/>
                          </a:solidFill>
                          <a:latin typeface="Franklin Gothic Book"/>
                          <a:ea typeface="+mn-ea"/>
                        </a:rPr>
                        <a:t>Data Analytics and Metrics</a:t>
                      </a:r>
                      <a:endParaRPr lang="en-US" sz="1000" spc="-10" dirty="0">
                        <a:solidFill>
                          <a:schemeClr val="tx1"/>
                        </a:solidFill>
                        <a:latin typeface="Franklin Gothic Book"/>
                        <a:ea typeface="+mn-ea"/>
                      </a:endParaRPr>
                    </a:p>
                    <a:p>
                      <a:pPr marL="171450" lvl="0" indent="-171450" algn="l">
                        <a:lnSpc>
                          <a:spcPct val="100000"/>
                        </a:lnSpc>
                        <a:spcBef>
                          <a:spcPts val="0"/>
                        </a:spcBef>
                        <a:spcAft>
                          <a:spcPts val="0"/>
                        </a:spcAft>
                        <a:buFont typeface="Arial"/>
                        <a:buChar char="•"/>
                      </a:pPr>
                      <a:r>
                        <a:rPr lang="en-US" sz="1000" spc="-10" noProof="0" dirty="0">
                          <a:solidFill>
                            <a:schemeClr val="tx1"/>
                          </a:solidFill>
                          <a:latin typeface="Franklin Gothic Book"/>
                          <a:ea typeface="+mn-ea"/>
                        </a:rPr>
                        <a:t>Material Requirements Planning</a:t>
                      </a:r>
                      <a:endParaRPr lang="en-US" sz="1000" spc="-10" dirty="0">
                        <a:solidFill>
                          <a:schemeClr val="tx1"/>
                        </a:solidFill>
                        <a:latin typeface="Franklin Gothic Book"/>
                        <a:ea typeface="+mn-ea"/>
                      </a:endParaRPr>
                    </a:p>
                    <a:p>
                      <a:pPr marL="171450" lvl="0" indent="-171450" algn="l">
                        <a:lnSpc>
                          <a:spcPct val="100000"/>
                        </a:lnSpc>
                        <a:spcBef>
                          <a:spcPts val="0"/>
                        </a:spcBef>
                        <a:spcAft>
                          <a:spcPts val="0"/>
                        </a:spcAft>
                        <a:buFont typeface="Arial"/>
                        <a:buChar char="•"/>
                      </a:pPr>
                      <a:r>
                        <a:rPr lang="en-US" sz="1000" spc="-10" noProof="0" dirty="0">
                          <a:solidFill>
                            <a:schemeClr val="tx1"/>
                          </a:solidFill>
                          <a:latin typeface="Franklin Gothic Book"/>
                          <a:ea typeface="+mn-ea"/>
                        </a:rPr>
                        <a:t>Distribution Planning</a:t>
                      </a:r>
                      <a:endParaRPr lang="en-US" sz="1000" spc="-10" dirty="0">
                        <a:solidFill>
                          <a:schemeClr val="tx1"/>
                        </a:solidFill>
                        <a:latin typeface="Franklin Gothic Book"/>
                        <a:ea typeface="+mn-ea"/>
                      </a:endParaRPr>
                    </a:p>
                    <a:p>
                      <a:pPr marL="171450" lvl="0" indent="-171450" algn="l">
                        <a:lnSpc>
                          <a:spcPct val="100000"/>
                        </a:lnSpc>
                        <a:spcBef>
                          <a:spcPts val="0"/>
                        </a:spcBef>
                        <a:spcAft>
                          <a:spcPts val="0"/>
                        </a:spcAft>
                        <a:buFont typeface="Arial"/>
                        <a:buChar char="•"/>
                      </a:pPr>
                      <a:r>
                        <a:rPr lang="en-US" sz="1000" spc="-10" noProof="0" dirty="0">
                          <a:solidFill>
                            <a:schemeClr val="tx1"/>
                          </a:solidFill>
                          <a:latin typeface="Franklin Gothic Book"/>
                          <a:ea typeface="+mn-ea"/>
                        </a:rPr>
                        <a:t>Sales and Operations Planning (S&amp;OP)</a:t>
                      </a:r>
                      <a:endParaRPr lang="en-US" sz="1000" spc="-10" dirty="0">
                        <a:solidFill>
                          <a:schemeClr val="tx1"/>
                        </a:solidFill>
                        <a:latin typeface="Franklin Gothic Book"/>
                        <a:ea typeface="+mn-ea"/>
                      </a:endParaRPr>
                    </a:p>
                    <a:p>
                      <a:pPr marL="171450" lvl="0" indent="-171450" algn="l">
                        <a:lnSpc>
                          <a:spcPct val="100000"/>
                        </a:lnSpc>
                        <a:spcBef>
                          <a:spcPts val="0"/>
                        </a:spcBef>
                        <a:spcAft>
                          <a:spcPts val="0"/>
                        </a:spcAft>
                        <a:buFont typeface="Arial"/>
                        <a:buChar char="•"/>
                      </a:pPr>
                      <a:r>
                        <a:rPr lang="en-US" sz="1000" spc="-10" noProof="0" dirty="0">
                          <a:solidFill>
                            <a:schemeClr val="tx1"/>
                          </a:solidFill>
                          <a:latin typeface="Franklin Gothic Book"/>
                          <a:ea typeface="+mn-ea"/>
                        </a:rPr>
                        <a:t>Supply Chain Digitization</a:t>
                      </a:r>
                      <a:endParaRPr lang="en-US" sz="1000" spc="-10" dirty="0">
                        <a:solidFill>
                          <a:schemeClr val="tx1"/>
                        </a:solidFill>
                        <a:latin typeface="Franklin Gothic Book"/>
                        <a:ea typeface="+mn-ea"/>
                      </a:endParaRPr>
                    </a:p>
                    <a:p>
                      <a:pPr marL="171450" lvl="0" indent="-171450" algn="l">
                        <a:lnSpc>
                          <a:spcPct val="100000"/>
                        </a:lnSpc>
                        <a:spcBef>
                          <a:spcPts val="0"/>
                        </a:spcBef>
                        <a:spcAft>
                          <a:spcPts val="0"/>
                        </a:spcAft>
                        <a:buFont typeface="Arial"/>
                        <a:buChar char="•"/>
                      </a:pPr>
                      <a:r>
                        <a:rPr lang="en-US" sz="1000" spc="-10" noProof="0" dirty="0">
                          <a:solidFill>
                            <a:schemeClr val="tx1"/>
                          </a:solidFill>
                          <a:latin typeface="Franklin Gothic Book"/>
                          <a:ea typeface="+mn-ea"/>
                        </a:rPr>
                        <a:t>Continuous Improvement</a:t>
                      </a:r>
                    </a:p>
                    <a:p>
                      <a:pPr marL="171450" lvl="0" indent="-171450" algn="l">
                        <a:lnSpc>
                          <a:spcPct val="100000"/>
                        </a:lnSpc>
                        <a:spcBef>
                          <a:spcPts val="0"/>
                        </a:spcBef>
                        <a:spcAft>
                          <a:spcPts val="0"/>
                        </a:spcAft>
                        <a:buFont typeface="Arial"/>
                        <a:buChar char="•"/>
                      </a:pPr>
                      <a:r>
                        <a:rPr lang="en-US" sz="1000" spc="-10" noProof="0" dirty="0">
                          <a:solidFill>
                            <a:schemeClr val="tx1"/>
                          </a:solidFill>
                          <a:latin typeface="Franklin Gothic Book"/>
                          <a:ea typeface="+mn-ea"/>
                        </a:rPr>
                        <a:t>Technology Evaluation and Integration</a:t>
                      </a:r>
                      <a:endParaRPr lang="en-US" sz="1000" spc="-10" dirty="0">
                        <a:solidFill>
                          <a:schemeClr val="tx1"/>
                        </a:solidFill>
                        <a:latin typeface="Franklin Gothic Book"/>
                        <a:ea typeface="+mn-ea"/>
                      </a:endParaRPr>
                    </a:p>
                  </a:txBody>
                  <a:tcPr marL="0" marR="0" marT="4254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E3CF"/>
                    </a:solidFill>
                  </a:tcPr>
                </a:tc>
                <a:tc>
                  <a:txBody>
                    <a:bodyPr/>
                    <a:lstStyle/>
                    <a:p>
                      <a:pPr marL="171450" lvl="0" indent="-171450" algn="l">
                        <a:lnSpc>
                          <a:spcPct val="100000"/>
                        </a:lnSpc>
                        <a:spcBef>
                          <a:spcPts val="0"/>
                        </a:spcBef>
                        <a:spcAft>
                          <a:spcPts val="0"/>
                        </a:spcAft>
                        <a:buFont typeface="Arial"/>
                        <a:buChar char="•"/>
                      </a:pPr>
                      <a:r>
                        <a:rPr lang="en-US" sz="1000" spc="-10" noProof="0" dirty="0">
                          <a:solidFill>
                            <a:schemeClr val="tx1"/>
                          </a:solidFill>
                          <a:latin typeface="Franklin Gothic Book"/>
                          <a:ea typeface="+mn-ea"/>
                        </a:rPr>
                        <a:t>Supplier Relationship Management</a:t>
                      </a:r>
                    </a:p>
                    <a:p>
                      <a:pPr marL="171450" lvl="0" indent="-171450" algn="l">
                        <a:lnSpc>
                          <a:spcPct val="100000"/>
                        </a:lnSpc>
                        <a:spcBef>
                          <a:spcPts val="0"/>
                        </a:spcBef>
                        <a:spcAft>
                          <a:spcPts val="0"/>
                        </a:spcAft>
                        <a:buFont typeface="Arial"/>
                        <a:buChar char="•"/>
                      </a:pPr>
                      <a:r>
                        <a:rPr lang="en-US" sz="1000" spc="-10" noProof="0" dirty="0">
                          <a:solidFill>
                            <a:schemeClr val="tx1"/>
                          </a:solidFill>
                          <a:latin typeface="Franklin Gothic Book"/>
                          <a:ea typeface="+mn-ea"/>
                        </a:rPr>
                        <a:t>Procurement </a:t>
                      </a:r>
                    </a:p>
                    <a:p>
                      <a:pPr marL="171450" lvl="0" indent="-171450" algn="l">
                        <a:lnSpc>
                          <a:spcPct val="100000"/>
                        </a:lnSpc>
                        <a:spcBef>
                          <a:spcPts val="0"/>
                        </a:spcBef>
                        <a:spcAft>
                          <a:spcPts val="0"/>
                        </a:spcAft>
                        <a:buFont typeface="Arial"/>
                        <a:buChar char="•"/>
                      </a:pPr>
                      <a:r>
                        <a:rPr lang="en-US" sz="1000" spc="-10" noProof="0" dirty="0">
                          <a:solidFill>
                            <a:schemeClr val="tx1"/>
                          </a:solidFill>
                          <a:latin typeface="Franklin Gothic Book"/>
                          <a:ea typeface="+mn-ea"/>
                        </a:rPr>
                        <a:t>Buyer and Materials Planning</a:t>
                      </a:r>
                    </a:p>
                    <a:p>
                      <a:pPr marL="171450" lvl="0" indent="-171450" algn="l">
                        <a:lnSpc>
                          <a:spcPct val="100000"/>
                        </a:lnSpc>
                        <a:spcBef>
                          <a:spcPts val="0"/>
                        </a:spcBef>
                        <a:spcAft>
                          <a:spcPts val="0"/>
                        </a:spcAft>
                        <a:buFont typeface="Arial"/>
                        <a:buChar char="•"/>
                      </a:pPr>
                      <a:r>
                        <a:rPr lang="en-US" sz="1000" spc="-10" noProof="0" dirty="0">
                          <a:solidFill>
                            <a:schemeClr val="tx1"/>
                          </a:solidFill>
                          <a:latin typeface="Franklin Gothic Book"/>
                          <a:ea typeface="+mn-ea"/>
                        </a:rPr>
                        <a:t>Strategic Sourcing</a:t>
                      </a:r>
                    </a:p>
                    <a:p>
                      <a:pPr marL="171450" lvl="0" indent="-171450" algn="l">
                        <a:lnSpc>
                          <a:spcPct val="100000"/>
                        </a:lnSpc>
                        <a:spcBef>
                          <a:spcPts val="0"/>
                        </a:spcBef>
                        <a:spcAft>
                          <a:spcPts val="0"/>
                        </a:spcAft>
                        <a:buFont typeface="Arial"/>
                        <a:buChar char="•"/>
                      </a:pPr>
                      <a:r>
                        <a:rPr lang="en-US" sz="1000" spc="-10" noProof="0" dirty="0">
                          <a:solidFill>
                            <a:schemeClr val="tx1"/>
                          </a:solidFill>
                          <a:latin typeface="Franklin Gothic Book"/>
                          <a:ea typeface="+mn-ea"/>
                        </a:rPr>
                        <a:t>Demand Planning</a:t>
                      </a:r>
                    </a:p>
                    <a:p>
                      <a:pPr marL="171450" lvl="0" indent="-171450" algn="l">
                        <a:lnSpc>
                          <a:spcPct val="100000"/>
                        </a:lnSpc>
                        <a:spcBef>
                          <a:spcPts val="0"/>
                        </a:spcBef>
                        <a:spcAft>
                          <a:spcPts val="0"/>
                        </a:spcAft>
                        <a:buFont typeface="Arial"/>
                        <a:buChar char="•"/>
                      </a:pPr>
                      <a:r>
                        <a:rPr lang="en-US" sz="1000" spc="-10" noProof="0" dirty="0">
                          <a:solidFill>
                            <a:schemeClr val="tx1"/>
                          </a:solidFill>
                          <a:latin typeface="Franklin Gothic Book"/>
                          <a:ea typeface="+mn-ea"/>
                        </a:rPr>
                        <a:t>Logistics Management</a:t>
                      </a:r>
                    </a:p>
                    <a:p>
                      <a:pPr marL="171450" lvl="0" indent="-171450" algn="l">
                        <a:lnSpc>
                          <a:spcPct val="100000"/>
                        </a:lnSpc>
                        <a:spcBef>
                          <a:spcPts val="0"/>
                        </a:spcBef>
                        <a:spcAft>
                          <a:spcPts val="0"/>
                        </a:spcAft>
                        <a:buFont typeface="Arial"/>
                        <a:buChar char="•"/>
                      </a:pPr>
                      <a:r>
                        <a:rPr lang="en-US" sz="1000" spc="-10" noProof="0" dirty="0">
                          <a:solidFill>
                            <a:schemeClr val="tx1"/>
                          </a:solidFill>
                          <a:latin typeface="Franklin Gothic Book"/>
                          <a:ea typeface="+mn-ea"/>
                        </a:rPr>
                        <a:t>Supplier Risk Management</a:t>
                      </a:r>
                    </a:p>
                    <a:p>
                      <a:pPr marL="171450" lvl="0" indent="-171450" algn="l">
                        <a:lnSpc>
                          <a:spcPct val="100000"/>
                        </a:lnSpc>
                        <a:spcBef>
                          <a:spcPts val="0"/>
                        </a:spcBef>
                        <a:spcAft>
                          <a:spcPts val="0"/>
                        </a:spcAft>
                        <a:buFont typeface="Arial"/>
                        <a:buChar char="•"/>
                      </a:pPr>
                      <a:r>
                        <a:rPr lang="en-US" sz="1000" spc="-10" noProof="0" dirty="0">
                          <a:solidFill>
                            <a:schemeClr val="tx1"/>
                          </a:solidFill>
                          <a:latin typeface="Franklin Gothic Book"/>
                          <a:ea typeface="+mn-ea"/>
                        </a:rPr>
                        <a:t>Production and Operations</a:t>
                      </a:r>
                    </a:p>
                    <a:p>
                      <a:pPr marL="171450" lvl="0" indent="-171450" algn="l">
                        <a:lnSpc>
                          <a:spcPct val="100000"/>
                        </a:lnSpc>
                        <a:spcBef>
                          <a:spcPts val="0"/>
                        </a:spcBef>
                        <a:spcAft>
                          <a:spcPts val="0"/>
                        </a:spcAft>
                        <a:buFont typeface="Arial"/>
                        <a:buChar char="•"/>
                      </a:pPr>
                      <a:r>
                        <a:rPr lang="en-US" sz="1000" spc="-10" noProof="0" dirty="0">
                          <a:solidFill>
                            <a:schemeClr val="tx1"/>
                          </a:solidFill>
                          <a:latin typeface="Franklin Gothic Book"/>
                          <a:ea typeface="+mn-ea"/>
                        </a:rPr>
                        <a:t>Quality Assurance</a:t>
                      </a:r>
                    </a:p>
                    <a:p>
                      <a:pPr marL="171450" lvl="0" indent="-171450" algn="l">
                        <a:lnSpc>
                          <a:spcPct val="100000"/>
                        </a:lnSpc>
                        <a:spcBef>
                          <a:spcPts val="0"/>
                        </a:spcBef>
                        <a:spcAft>
                          <a:spcPts val="0"/>
                        </a:spcAft>
                        <a:buFont typeface="Arial"/>
                        <a:buChar char="•"/>
                      </a:pPr>
                      <a:endParaRPr lang="en-US" sz="1000" spc="-10" noProof="0" dirty="0">
                        <a:solidFill>
                          <a:schemeClr val="tx1"/>
                        </a:solidFill>
                        <a:latin typeface="Franklin Gothic Book"/>
                        <a:ea typeface="+mn-ea"/>
                      </a:endParaRPr>
                    </a:p>
                  </a:txBody>
                  <a:tcPr marL="0" marR="0" marT="42545" marB="0">
                    <a:lnL w="12700">
                      <a:solidFill>
                        <a:srgbClr val="FFFFFF"/>
                      </a:solidFill>
                    </a:lnL>
                    <a:lnR w="12700">
                      <a:solidFill>
                        <a:srgbClr val="FFFFFF"/>
                      </a:solidFill>
                    </a:lnR>
                    <a:lnT w="38099">
                      <a:solidFill>
                        <a:srgbClr val="FFFFFF"/>
                      </a:solidFill>
                    </a:lnT>
                    <a:lnB w="12700">
                      <a:solidFill>
                        <a:srgbClr val="FFFFFF"/>
                      </a:solidFill>
                    </a:lnB>
                    <a:solidFill>
                      <a:srgbClr val="CEE3CF"/>
                    </a:solidFill>
                  </a:tcPr>
                </a:tc>
                <a:extLst>
                  <a:ext uri="{0D108BD9-81ED-4DB2-BD59-A6C34878D82A}">
                    <a16:rowId xmlns:a16="http://schemas.microsoft.com/office/drawing/2014/main" val="10003"/>
                  </a:ext>
                </a:extLst>
              </a:tr>
              <a:tr h="1009910">
                <a:tc>
                  <a:txBody>
                    <a:bodyPr/>
                    <a:lstStyle/>
                    <a:p>
                      <a:pPr marL="91440">
                        <a:lnSpc>
                          <a:spcPct val="100000"/>
                        </a:lnSpc>
                        <a:spcBef>
                          <a:spcPts val="335"/>
                        </a:spcBef>
                      </a:pPr>
                      <a:endParaRPr lang="en-US" sz="1000" dirty="0">
                        <a:latin typeface="Franklin Gothic Book"/>
                        <a:cs typeface="Franklin Gothic Book"/>
                      </a:endParaRPr>
                    </a:p>
                    <a:p>
                      <a:pPr marL="91440" lvl="0">
                        <a:lnSpc>
                          <a:spcPct val="100000"/>
                        </a:lnSpc>
                        <a:spcBef>
                          <a:spcPts val="335"/>
                        </a:spcBef>
                        <a:buNone/>
                      </a:pPr>
                      <a:r>
                        <a:rPr lang="en-US" sz="1000" dirty="0">
                          <a:latin typeface="Franklin Gothic Book"/>
                          <a:cs typeface="Franklin Gothic Book"/>
                        </a:rPr>
                        <a:t>Candidate </a:t>
                      </a:r>
                    </a:p>
                    <a:p>
                      <a:pPr marL="91440" lvl="0">
                        <a:lnSpc>
                          <a:spcPct val="100000"/>
                        </a:lnSpc>
                        <a:spcBef>
                          <a:spcPts val="335"/>
                        </a:spcBef>
                        <a:buNone/>
                      </a:pPr>
                      <a:r>
                        <a:rPr lang="en-US" sz="1000" spc="-10" dirty="0">
                          <a:latin typeface="Franklin Gothic Book"/>
                          <a:cs typeface="Franklin Gothic Book"/>
                        </a:rPr>
                        <a:t>Benefit</a:t>
                      </a:r>
                      <a:endParaRPr sz="1000" dirty="0">
                        <a:latin typeface="Franklin Gothic Book"/>
                        <a:cs typeface="Franklin Gothic Book"/>
                      </a:endParaRPr>
                    </a:p>
                  </a:txBody>
                  <a:tcPr marL="0" marR="0" marT="4254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F1E9"/>
                    </a:solidFill>
                  </a:tcPr>
                </a:tc>
                <a:tc gridSpan="6">
                  <a:txBody>
                    <a:bodyPr/>
                    <a:lstStyle/>
                    <a:p>
                      <a:pPr marL="90805" marR="266700">
                        <a:lnSpc>
                          <a:spcPct val="100000"/>
                        </a:lnSpc>
                        <a:spcBef>
                          <a:spcPts val="335"/>
                        </a:spcBef>
                      </a:pPr>
                      <a:r>
                        <a:rPr sz="1000" dirty="0">
                          <a:latin typeface="Franklin Gothic Book"/>
                          <a:cs typeface="Franklin Gothic Book"/>
                        </a:rPr>
                        <a:t>An</a:t>
                      </a:r>
                      <a:r>
                        <a:rPr sz="1000" spc="-50" dirty="0">
                          <a:latin typeface="Franklin Gothic Book"/>
                          <a:cs typeface="Franklin Gothic Book"/>
                        </a:rPr>
                        <a:t> </a:t>
                      </a:r>
                      <a:r>
                        <a:rPr sz="1000" dirty="0">
                          <a:latin typeface="Franklin Gothic Book"/>
                          <a:cs typeface="Franklin Gothic Book"/>
                        </a:rPr>
                        <a:t>ASCM</a:t>
                      </a:r>
                      <a:r>
                        <a:rPr sz="1000" spc="-20" dirty="0">
                          <a:latin typeface="Franklin Gothic Book"/>
                          <a:cs typeface="Franklin Gothic Book"/>
                        </a:rPr>
                        <a:t> </a:t>
                      </a:r>
                      <a:r>
                        <a:rPr sz="1000" dirty="0">
                          <a:latin typeface="Franklin Gothic Book"/>
                          <a:cs typeface="Franklin Gothic Book"/>
                        </a:rPr>
                        <a:t>certificate</a:t>
                      </a:r>
                      <a:r>
                        <a:rPr sz="1000" spc="55" dirty="0">
                          <a:latin typeface="Franklin Gothic Book"/>
                          <a:cs typeface="Franklin Gothic Book"/>
                        </a:rPr>
                        <a:t> </a:t>
                      </a:r>
                      <a:r>
                        <a:rPr sz="1000" dirty="0">
                          <a:latin typeface="Franklin Gothic Book"/>
                          <a:cs typeface="Franklin Gothic Book"/>
                        </a:rPr>
                        <a:t>can</a:t>
                      </a:r>
                      <a:r>
                        <a:rPr sz="1000" spc="-30" dirty="0">
                          <a:latin typeface="Franklin Gothic Book"/>
                          <a:cs typeface="Franklin Gothic Book"/>
                        </a:rPr>
                        <a:t> </a:t>
                      </a:r>
                      <a:r>
                        <a:rPr sz="1000" spc="-10" dirty="0">
                          <a:latin typeface="Franklin Gothic Book"/>
                          <a:cs typeface="Franklin Gothic Book"/>
                        </a:rPr>
                        <a:t>provide</a:t>
                      </a:r>
                      <a:r>
                        <a:rPr sz="1000" spc="-25" dirty="0">
                          <a:latin typeface="Franklin Gothic Book"/>
                          <a:cs typeface="Franklin Gothic Book"/>
                        </a:rPr>
                        <a:t> </a:t>
                      </a:r>
                      <a:r>
                        <a:rPr sz="1000" dirty="0">
                          <a:latin typeface="Franklin Gothic Book"/>
                          <a:cs typeface="Franklin Gothic Book"/>
                        </a:rPr>
                        <a:t>a</a:t>
                      </a:r>
                      <a:r>
                        <a:rPr sz="1000" spc="-35" dirty="0">
                          <a:latin typeface="Franklin Gothic Book"/>
                          <a:cs typeface="Franklin Gothic Book"/>
                        </a:rPr>
                        <a:t> </a:t>
                      </a:r>
                      <a:r>
                        <a:rPr sz="1000" dirty="0">
                          <a:latin typeface="Franklin Gothic Book"/>
                          <a:cs typeface="Franklin Gothic Book"/>
                        </a:rPr>
                        <a:t>focused</a:t>
                      </a:r>
                      <a:r>
                        <a:rPr sz="1000" spc="-5" dirty="0">
                          <a:latin typeface="Franklin Gothic Book"/>
                          <a:cs typeface="Franklin Gothic Book"/>
                        </a:rPr>
                        <a:t> </a:t>
                      </a:r>
                      <a:r>
                        <a:rPr sz="1000" dirty="0">
                          <a:latin typeface="Franklin Gothic Book"/>
                          <a:cs typeface="Franklin Gothic Book"/>
                        </a:rPr>
                        <a:t>skill</a:t>
                      </a:r>
                      <a:r>
                        <a:rPr sz="1000" spc="-35" dirty="0">
                          <a:latin typeface="Franklin Gothic Book"/>
                          <a:cs typeface="Franklin Gothic Book"/>
                        </a:rPr>
                        <a:t> </a:t>
                      </a:r>
                      <a:r>
                        <a:rPr sz="1000" spc="-10" dirty="0">
                          <a:latin typeface="Franklin Gothic Book"/>
                          <a:cs typeface="Franklin Gothic Book"/>
                        </a:rPr>
                        <a:t>enhancement</a:t>
                      </a:r>
                      <a:r>
                        <a:rPr sz="1000" spc="-15" dirty="0">
                          <a:latin typeface="Franklin Gothic Book"/>
                          <a:cs typeface="Franklin Gothic Book"/>
                        </a:rPr>
                        <a:t> </a:t>
                      </a:r>
                      <a:r>
                        <a:rPr sz="1000" dirty="0">
                          <a:latin typeface="Franklin Gothic Book"/>
                          <a:cs typeface="Franklin Gothic Book"/>
                        </a:rPr>
                        <a:t>in</a:t>
                      </a:r>
                      <a:r>
                        <a:rPr sz="1000" spc="-10" dirty="0">
                          <a:latin typeface="Franklin Gothic Book"/>
                          <a:cs typeface="Franklin Gothic Book"/>
                        </a:rPr>
                        <a:t> </a:t>
                      </a:r>
                      <a:r>
                        <a:rPr sz="1000" dirty="0">
                          <a:latin typeface="Franklin Gothic Book"/>
                          <a:cs typeface="Franklin Gothic Book"/>
                        </a:rPr>
                        <a:t>a</a:t>
                      </a:r>
                      <a:r>
                        <a:rPr sz="1000" spc="-35" dirty="0">
                          <a:latin typeface="Franklin Gothic Book"/>
                          <a:cs typeface="Franklin Gothic Book"/>
                        </a:rPr>
                        <a:t> </a:t>
                      </a:r>
                      <a:r>
                        <a:rPr sz="1000" dirty="0">
                          <a:latin typeface="Franklin Gothic Book"/>
                          <a:cs typeface="Franklin Gothic Book"/>
                        </a:rPr>
                        <a:t>specific</a:t>
                      </a:r>
                      <a:r>
                        <a:rPr sz="1000" spc="-15" dirty="0">
                          <a:latin typeface="Franklin Gothic Book"/>
                          <a:cs typeface="Franklin Gothic Book"/>
                        </a:rPr>
                        <a:t> </a:t>
                      </a:r>
                      <a:r>
                        <a:rPr sz="1000" dirty="0">
                          <a:latin typeface="Franklin Gothic Book"/>
                          <a:cs typeface="Franklin Gothic Book"/>
                        </a:rPr>
                        <a:t>area.</a:t>
                      </a:r>
                      <a:r>
                        <a:rPr sz="1000" spc="5" dirty="0">
                          <a:latin typeface="Franklin Gothic Book"/>
                          <a:cs typeface="Franklin Gothic Book"/>
                        </a:rPr>
                        <a:t> </a:t>
                      </a:r>
                      <a:r>
                        <a:rPr sz="1000" spc="-20" dirty="0">
                          <a:latin typeface="Franklin Gothic Book"/>
                          <a:cs typeface="Franklin Gothic Book"/>
                        </a:rPr>
                        <a:t>Targeted</a:t>
                      </a:r>
                      <a:r>
                        <a:rPr sz="1000" spc="-5" dirty="0">
                          <a:latin typeface="Franklin Gothic Book"/>
                          <a:cs typeface="Franklin Gothic Book"/>
                        </a:rPr>
                        <a:t> </a:t>
                      </a:r>
                      <a:r>
                        <a:rPr sz="1000" dirty="0">
                          <a:latin typeface="Franklin Gothic Book"/>
                          <a:cs typeface="Franklin Gothic Book"/>
                        </a:rPr>
                        <a:t>learning</a:t>
                      </a:r>
                      <a:r>
                        <a:rPr sz="1000" spc="5" dirty="0">
                          <a:latin typeface="Franklin Gothic Book"/>
                          <a:cs typeface="Franklin Gothic Book"/>
                        </a:rPr>
                        <a:t> </a:t>
                      </a:r>
                      <a:r>
                        <a:rPr sz="1000" dirty="0">
                          <a:latin typeface="Franklin Gothic Book"/>
                          <a:cs typeface="Franklin Gothic Book"/>
                        </a:rPr>
                        <a:t>and</a:t>
                      </a:r>
                      <a:r>
                        <a:rPr sz="1000" spc="-30" dirty="0">
                          <a:latin typeface="Franklin Gothic Book"/>
                          <a:cs typeface="Franklin Gothic Book"/>
                        </a:rPr>
                        <a:t> </a:t>
                      </a:r>
                      <a:r>
                        <a:rPr sz="1000" spc="-10" dirty="0">
                          <a:latin typeface="Franklin Gothic Book"/>
                          <a:cs typeface="Franklin Gothic Book"/>
                        </a:rPr>
                        <a:t>quicker</a:t>
                      </a:r>
                      <a:r>
                        <a:rPr sz="1000" spc="-35" dirty="0">
                          <a:latin typeface="Franklin Gothic Book"/>
                          <a:cs typeface="Franklin Gothic Book"/>
                        </a:rPr>
                        <a:t> </a:t>
                      </a:r>
                      <a:r>
                        <a:rPr sz="1000" spc="-10" dirty="0">
                          <a:latin typeface="Franklin Gothic Book"/>
                          <a:cs typeface="Franklin Gothic Book"/>
                        </a:rPr>
                        <a:t>credentialing,</a:t>
                      </a:r>
                      <a:r>
                        <a:rPr sz="1000" spc="-5" dirty="0">
                          <a:latin typeface="Franklin Gothic Book"/>
                          <a:cs typeface="Franklin Gothic Book"/>
                        </a:rPr>
                        <a:t> </a:t>
                      </a:r>
                      <a:r>
                        <a:rPr sz="1000" dirty="0">
                          <a:latin typeface="Franklin Gothic Book"/>
                          <a:cs typeface="Franklin Gothic Book"/>
                        </a:rPr>
                        <a:t>useful</a:t>
                      </a:r>
                      <a:r>
                        <a:rPr sz="1000" spc="-15" dirty="0">
                          <a:latin typeface="Franklin Gothic Book"/>
                          <a:cs typeface="Franklin Gothic Book"/>
                        </a:rPr>
                        <a:t> </a:t>
                      </a:r>
                      <a:r>
                        <a:rPr sz="1000" spc="-25" dirty="0">
                          <a:latin typeface="Franklin Gothic Book"/>
                          <a:cs typeface="Franklin Gothic Book"/>
                        </a:rPr>
                        <a:t>for </a:t>
                      </a:r>
                      <a:r>
                        <a:rPr sz="1000" dirty="0">
                          <a:latin typeface="Franklin Gothic Book"/>
                          <a:cs typeface="Franklin Gothic Book"/>
                        </a:rPr>
                        <a:t>individuals</a:t>
                      </a:r>
                      <a:r>
                        <a:rPr sz="1000" spc="-35" dirty="0">
                          <a:latin typeface="Franklin Gothic Book"/>
                          <a:cs typeface="Franklin Gothic Book"/>
                        </a:rPr>
                        <a:t> </a:t>
                      </a:r>
                      <a:r>
                        <a:rPr sz="1000" dirty="0">
                          <a:latin typeface="Franklin Gothic Book"/>
                          <a:cs typeface="Franklin Gothic Book"/>
                        </a:rPr>
                        <a:t>seeking</a:t>
                      </a:r>
                      <a:r>
                        <a:rPr sz="1000" spc="-30" dirty="0">
                          <a:latin typeface="Franklin Gothic Book"/>
                          <a:cs typeface="Franklin Gothic Book"/>
                        </a:rPr>
                        <a:t> </a:t>
                      </a:r>
                      <a:r>
                        <a:rPr sz="1000" dirty="0">
                          <a:latin typeface="Franklin Gothic Book"/>
                          <a:cs typeface="Franklin Gothic Book"/>
                        </a:rPr>
                        <a:t>to</a:t>
                      </a:r>
                      <a:r>
                        <a:rPr sz="1000" spc="-20" dirty="0">
                          <a:latin typeface="Franklin Gothic Book"/>
                          <a:cs typeface="Franklin Gothic Book"/>
                        </a:rPr>
                        <a:t> </a:t>
                      </a:r>
                      <a:r>
                        <a:rPr sz="1000" spc="-10" dirty="0">
                          <a:latin typeface="Franklin Gothic Book"/>
                          <a:cs typeface="Franklin Gothic Book"/>
                        </a:rPr>
                        <a:t>improve</a:t>
                      </a:r>
                      <a:r>
                        <a:rPr sz="1000" spc="-60" dirty="0">
                          <a:latin typeface="Franklin Gothic Book"/>
                          <a:cs typeface="Franklin Gothic Book"/>
                        </a:rPr>
                        <a:t> </a:t>
                      </a:r>
                      <a:r>
                        <a:rPr sz="1000" dirty="0">
                          <a:latin typeface="Franklin Gothic Book"/>
                          <a:cs typeface="Franklin Gothic Book"/>
                        </a:rPr>
                        <a:t>their</a:t>
                      </a:r>
                      <a:r>
                        <a:rPr sz="1000" spc="-30" dirty="0">
                          <a:latin typeface="Franklin Gothic Book"/>
                          <a:cs typeface="Franklin Gothic Book"/>
                        </a:rPr>
                        <a:t> </a:t>
                      </a:r>
                      <a:r>
                        <a:rPr sz="1000" dirty="0">
                          <a:latin typeface="Franklin Gothic Book"/>
                          <a:cs typeface="Franklin Gothic Book"/>
                        </a:rPr>
                        <a:t>career</a:t>
                      </a:r>
                      <a:r>
                        <a:rPr sz="1000" spc="-10" dirty="0">
                          <a:latin typeface="Franklin Gothic Book"/>
                          <a:cs typeface="Franklin Gothic Book"/>
                        </a:rPr>
                        <a:t> </a:t>
                      </a:r>
                      <a:r>
                        <a:rPr sz="1000" dirty="0">
                          <a:latin typeface="Franklin Gothic Book"/>
                          <a:cs typeface="Franklin Gothic Book"/>
                        </a:rPr>
                        <a:t>prospects</a:t>
                      </a:r>
                      <a:r>
                        <a:rPr sz="1000" spc="-5" dirty="0">
                          <a:latin typeface="Franklin Gothic Book"/>
                          <a:cs typeface="Franklin Gothic Book"/>
                        </a:rPr>
                        <a:t> </a:t>
                      </a:r>
                      <a:r>
                        <a:rPr sz="1000" dirty="0">
                          <a:latin typeface="Franklin Gothic Book"/>
                          <a:cs typeface="Franklin Gothic Book"/>
                        </a:rPr>
                        <a:t>or</a:t>
                      </a:r>
                      <a:r>
                        <a:rPr sz="1000" spc="-45" dirty="0">
                          <a:latin typeface="Franklin Gothic Book"/>
                          <a:cs typeface="Franklin Gothic Book"/>
                        </a:rPr>
                        <a:t> </a:t>
                      </a:r>
                      <a:r>
                        <a:rPr sz="1000" dirty="0">
                          <a:latin typeface="Franklin Gothic Book"/>
                          <a:cs typeface="Franklin Gothic Book"/>
                        </a:rPr>
                        <a:t>expertise</a:t>
                      </a:r>
                      <a:r>
                        <a:rPr sz="1000" spc="-20" dirty="0">
                          <a:latin typeface="Franklin Gothic Book"/>
                          <a:cs typeface="Franklin Gothic Book"/>
                        </a:rPr>
                        <a:t> </a:t>
                      </a:r>
                      <a:r>
                        <a:rPr sz="1000" dirty="0">
                          <a:latin typeface="Franklin Gothic Book"/>
                          <a:cs typeface="Franklin Gothic Book"/>
                        </a:rPr>
                        <a:t>without</a:t>
                      </a:r>
                      <a:r>
                        <a:rPr sz="1000" spc="-5" dirty="0">
                          <a:latin typeface="Franklin Gothic Book"/>
                          <a:cs typeface="Franklin Gothic Book"/>
                        </a:rPr>
                        <a:t> </a:t>
                      </a:r>
                      <a:r>
                        <a:rPr sz="1000" dirty="0">
                          <a:latin typeface="Franklin Gothic Book"/>
                          <a:cs typeface="Franklin Gothic Book"/>
                        </a:rPr>
                        <a:t>the</a:t>
                      </a:r>
                      <a:r>
                        <a:rPr sz="1000" spc="-40" dirty="0">
                          <a:latin typeface="Franklin Gothic Book"/>
                          <a:cs typeface="Franklin Gothic Book"/>
                        </a:rPr>
                        <a:t> </a:t>
                      </a:r>
                      <a:r>
                        <a:rPr sz="1000" dirty="0">
                          <a:latin typeface="Franklin Gothic Book"/>
                          <a:cs typeface="Franklin Gothic Book"/>
                        </a:rPr>
                        <a:t>commitment</a:t>
                      </a:r>
                      <a:r>
                        <a:rPr sz="1000" spc="-25" dirty="0">
                          <a:latin typeface="Franklin Gothic Book"/>
                          <a:cs typeface="Franklin Gothic Book"/>
                        </a:rPr>
                        <a:t> </a:t>
                      </a:r>
                      <a:r>
                        <a:rPr sz="1000" dirty="0">
                          <a:latin typeface="Franklin Gothic Book"/>
                          <a:cs typeface="Franklin Gothic Book"/>
                        </a:rPr>
                        <a:t>of</a:t>
                      </a:r>
                      <a:r>
                        <a:rPr sz="1000" spc="-40" dirty="0">
                          <a:latin typeface="Franklin Gothic Book"/>
                          <a:cs typeface="Franklin Gothic Book"/>
                        </a:rPr>
                        <a:t> </a:t>
                      </a:r>
                      <a:r>
                        <a:rPr sz="1000" dirty="0">
                          <a:latin typeface="Franklin Gothic Book"/>
                          <a:cs typeface="Franklin Gothic Book"/>
                        </a:rPr>
                        <a:t>a</a:t>
                      </a:r>
                      <a:r>
                        <a:rPr sz="1000" spc="-50" dirty="0">
                          <a:latin typeface="Franklin Gothic Book"/>
                          <a:cs typeface="Franklin Gothic Book"/>
                        </a:rPr>
                        <a:t> </a:t>
                      </a:r>
                      <a:r>
                        <a:rPr sz="1000" dirty="0">
                          <a:latin typeface="Franklin Gothic Book"/>
                          <a:cs typeface="Franklin Gothic Book"/>
                        </a:rPr>
                        <a:t>full</a:t>
                      </a:r>
                      <a:r>
                        <a:rPr sz="1000" spc="-70" dirty="0">
                          <a:latin typeface="Franklin Gothic Book"/>
                          <a:cs typeface="Franklin Gothic Book"/>
                        </a:rPr>
                        <a:t> </a:t>
                      </a:r>
                      <a:r>
                        <a:rPr sz="1000" dirty="0">
                          <a:latin typeface="Franklin Gothic Book"/>
                          <a:cs typeface="Franklin Gothic Book"/>
                        </a:rPr>
                        <a:t>certification</a:t>
                      </a:r>
                      <a:r>
                        <a:rPr lang="en-US" sz="1000" dirty="0">
                          <a:latin typeface="Franklin Gothic Book"/>
                          <a:cs typeface="Franklin Gothic Book"/>
                        </a:rPr>
                        <a:t>.</a:t>
                      </a:r>
                      <a:r>
                        <a:rPr sz="1000" spc="60" dirty="0">
                          <a:latin typeface="Franklin Gothic Book"/>
                          <a:cs typeface="Franklin Gothic Book"/>
                        </a:rPr>
                        <a:t> </a:t>
                      </a:r>
                      <a:r>
                        <a:rPr lang="en-US" sz="1000" spc="60" dirty="0">
                          <a:latin typeface="Franklin Gothic Book"/>
                          <a:cs typeface="Franklin Gothic Book"/>
                        </a:rPr>
                        <a:t>Alternatively,</a:t>
                      </a:r>
                      <a:r>
                        <a:rPr sz="1000" spc="-55" dirty="0">
                          <a:latin typeface="Franklin Gothic Book"/>
                          <a:cs typeface="Franklin Gothic Book"/>
                        </a:rPr>
                        <a:t> </a:t>
                      </a:r>
                      <a:r>
                        <a:rPr sz="1000" dirty="0">
                          <a:latin typeface="Franklin Gothic Book"/>
                          <a:cs typeface="Franklin Gothic Book"/>
                        </a:rPr>
                        <a:t>an</a:t>
                      </a:r>
                      <a:r>
                        <a:rPr sz="1000" spc="-40" dirty="0">
                          <a:latin typeface="Franklin Gothic Book"/>
                          <a:cs typeface="Franklin Gothic Book"/>
                        </a:rPr>
                        <a:t> </a:t>
                      </a:r>
                      <a:r>
                        <a:rPr sz="1000" dirty="0">
                          <a:latin typeface="Franklin Gothic Book"/>
                          <a:cs typeface="Franklin Gothic Book"/>
                        </a:rPr>
                        <a:t>ASCM</a:t>
                      </a:r>
                      <a:r>
                        <a:rPr sz="1000" spc="-60" dirty="0">
                          <a:latin typeface="Franklin Gothic Book"/>
                          <a:cs typeface="Franklin Gothic Book"/>
                        </a:rPr>
                        <a:t> </a:t>
                      </a:r>
                      <a:r>
                        <a:rPr sz="1000" spc="-10" dirty="0">
                          <a:latin typeface="Franklin Gothic Book"/>
                          <a:cs typeface="Franklin Gothic Book"/>
                        </a:rPr>
                        <a:t>certificate </a:t>
                      </a:r>
                      <a:r>
                        <a:rPr sz="1000" dirty="0">
                          <a:latin typeface="Franklin Gothic Book"/>
                          <a:cs typeface="Franklin Gothic Book"/>
                        </a:rPr>
                        <a:t>can</a:t>
                      </a:r>
                      <a:r>
                        <a:rPr sz="1000" spc="-20" dirty="0">
                          <a:latin typeface="Franklin Gothic Book"/>
                          <a:cs typeface="Franklin Gothic Book"/>
                        </a:rPr>
                        <a:t> </a:t>
                      </a:r>
                      <a:r>
                        <a:rPr sz="1000" dirty="0">
                          <a:latin typeface="Franklin Gothic Book"/>
                          <a:cs typeface="Franklin Gothic Book"/>
                        </a:rPr>
                        <a:t>be</a:t>
                      </a:r>
                      <a:r>
                        <a:rPr sz="1000" spc="-60" dirty="0">
                          <a:latin typeface="Franklin Gothic Book"/>
                          <a:cs typeface="Franklin Gothic Book"/>
                        </a:rPr>
                        <a:t> </a:t>
                      </a:r>
                      <a:r>
                        <a:rPr sz="1000" dirty="0">
                          <a:latin typeface="Franklin Gothic Book"/>
                          <a:cs typeface="Franklin Gothic Book"/>
                        </a:rPr>
                        <a:t>a</a:t>
                      </a:r>
                      <a:r>
                        <a:rPr sz="1000" spc="-40" dirty="0">
                          <a:latin typeface="Franklin Gothic Book"/>
                          <a:cs typeface="Franklin Gothic Book"/>
                        </a:rPr>
                        <a:t> </a:t>
                      </a:r>
                      <a:r>
                        <a:rPr sz="1000" spc="-10" dirty="0">
                          <a:latin typeface="Franklin Gothic Book"/>
                          <a:cs typeface="Franklin Gothic Book"/>
                        </a:rPr>
                        <a:t>stepping-</a:t>
                      </a:r>
                      <a:r>
                        <a:rPr sz="1000" dirty="0">
                          <a:latin typeface="Franklin Gothic Book"/>
                          <a:cs typeface="Franklin Gothic Book"/>
                        </a:rPr>
                        <a:t>stone</a:t>
                      </a:r>
                      <a:r>
                        <a:rPr sz="1000" spc="-15" dirty="0">
                          <a:latin typeface="Franklin Gothic Book"/>
                          <a:cs typeface="Franklin Gothic Book"/>
                        </a:rPr>
                        <a:t> </a:t>
                      </a:r>
                      <a:r>
                        <a:rPr sz="1000" spc="-10" dirty="0">
                          <a:latin typeface="Franklin Gothic Book"/>
                          <a:cs typeface="Franklin Gothic Book"/>
                        </a:rPr>
                        <a:t>towards</a:t>
                      </a:r>
                      <a:r>
                        <a:rPr sz="1000" spc="40" dirty="0">
                          <a:latin typeface="Franklin Gothic Book"/>
                          <a:cs typeface="Franklin Gothic Book"/>
                        </a:rPr>
                        <a:t> </a:t>
                      </a:r>
                      <a:r>
                        <a:rPr sz="1000" dirty="0">
                          <a:latin typeface="Franklin Gothic Book"/>
                          <a:cs typeface="Franklin Gothic Book"/>
                        </a:rPr>
                        <a:t>full</a:t>
                      </a:r>
                      <a:r>
                        <a:rPr sz="1000" spc="-65" dirty="0">
                          <a:latin typeface="Franklin Gothic Book"/>
                          <a:cs typeface="Franklin Gothic Book"/>
                        </a:rPr>
                        <a:t> </a:t>
                      </a:r>
                      <a:r>
                        <a:rPr sz="1000" dirty="0">
                          <a:latin typeface="Franklin Gothic Book"/>
                          <a:cs typeface="Franklin Gothic Book"/>
                        </a:rPr>
                        <a:t>certification,</a:t>
                      </a:r>
                      <a:r>
                        <a:rPr sz="1000" spc="55" dirty="0">
                          <a:latin typeface="Franklin Gothic Book"/>
                          <a:cs typeface="Franklin Gothic Book"/>
                        </a:rPr>
                        <a:t> </a:t>
                      </a:r>
                      <a:r>
                        <a:rPr sz="1000" dirty="0">
                          <a:latin typeface="Franklin Gothic Book"/>
                          <a:cs typeface="Franklin Gothic Book"/>
                        </a:rPr>
                        <a:t>laying</a:t>
                      </a:r>
                      <a:r>
                        <a:rPr sz="1000" spc="-45" dirty="0">
                          <a:latin typeface="Franklin Gothic Book"/>
                          <a:cs typeface="Franklin Gothic Book"/>
                        </a:rPr>
                        <a:t> </a:t>
                      </a:r>
                      <a:r>
                        <a:rPr sz="1000" spc="-10" dirty="0">
                          <a:latin typeface="Franklin Gothic Book"/>
                          <a:cs typeface="Franklin Gothic Book"/>
                        </a:rPr>
                        <a:t>foundational</a:t>
                      </a:r>
                      <a:r>
                        <a:rPr sz="1000" spc="15" dirty="0">
                          <a:latin typeface="Franklin Gothic Book"/>
                          <a:cs typeface="Franklin Gothic Book"/>
                        </a:rPr>
                        <a:t> </a:t>
                      </a:r>
                      <a:r>
                        <a:rPr sz="1000" dirty="0">
                          <a:latin typeface="Franklin Gothic Book"/>
                          <a:cs typeface="Franklin Gothic Book"/>
                        </a:rPr>
                        <a:t>knowledge</a:t>
                      </a:r>
                      <a:r>
                        <a:rPr sz="1000" spc="-60" dirty="0">
                          <a:latin typeface="Franklin Gothic Book"/>
                          <a:cs typeface="Franklin Gothic Book"/>
                        </a:rPr>
                        <a:t> </a:t>
                      </a:r>
                      <a:r>
                        <a:rPr sz="1000" dirty="0">
                          <a:latin typeface="Franklin Gothic Book"/>
                          <a:cs typeface="Franklin Gothic Book"/>
                        </a:rPr>
                        <a:t>and</a:t>
                      </a:r>
                      <a:r>
                        <a:rPr sz="1000" spc="-15" dirty="0">
                          <a:latin typeface="Franklin Gothic Book"/>
                          <a:cs typeface="Franklin Gothic Book"/>
                        </a:rPr>
                        <a:t> </a:t>
                      </a:r>
                      <a:r>
                        <a:rPr sz="1000" spc="-10" dirty="0">
                          <a:latin typeface="Franklin Gothic Book"/>
                          <a:cs typeface="Franklin Gothic Book"/>
                        </a:rPr>
                        <a:t>providing</a:t>
                      </a:r>
                      <a:r>
                        <a:rPr sz="1000" spc="-25" dirty="0">
                          <a:latin typeface="Franklin Gothic Book"/>
                          <a:cs typeface="Franklin Gothic Book"/>
                        </a:rPr>
                        <a:t> </a:t>
                      </a:r>
                      <a:r>
                        <a:rPr sz="1000" dirty="0">
                          <a:latin typeface="Franklin Gothic Book"/>
                          <a:cs typeface="Franklin Gothic Book"/>
                        </a:rPr>
                        <a:t>confidence.</a:t>
                      </a:r>
                      <a:r>
                        <a:rPr sz="1000" spc="-5" dirty="0">
                          <a:latin typeface="Franklin Gothic Book"/>
                          <a:cs typeface="Franklin Gothic Book"/>
                        </a:rPr>
                        <a:t> </a:t>
                      </a:r>
                      <a:r>
                        <a:rPr sz="1000" spc="-10" dirty="0">
                          <a:latin typeface="Franklin Gothic Book"/>
                          <a:cs typeface="Franklin Gothic Book"/>
                        </a:rPr>
                        <a:t>Additionally,</a:t>
                      </a:r>
                      <a:r>
                        <a:rPr sz="1000" spc="-45" dirty="0">
                          <a:latin typeface="Franklin Gothic Book"/>
                          <a:cs typeface="Franklin Gothic Book"/>
                        </a:rPr>
                        <a:t> </a:t>
                      </a:r>
                      <a:r>
                        <a:rPr lang="en-US" sz="1000" spc="-45" dirty="0">
                          <a:latin typeface="Franklin Gothic Book"/>
                          <a:cs typeface="Franklin Gothic Book"/>
                        </a:rPr>
                        <a:t>learners</a:t>
                      </a:r>
                      <a:r>
                        <a:rPr sz="1000" spc="-30" dirty="0">
                          <a:latin typeface="Franklin Gothic Book"/>
                          <a:cs typeface="Franklin Gothic Book"/>
                        </a:rPr>
                        <a:t> </a:t>
                      </a:r>
                      <a:r>
                        <a:rPr sz="1000" dirty="0">
                          <a:latin typeface="Franklin Gothic Book"/>
                          <a:cs typeface="Franklin Gothic Book"/>
                        </a:rPr>
                        <a:t>can</a:t>
                      </a:r>
                      <a:r>
                        <a:rPr sz="1000" spc="-20" dirty="0">
                          <a:latin typeface="Franklin Gothic Book"/>
                          <a:cs typeface="Franklin Gothic Book"/>
                        </a:rPr>
                        <a:t> earn </a:t>
                      </a:r>
                      <a:r>
                        <a:rPr sz="1000" dirty="0">
                          <a:latin typeface="Franklin Gothic Book"/>
                          <a:cs typeface="Franklin Gothic Book"/>
                        </a:rPr>
                        <a:t>certification</a:t>
                      </a:r>
                      <a:r>
                        <a:rPr sz="1000" spc="20" dirty="0">
                          <a:latin typeface="Franklin Gothic Book"/>
                          <a:cs typeface="Franklin Gothic Book"/>
                        </a:rPr>
                        <a:t> </a:t>
                      </a:r>
                      <a:r>
                        <a:rPr sz="1000" spc="-10" dirty="0">
                          <a:latin typeface="Franklin Gothic Book"/>
                          <a:cs typeface="Franklin Gothic Book"/>
                        </a:rPr>
                        <a:t>maintenance</a:t>
                      </a:r>
                      <a:r>
                        <a:rPr sz="1000" spc="5" dirty="0">
                          <a:latin typeface="Franklin Gothic Book"/>
                          <a:cs typeface="Franklin Gothic Book"/>
                        </a:rPr>
                        <a:t> </a:t>
                      </a:r>
                      <a:r>
                        <a:rPr sz="1000" dirty="0">
                          <a:latin typeface="Franklin Gothic Book"/>
                          <a:cs typeface="Franklin Gothic Book"/>
                        </a:rPr>
                        <a:t>points,</a:t>
                      </a:r>
                      <a:r>
                        <a:rPr sz="1000" spc="-45" dirty="0">
                          <a:latin typeface="Franklin Gothic Book"/>
                          <a:cs typeface="Franklin Gothic Book"/>
                        </a:rPr>
                        <a:t> </a:t>
                      </a:r>
                      <a:r>
                        <a:rPr sz="1000" dirty="0">
                          <a:latin typeface="Franklin Gothic Book"/>
                          <a:cs typeface="Franklin Gothic Book"/>
                        </a:rPr>
                        <a:t>ensuring</a:t>
                      </a:r>
                      <a:r>
                        <a:rPr sz="1000" spc="-25" dirty="0">
                          <a:latin typeface="Franklin Gothic Book"/>
                          <a:cs typeface="Franklin Gothic Book"/>
                        </a:rPr>
                        <a:t> </a:t>
                      </a:r>
                      <a:r>
                        <a:rPr sz="1000" dirty="0">
                          <a:latin typeface="Franklin Gothic Book"/>
                          <a:cs typeface="Franklin Gothic Book"/>
                        </a:rPr>
                        <a:t>certification</a:t>
                      </a:r>
                      <a:r>
                        <a:rPr sz="1000" spc="40" dirty="0">
                          <a:latin typeface="Franklin Gothic Book"/>
                          <a:cs typeface="Franklin Gothic Book"/>
                        </a:rPr>
                        <a:t> </a:t>
                      </a:r>
                      <a:r>
                        <a:rPr sz="1000" dirty="0">
                          <a:latin typeface="Franklin Gothic Book"/>
                          <a:cs typeface="Franklin Gothic Book"/>
                        </a:rPr>
                        <a:t>remains</a:t>
                      </a:r>
                      <a:r>
                        <a:rPr sz="1000" spc="-35" dirty="0">
                          <a:latin typeface="Franklin Gothic Book"/>
                          <a:cs typeface="Franklin Gothic Book"/>
                        </a:rPr>
                        <a:t> </a:t>
                      </a:r>
                      <a:r>
                        <a:rPr sz="1000" dirty="0">
                          <a:latin typeface="Franklin Gothic Book"/>
                          <a:cs typeface="Franklin Gothic Book"/>
                        </a:rPr>
                        <a:t>active</a:t>
                      </a:r>
                      <a:r>
                        <a:rPr sz="1000" spc="-35" dirty="0">
                          <a:latin typeface="Franklin Gothic Book"/>
                          <a:cs typeface="Franklin Gothic Book"/>
                        </a:rPr>
                        <a:t> </a:t>
                      </a:r>
                      <a:r>
                        <a:rPr sz="1000" dirty="0">
                          <a:latin typeface="Franklin Gothic Book"/>
                          <a:cs typeface="Franklin Gothic Book"/>
                        </a:rPr>
                        <a:t>and</a:t>
                      </a:r>
                      <a:r>
                        <a:rPr sz="1000" spc="-30" dirty="0">
                          <a:latin typeface="Franklin Gothic Book"/>
                          <a:cs typeface="Franklin Gothic Book"/>
                        </a:rPr>
                        <a:t> </a:t>
                      </a:r>
                      <a:r>
                        <a:rPr sz="1000" dirty="0">
                          <a:latin typeface="Franklin Gothic Book"/>
                          <a:cs typeface="Franklin Gothic Book"/>
                        </a:rPr>
                        <a:t>up</a:t>
                      </a:r>
                      <a:r>
                        <a:rPr sz="1000" spc="-65" dirty="0">
                          <a:latin typeface="Franklin Gothic Book"/>
                          <a:cs typeface="Franklin Gothic Book"/>
                        </a:rPr>
                        <a:t> </a:t>
                      </a:r>
                      <a:r>
                        <a:rPr sz="1000" dirty="0">
                          <a:latin typeface="Franklin Gothic Book"/>
                          <a:cs typeface="Franklin Gothic Book"/>
                        </a:rPr>
                        <a:t>to</a:t>
                      </a:r>
                      <a:r>
                        <a:rPr sz="1000" spc="-55" dirty="0">
                          <a:latin typeface="Franklin Gothic Book"/>
                          <a:cs typeface="Franklin Gothic Book"/>
                        </a:rPr>
                        <a:t> </a:t>
                      </a:r>
                      <a:r>
                        <a:rPr sz="1000" dirty="0">
                          <a:latin typeface="Franklin Gothic Book"/>
                          <a:cs typeface="Franklin Gothic Book"/>
                        </a:rPr>
                        <a:t>date,</a:t>
                      </a:r>
                      <a:r>
                        <a:rPr sz="1000" spc="-25" dirty="0">
                          <a:latin typeface="Franklin Gothic Book"/>
                          <a:cs typeface="Franklin Gothic Book"/>
                        </a:rPr>
                        <a:t> </a:t>
                      </a:r>
                      <a:r>
                        <a:rPr sz="1000" dirty="0">
                          <a:latin typeface="Franklin Gothic Book"/>
                          <a:cs typeface="Franklin Gothic Book"/>
                        </a:rPr>
                        <a:t>further</a:t>
                      </a:r>
                      <a:r>
                        <a:rPr sz="1000" spc="-45" dirty="0">
                          <a:latin typeface="Franklin Gothic Book"/>
                          <a:cs typeface="Franklin Gothic Book"/>
                        </a:rPr>
                        <a:t> </a:t>
                      </a:r>
                      <a:r>
                        <a:rPr sz="1000" dirty="0">
                          <a:latin typeface="Franklin Gothic Book"/>
                          <a:cs typeface="Franklin Gothic Book"/>
                        </a:rPr>
                        <a:t>enriching</a:t>
                      </a:r>
                      <a:r>
                        <a:rPr sz="1000" spc="-25" dirty="0">
                          <a:latin typeface="Franklin Gothic Book"/>
                          <a:cs typeface="Franklin Gothic Book"/>
                        </a:rPr>
                        <a:t> </a:t>
                      </a:r>
                      <a:r>
                        <a:rPr sz="1000" dirty="0">
                          <a:latin typeface="Franklin Gothic Book"/>
                          <a:cs typeface="Franklin Gothic Book"/>
                        </a:rPr>
                        <a:t>your</a:t>
                      </a:r>
                      <a:r>
                        <a:rPr sz="1000" spc="-45" dirty="0">
                          <a:latin typeface="Franklin Gothic Book"/>
                          <a:cs typeface="Franklin Gothic Book"/>
                        </a:rPr>
                        <a:t> </a:t>
                      </a:r>
                      <a:r>
                        <a:rPr sz="1000" spc="-10" dirty="0">
                          <a:latin typeface="Franklin Gothic Book"/>
                          <a:cs typeface="Franklin Gothic Book"/>
                        </a:rPr>
                        <a:t>professional</a:t>
                      </a:r>
                      <a:r>
                        <a:rPr sz="1000" spc="-25" dirty="0">
                          <a:latin typeface="Franklin Gothic Book"/>
                          <a:cs typeface="Franklin Gothic Book"/>
                        </a:rPr>
                        <a:t> </a:t>
                      </a:r>
                      <a:r>
                        <a:rPr sz="1000" spc="-10" dirty="0">
                          <a:latin typeface="Franklin Gothic Book"/>
                          <a:cs typeface="Franklin Gothic Book"/>
                        </a:rPr>
                        <a:t>profile.</a:t>
                      </a:r>
                      <a:endParaRPr sz="1000" dirty="0">
                        <a:latin typeface="Franklin Gothic Book"/>
                        <a:cs typeface="Franklin Gothic Book"/>
                      </a:endParaRPr>
                    </a:p>
                  </a:txBody>
                  <a:tcPr marL="0" marR="0" marT="42545" marB="0" anchor="ctr">
                    <a:lnL w="12700">
                      <a:solidFill>
                        <a:srgbClr val="FFFFFF"/>
                      </a:solidFill>
                      <a:prstDash val="solid"/>
                    </a:lnL>
                    <a:lnR w="12700">
                      <a:solidFill>
                        <a:srgbClr val="FFFFFF"/>
                      </a:solidFill>
                    </a:lnR>
                    <a:lnT w="12700">
                      <a:solidFill>
                        <a:srgbClr val="FFFFFF"/>
                      </a:solidFill>
                      <a:prstDash val="solid"/>
                    </a:lnT>
                    <a:lnB w="12700">
                      <a:solidFill>
                        <a:srgbClr val="FFFFFF"/>
                      </a:solidFill>
                      <a:prstDash val="solid"/>
                    </a:lnB>
                    <a:solidFill>
                      <a:srgbClr val="E8F1E9"/>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lnL w="12700" cap="flat" cmpd="sng" algn="ctr">
                      <a:solidFill>
                        <a:srgbClr val="FFFFFF"/>
                      </a:solidFill>
                      <a:prstDash val="solid"/>
                      <a:round/>
                      <a:headEnd type="none" w="med" len="med"/>
                      <a:tailEnd type="none" w="med" len="med"/>
                    </a:lnL>
                    <a:lnT w="12700" cap="flat" cmpd="sng" algn="ctr">
                      <a:solidFill>
                        <a:srgbClr val="FFFFFF"/>
                      </a:solidFill>
                      <a:prstDash val="solid"/>
                      <a:round/>
                      <a:headEnd type="none" w="med" len="med"/>
                      <a:tailEnd type="none" w="med" len="med"/>
                    </a:lnT>
                  </a:tcPr>
                </a:tc>
                <a:tc hMerge="1">
                  <a:txBody>
                    <a:bodyPr/>
                    <a:lstStyle/>
                    <a:p>
                      <a:pPr marL="90805" marR="266700">
                        <a:lnSpc>
                          <a:spcPct val="100000"/>
                        </a:lnSpc>
                        <a:spcBef>
                          <a:spcPts val="335"/>
                        </a:spcBef>
                      </a:pPr>
                      <a:endParaRPr sz="1200">
                        <a:latin typeface="Franklin Gothic Book"/>
                        <a:cs typeface="Franklin Gothic Book"/>
                      </a:endParaRPr>
                    </a:p>
                  </a:txBody>
                  <a:tcPr marL="0" marR="0" marT="42545" marB="0">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E8F1E9"/>
                    </a:solidFill>
                  </a:tcPr>
                </a:tc>
                <a:tc hMerge="1">
                  <a:txBody>
                    <a:bodyPr/>
                    <a:lstStyle/>
                    <a:p>
                      <a:endParaRPr/>
                    </a:p>
                  </a:txBody>
                  <a:tcPr marL="0" marR="0" marT="42545" marB="0" anchor="ctr">
                    <a:lnL w="12700">
                      <a:solidFill>
                        <a:srgbClr val="FFFFFF"/>
                      </a:solidFill>
                    </a:lnL>
                    <a:lnR w="12700">
                      <a:solidFill>
                        <a:srgbClr val="FFFFFF"/>
                      </a:solidFill>
                    </a:lnR>
                    <a:lnT w="12700">
                      <a:solidFill>
                        <a:srgbClr val="FFFFFF"/>
                      </a:solidFill>
                    </a:lnT>
                    <a:lnB w="12700">
                      <a:solidFill>
                        <a:srgbClr val="FFFFFF"/>
                      </a:solidFill>
                    </a:lnB>
                    <a:solidFill>
                      <a:srgbClr val="E8F1E9"/>
                    </a:solidFill>
                  </a:tcPr>
                </a:tc>
                <a:extLst>
                  <a:ext uri="{0D108BD9-81ED-4DB2-BD59-A6C34878D82A}">
                    <a16:rowId xmlns:a16="http://schemas.microsoft.com/office/drawing/2014/main" val="10004"/>
                  </a:ext>
                </a:extLst>
              </a:tr>
            </a:tbl>
          </a:graphicData>
        </a:graphic>
      </p:graphicFrame>
      <p:sp>
        <p:nvSpPr>
          <p:cNvPr id="5" name="object 5"/>
          <p:cNvSpPr txBox="1">
            <a:spLocks noGrp="1"/>
          </p:cNvSpPr>
          <p:nvPr>
            <p:ph type="sldNum" sz="quarter" idx="7"/>
          </p:nvPr>
        </p:nvSpPr>
        <p:spPr>
          <a:prstGeom prst="rect">
            <a:avLst/>
          </a:prstGeom>
        </p:spPr>
        <p:txBody>
          <a:bodyPr vert="horz" wrap="square" lIns="0" tIns="1905" rIns="0" bIns="0" rtlCol="0">
            <a:spAutoFit/>
          </a:bodyPr>
          <a:lstStyle/>
          <a:p>
            <a:pPr marL="38100">
              <a:lnSpc>
                <a:spcPct val="100000"/>
              </a:lnSpc>
              <a:spcBef>
                <a:spcPts val="15"/>
              </a:spcBef>
            </a:pPr>
            <a:fld id="{81D60167-4931-47E6-BA6A-407CBD079E47}" type="slidenum">
              <a:rPr spc="-50" dirty="0"/>
              <a:t>9</a:t>
            </a:fld>
            <a:endParaRPr spc="-50"/>
          </a:p>
        </p:txBody>
      </p:sp>
      <p:sp>
        <p:nvSpPr>
          <p:cNvPr id="6" name="object 6"/>
          <p:cNvSpPr txBox="1"/>
          <p:nvPr/>
        </p:nvSpPr>
        <p:spPr>
          <a:xfrm>
            <a:off x="881615" y="6585524"/>
            <a:ext cx="1309370" cy="137795"/>
          </a:xfrm>
          <a:prstGeom prst="rect">
            <a:avLst/>
          </a:prstGeom>
        </p:spPr>
        <p:txBody>
          <a:bodyPr vert="horz" wrap="square" lIns="0" tIns="1905" rIns="0" bIns="0" rtlCol="0">
            <a:spAutoFit/>
          </a:bodyPr>
          <a:lstStyle/>
          <a:p>
            <a:pPr marL="12700">
              <a:lnSpc>
                <a:spcPct val="100000"/>
              </a:lnSpc>
              <a:spcBef>
                <a:spcPts val="15"/>
              </a:spcBef>
            </a:pPr>
            <a:r>
              <a:rPr sz="800">
                <a:solidFill>
                  <a:srgbClr val="9DA2B3"/>
                </a:solidFill>
                <a:latin typeface="Arial"/>
                <a:cs typeface="Arial"/>
              </a:rPr>
              <a:t>©</a:t>
            </a:r>
            <a:r>
              <a:rPr sz="800" spc="-35">
                <a:solidFill>
                  <a:srgbClr val="9DA2B3"/>
                </a:solidFill>
                <a:latin typeface="Arial"/>
                <a:cs typeface="Arial"/>
              </a:rPr>
              <a:t> </a:t>
            </a:r>
            <a:r>
              <a:rPr sz="800">
                <a:solidFill>
                  <a:srgbClr val="9DA2B3"/>
                </a:solidFill>
                <a:latin typeface="Arial"/>
                <a:cs typeface="Arial"/>
              </a:rPr>
              <a:t>ASCM.</a:t>
            </a:r>
            <a:r>
              <a:rPr sz="800" spc="-15">
                <a:solidFill>
                  <a:srgbClr val="9DA2B3"/>
                </a:solidFill>
                <a:latin typeface="Arial"/>
                <a:cs typeface="Arial"/>
              </a:rPr>
              <a:t> </a:t>
            </a:r>
            <a:r>
              <a:rPr sz="800">
                <a:solidFill>
                  <a:srgbClr val="9DA2B3"/>
                </a:solidFill>
                <a:latin typeface="Arial"/>
                <a:cs typeface="Arial"/>
              </a:rPr>
              <a:t>All</a:t>
            </a:r>
            <a:r>
              <a:rPr sz="800" spc="-35">
                <a:solidFill>
                  <a:srgbClr val="9DA2B3"/>
                </a:solidFill>
                <a:latin typeface="Arial"/>
                <a:cs typeface="Arial"/>
              </a:rPr>
              <a:t> </a:t>
            </a:r>
            <a:r>
              <a:rPr sz="800">
                <a:solidFill>
                  <a:srgbClr val="9DA2B3"/>
                </a:solidFill>
                <a:latin typeface="Arial"/>
                <a:cs typeface="Arial"/>
              </a:rPr>
              <a:t>rights </a:t>
            </a:r>
            <a:r>
              <a:rPr sz="800" spc="-10">
                <a:solidFill>
                  <a:srgbClr val="9DA2B3"/>
                </a:solidFill>
                <a:latin typeface="Arial"/>
                <a:cs typeface="Arial"/>
              </a:rPr>
              <a:t>reserved.</a:t>
            </a:r>
            <a:endParaRPr sz="800">
              <a:latin typeface="Arial"/>
              <a:cs typeface="Arial"/>
            </a:endParaRPr>
          </a:p>
        </p:txBody>
      </p:sp>
    </p:spTree>
    <p:extLst>
      <p:ext uri="{BB962C8B-B14F-4D97-AF65-F5344CB8AC3E}">
        <p14:creationId xmlns:p14="http://schemas.microsoft.com/office/powerpoint/2010/main" val="156699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830028"/>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d0db6879-c519-4c33-8e93-98a9cee2b164">
      <UserInfo>
        <DisplayName>Jessica Heraty</DisplayName>
        <AccountId>6</AccountId>
        <AccountType/>
      </UserInfo>
      <UserInfo>
        <DisplayName>Andrianna Peters</DisplayName>
        <AccountId>5336</AccountId>
        <AccountType/>
      </UserInfo>
      <UserInfo>
        <DisplayName>Meghan Minnella</DisplayName>
        <AccountId>3412</AccountId>
        <AccountType/>
      </UserInfo>
      <UserInfo>
        <DisplayName>Kelsey Makkay</DisplayName>
        <AccountId>39</AccountId>
        <AccountType/>
      </UserInfo>
      <UserInfo>
        <DisplayName>Ernest Brown</DisplayName>
        <AccountId>5900</AccountId>
        <AccountType/>
      </UserInfo>
      <UserInfo>
        <DisplayName>Ben Curran</DisplayName>
        <AccountId>5792</AccountId>
        <AccountType/>
      </UserInfo>
    </SharedWithUsers>
    <_activity xmlns="9c16db4a-82ea-4c24-a126-7570af0afb2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512BD96AB9AE146A39CF2F361F037C8" ma:contentTypeVersion="15" ma:contentTypeDescription="Create a new document." ma:contentTypeScope="" ma:versionID="12de9be482d238330ff0b844c2cd6cc0">
  <xsd:schema xmlns:xsd="http://www.w3.org/2001/XMLSchema" xmlns:xs="http://www.w3.org/2001/XMLSchema" xmlns:p="http://schemas.microsoft.com/office/2006/metadata/properties" xmlns:ns3="9c16db4a-82ea-4c24-a126-7570af0afb2b" xmlns:ns4="d0db6879-c519-4c33-8e93-98a9cee2b164" targetNamespace="http://schemas.microsoft.com/office/2006/metadata/properties" ma:root="true" ma:fieldsID="f9d9adce41c0884845e3a4e8ba6c0b16" ns3:_="" ns4:_="">
    <xsd:import namespace="9c16db4a-82ea-4c24-a126-7570af0afb2b"/>
    <xsd:import namespace="d0db6879-c519-4c33-8e93-98a9cee2b164"/>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_activity"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DateTaken" minOccurs="0"/>
                <xsd:element ref="ns3:MediaServiceSystemTags" minOccurs="0"/>
                <xsd:element ref="ns3:MediaServiceSearchPropertie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16db4a-82ea-4c24-a126-7570af0afb2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_activity" ma:index="11" nillable="true" ma:displayName="_activity" ma:hidden="true" ma:internalName="_activity">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SystemTags" ma:index="20" nillable="true" ma:displayName="MediaServiceSystemTags" ma:hidden="true" ma:internalName="MediaServiceSystemTags" ma:readOnly="true">
      <xsd:simpleType>
        <xsd:restriction base="dms:Note"/>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0db6879-c519-4c33-8e93-98a9cee2b164"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42EA2D0-898C-46C3-BB90-9ECB21B6AAF6}">
  <ds:schemaRefs>
    <ds:schemaRef ds:uri="http://schemas.microsoft.com/sharepoint/v3/contenttype/forms"/>
  </ds:schemaRefs>
</ds:datastoreItem>
</file>

<file path=customXml/itemProps2.xml><?xml version="1.0" encoding="utf-8"?>
<ds:datastoreItem xmlns:ds="http://schemas.openxmlformats.org/officeDocument/2006/customXml" ds:itemID="{2F982F88-1299-4BF6-89AD-1BCB4492840D}">
  <ds:schemaRefs>
    <ds:schemaRef ds:uri="http://schemas.microsoft.com/office/2006/documentManagement/types"/>
    <ds:schemaRef ds:uri="http://purl.org/dc/elements/1.1/"/>
    <ds:schemaRef ds:uri="http://www.w3.org/XML/1998/namespace"/>
    <ds:schemaRef ds:uri="d0db6879-c519-4c33-8e93-98a9cee2b164"/>
    <ds:schemaRef ds:uri="http://purl.org/dc/terms/"/>
    <ds:schemaRef ds:uri="http://schemas.microsoft.com/office/2006/metadata/properties"/>
    <ds:schemaRef ds:uri="http://purl.org/dc/dcmitype/"/>
    <ds:schemaRef ds:uri="9c16db4a-82ea-4c24-a126-7570af0afb2b"/>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DEA149FB-9C6E-458A-8055-3EAE88E940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c16db4a-82ea-4c24-a126-7570af0afb2b"/>
    <ds:schemaRef ds:uri="d0db6879-c519-4c33-8e93-98a9cee2b1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TotalTime>
  <Words>2983</Words>
  <Application>Microsoft Office PowerPoint</Application>
  <PresentationFormat>Widescreen</PresentationFormat>
  <Paragraphs>391</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Arial,Sans-Serif</vt:lpstr>
      <vt:lpstr>Calibri</vt:lpstr>
      <vt:lpstr>Franklin Gothic Book</vt:lpstr>
      <vt:lpstr>Wingdings</vt:lpstr>
      <vt:lpstr>Office Theme</vt:lpstr>
      <vt:lpstr>APICS Certifications, and ASCM Certificates, and Foundations Courses Comparison Chart February 2025*</vt:lpstr>
      <vt:lpstr>APICS Certifications</vt:lpstr>
      <vt:lpstr>PowerPoint Presentation</vt:lpstr>
      <vt:lpstr>PowerPoint Presentation</vt:lpstr>
      <vt:lpstr>PowerPoint Presentation</vt:lpstr>
      <vt:lpstr>PowerPoint Presentation</vt:lpstr>
      <vt:lpstr>ASCM Certificates</vt:lpstr>
      <vt:lpstr>PowerPoint Presentation</vt:lpstr>
      <vt:lpstr>PowerPoint Presentation</vt:lpstr>
      <vt:lpstr>PowerPoint Presentation</vt:lpstr>
      <vt:lpstr>Foundations of Supply Chain Management (FOSCM)</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 Munroe</dc:creator>
  <cp:lastModifiedBy>Andrianna Peters</cp:lastModifiedBy>
  <cp:revision>3</cp:revision>
  <dcterms:created xsi:type="dcterms:W3CDTF">2024-01-31T19:54:49Z</dcterms:created>
  <dcterms:modified xsi:type="dcterms:W3CDTF">2025-03-10T13:21:14Z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0x0101004512BD96AB9AE146A39CF2F361F037C8</vt:lpwstr>
  </property>
  <property fmtid="{D5CDD505-2E9C-101B-9397-08002B2CF9AE}" pid="3" name="Created">
    <vt:filetime>2023-08-10T00:00:00Z</vt:filetime>
  </property>
  <property fmtid="{D5CDD505-2E9C-101B-9397-08002B2CF9AE}" pid="4" name="Creator">
    <vt:lpwstr>Microsoft® PowerPoint® for Microsoft 365</vt:lpwstr>
  </property>
  <property fmtid="{D5CDD505-2E9C-101B-9397-08002B2CF9AE}" pid="5" name="LastSaved">
    <vt:filetime>2024-01-31T00:00:00Z</vt:filetime>
  </property>
  <property fmtid="{D5CDD505-2E9C-101B-9397-08002B2CF9AE}" pid="6" name="Producer">
    <vt:lpwstr>Microsoft® PowerPoint® for Microsoft 365</vt:lpwstr>
  </property>
  <property fmtid="{D5CDD505-2E9C-101B-9397-08002B2CF9AE}" pid="7" name="MediaServiceImageTags">
    <vt:lpwstr/>
  </property>
</Properties>
</file>