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sldIdLst>
    <p:sldId id="256" r:id="rId5"/>
    <p:sldId id="258" r:id="rId6"/>
    <p:sldId id="314" r:id="rId7"/>
    <p:sldId id="305" r:id="rId8"/>
    <p:sldId id="290" r:id="rId9"/>
    <p:sldId id="385" r:id="rId10"/>
    <p:sldId id="384" r:id="rId11"/>
    <p:sldId id="277" r:id="rId12"/>
    <p:sldId id="278" r:id="rId13"/>
    <p:sldId id="293" r:id="rId14"/>
    <p:sldId id="297" r:id="rId15"/>
    <p:sldId id="268" r:id="rId16"/>
    <p:sldId id="265" r:id="rId17"/>
    <p:sldId id="381" r:id="rId18"/>
    <p:sldId id="382" r:id="rId19"/>
    <p:sldId id="329" r:id="rId20"/>
    <p:sldId id="322" r:id="rId21"/>
    <p:sldId id="386" r:id="rId22"/>
    <p:sldId id="387" r:id="rId23"/>
    <p:sldId id="388" r:id="rId24"/>
    <p:sldId id="259" r:id="rId25"/>
    <p:sldId id="298" r:id="rId26"/>
    <p:sldId id="323" r:id="rId27"/>
    <p:sldId id="304" r:id="rId28"/>
    <p:sldId id="321" r:id="rId29"/>
    <p:sldId id="296" r:id="rId30"/>
    <p:sldId id="312" r:id="rId31"/>
    <p:sldId id="264" r:id="rId32"/>
    <p:sldId id="332" r:id="rId33"/>
    <p:sldId id="366" r:id="rId34"/>
    <p:sldId id="370" r:id="rId35"/>
    <p:sldId id="363" r:id="rId36"/>
    <p:sldId id="371" r:id="rId37"/>
    <p:sldId id="315" r:id="rId38"/>
    <p:sldId id="316" r:id="rId39"/>
    <p:sldId id="383" r:id="rId40"/>
    <p:sldId id="317" r:id="rId41"/>
    <p:sldId id="390" r:id="rId42"/>
    <p:sldId id="391" r:id="rId43"/>
    <p:sldId id="392" r:id="rId44"/>
    <p:sldId id="318" r:id="rId45"/>
    <p:sldId id="319" r:id="rId46"/>
    <p:sldId id="320" r:id="rId47"/>
    <p:sldId id="325" r:id="rId48"/>
    <p:sldId id="393" r:id="rId49"/>
    <p:sldId id="394" r:id="rId50"/>
    <p:sldId id="395" r:id="rId51"/>
    <p:sldId id="38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wart Cottman" initials="SC" lastIdx="1" clrIdx="0">
    <p:extLst>
      <p:ext uri="{19B8F6BF-5375-455C-9EA6-DF929625EA0E}">
        <p15:presenceInfo xmlns:p15="http://schemas.microsoft.com/office/powerpoint/2012/main" userId="S::scottman@ascm.org::bdd77f4f-2fa9-48ee-a935-8d8577a523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726"/>
    <a:srgbClr val="003826"/>
    <a:srgbClr val="00571F"/>
    <a:srgbClr val="00351B"/>
    <a:srgbClr val="C6CDD1"/>
    <a:srgbClr val="5F259F"/>
    <a:srgbClr val="333A3F"/>
    <a:srgbClr val="A6AFB8"/>
    <a:srgbClr val="99A2A8"/>
    <a:srgbClr val="EDF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24"/>
  </p:normalViewPr>
  <p:slideViewPr>
    <p:cSldViewPr snapToGrid="0" snapToObjects="1">
      <p:cViewPr varScale="1">
        <p:scale>
          <a:sx n="88" d="100"/>
          <a:sy n="88" d="100"/>
        </p:scale>
        <p:origin x="132" y="90"/>
      </p:cViewPr>
      <p:guideLst>
        <p:guide orient="horz" pos="2160"/>
        <p:guide pos="3840"/>
      </p:guideLst>
    </p:cSldViewPr>
  </p:slideViewPr>
  <p:notesTextViewPr>
    <p:cViewPr>
      <p:scale>
        <a:sx n="1" d="1"/>
        <a:sy n="1" d="1"/>
      </p:scale>
      <p:origin x="0" y="0"/>
    </p:cViewPr>
  </p:notesTextViewPr>
  <p:sorterViewPr>
    <p:cViewPr>
      <p:scale>
        <a:sx n="43" d="100"/>
        <a:sy n="4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Talbert" userId="69b48a28-4f8a-4763-aef0-af5102c6e4bc" providerId="ADAL" clId="{E6FE4CF3-5F9F-4ED3-A53D-2BAC7D38104D}"/>
    <pc:docChg chg="delSld">
      <pc:chgData name="Matthew Talbert" userId="69b48a28-4f8a-4763-aef0-af5102c6e4bc" providerId="ADAL" clId="{E6FE4CF3-5F9F-4ED3-A53D-2BAC7D38104D}" dt="2021-06-03T11:42:07.834" v="0" actId="47"/>
      <pc:docMkLst>
        <pc:docMk/>
      </pc:docMkLst>
      <pc:sldChg chg="del">
        <pc:chgData name="Matthew Talbert" userId="69b48a28-4f8a-4763-aef0-af5102c6e4bc" providerId="ADAL" clId="{E6FE4CF3-5F9F-4ED3-A53D-2BAC7D38104D}" dt="2021-06-03T11:42:07.834" v="0" actId="47"/>
        <pc:sldMkLst>
          <pc:docMk/>
          <pc:sldMk cId="3026697236" sldId="257"/>
        </pc:sldMkLst>
      </pc:sldChg>
      <pc:sldMasterChg chg="delSldLayout">
        <pc:chgData name="Matthew Talbert" userId="69b48a28-4f8a-4763-aef0-af5102c6e4bc" providerId="ADAL" clId="{E6FE4CF3-5F9F-4ED3-A53D-2BAC7D38104D}" dt="2021-06-03T11:42:07.834" v="0" actId="47"/>
        <pc:sldMasterMkLst>
          <pc:docMk/>
          <pc:sldMasterMk cId="836120113" sldId="2147483648"/>
        </pc:sldMasterMkLst>
        <pc:sldLayoutChg chg="del">
          <pc:chgData name="Matthew Talbert" userId="69b48a28-4f8a-4763-aef0-af5102c6e4bc" providerId="ADAL" clId="{E6FE4CF3-5F9F-4ED3-A53D-2BAC7D38104D}" dt="2021-06-03T11:42:07.834" v="0" actId="47"/>
          <pc:sldLayoutMkLst>
            <pc:docMk/>
            <pc:sldMasterMk cId="836120113" sldId="2147483648"/>
            <pc:sldLayoutMk cId="594770274" sldId="214748371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KGs per $1 GDP</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47625" cap="rnd">
                <a:solidFill>
                  <a:schemeClr val="accent1"/>
                </a:solidFill>
                <a:prstDash val="solid"/>
              </a:ln>
              <a:effectLst/>
            </c:spPr>
            <c:trendlineType val="exp"/>
            <c:dispRSqr val="0"/>
            <c:dispEq val="0"/>
          </c:trendline>
          <c:xVal>
            <c:numRef>
              <c:f>Sheet1!$A$2:$A$5</c:f>
              <c:numCache>
                <c:formatCode>General</c:formatCode>
                <c:ptCount val="4"/>
                <c:pt idx="0">
                  <c:v>1870</c:v>
                </c:pt>
                <c:pt idx="1">
                  <c:v>1930</c:v>
                </c:pt>
                <c:pt idx="2">
                  <c:v>1977</c:v>
                </c:pt>
                <c:pt idx="3">
                  <c:v>2000</c:v>
                </c:pt>
              </c:numCache>
            </c:numRef>
          </c:xVal>
          <c:yVal>
            <c:numRef>
              <c:f>Sheet1!$B$2:$B$5</c:f>
              <c:numCache>
                <c:formatCode>General</c:formatCode>
                <c:ptCount val="4"/>
                <c:pt idx="0">
                  <c:v>4</c:v>
                </c:pt>
                <c:pt idx="1">
                  <c:v>1</c:v>
                </c:pt>
                <c:pt idx="2">
                  <c:v>0.61</c:v>
                </c:pt>
                <c:pt idx="3">
                  <c:v>0.28000000000000003</c:v>
                </c:pt>
              </c:numCache>
            </c:numRef>
          </c:yVal>
          <c:smooth val="0"/>
          <c:extLst>
            <c:ext xmlns:c16="http://schemas.microsoft.com/office/drawing/2014/chart" uri="{C3380CC4-5D6E-409C-BE32-E72D297353CC}">
              <c16:uniqueId val="{00000000-2904-4EC6-9EE9-B292AAA4E94C}"/>
            </c:ext>
          </c:extLst>
        </c:ser>
        <c:dLbls>
          <c:showLegendKey val="0"/>
          <c:showVal val="0"/>
          <c:showCatName val="0"/>
          <c:showSerName val="0"/>
          <c:showPercent val="0"/>
          <c:showBubbleSize val="0"/>
        </c:dLbls>
        <c:axId val="274195184"/>
        <c:axId val="274196168"/>
      </c:scatterChart>
      <c:valAx>
        <c:axId val="27419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196168"/>
        <c:crosses val="autoZero"/>
        <c:crossBetween val="midCat"/>
      </c:valAx>
      <c:valAx>
        <c:axId val="274196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41951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C17D3-A41A-4F49-8E50-4A61CD9F3B86}"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AC998C24-D79B-4E6F-89E7-BADF72A1A719}">
      <dgm:prSet/>
      <dgm:spPr/>
      <dgm:t>
        <a:bodyPr/>
        <a:lstStyle/>
        <a:p>
          <a:r>
            <a:rPr lang="en-US"/>
            <a:t>Timely</a:t>
          </a:r>
        </a:p>
      </dgm:t>
    </dgm:pt>
    <dgm:pt modelId="{F2D20E22-6B26-47FB-A4EB-F12CB094DE60}" type="parTrans" cxnId="{6082FD84-BF4F-4558-ABD8-4B0D18310217}">
      <dgm:prSet/>
      <dgm:spPr/>
      <dgm:t>
        <a:bodyPr/>
        <a:lstStyle/>
        <a:p>
          <a:endParaRPr lang="en-US"/>
        </a:p>
      </dgm:t>
    </dgm:pt>
    <dgm:pt modelId="{08D0B3A2-6C4D-4108-9222-73AE13402733}" type="sibTrans" cxnId="{6082FD84-BF4F-4558-ABD8-4B0D18310217}">
      <dgm:prSet/>
      <dgm:spPr/>
      <dgm:t>
        <a:bodyPr/>
        <a:lstStyle/>
        <a:p>
          <a:endParaRPr lang="en-US"/>
        </a:p>
      </dgm:t>
    </dgm:pt>
    <dgm:pt modelId="{B342F383-20B2-4D8B-9E95-B7B8634A6FD8}">
      <dgm:prSet/>
      <dgm:spPr/>
      <dgm:t>
        <a:bodyPr/>
        <a:lstStyle/>
        <a:p>
          <a:r>
            <a:rPr lang="en-US" dirty="0"/>
            <a:t>Formatted</a:t>
          </a:r>
        </a:p>
      </dgm:t>
    </dgm:pt>
    <dgm:pt modelId="{EFE3022C-6B9B-422D-90D3-9CC83094E641}" type="parTrans" cxnId="{31820393-6CC2-4435-80CD-373FE6B3730F}">
      <dgm:prSet/>
      <dgm:spPr/>
      <dgm:t>
        <a:bodyPr/>
        <a:lstStyle/>
        <a:p>
          <a:endParaRPr lang="en-US"/>
        </a:p>
      </dgm:t>
    </dgm:pt>
    <dgm:pt modelId="{60F0E6F2-ADFA-4AC2-9CFB-7927C4A8D375}" type="sibTrans" cxnId="{31820393-6CC2-4435-80CD-373FE6B3730F}">
      <dgm:prSet/>
      <dgm:spPr/>
      <dgm:t>
        <a:bodyPr/>
        <a:lstStyle/>
        <a:p>
          <a:endParaRPr lang="en-US"/>
        </a:p>
      </dgm:t>
    </dgm:pt>
    <dgm:pt modelId="{A4B65221-50EA-4DB3-BD8D-177CDFD95AEC}">
      <dgm:prSet/>
      <dgm:spPr/>
      <dgm:t>
        <a:bodyPr/>
        <a:lstStyle/>
        <a:p>
          <a:r>
            <a:rPr lang="en-US"/>
            <a:t>Complete</a:t>
          </a:r>
        </a:p>
      </dgm:t>
    </dgm:pt>
    <dgm:pt modelId="{57D3DDC3-1160-4D57-AD50-17BA1D43F7F0}" type="parTrans" cxnId="{2F0950B9-65EF-4D49-9AAE-68B677FEC3BA}">
      <dgm:prSet/>
      <dgm:spPr/>
      <dgm:t>
        <a:bodyPr/>
        <a:lstStyle/>
        <a:p>
          <a:endParaRPr lang="en-US"/>
        </a:p>
      </dgm:t>
    </dgm:pt>
    <dgm:pt modelId="{8BE79135-34EC-407E-8A28-1B60B4772025}" type="sibTrans" cxnId="{2F0950B9-65EF-4D49-9AAE-68B677FEC3BA}">
      <dgm:prSet/>
      <dgm:spPr/>
      <dgm:t>
        <a:bodyPr/>
        <a:lstStyle/>
        <a:p>
          <a:endParaRPr lang="en-US"/>
        </a:p>
      </dgm:t>
    </dgm:pt>
    <dgm:pt modelId="{3B026ECA-F024-49C9-AA4B-E78CD8EDAEF5}">
      <dgm:prSet/>
      <dgm:spPr/>
      <dgm:t>
        <a:bodyPr/>
        <a:lstStyle/>
        <a:p>
          <a:r>
            <a:rPr lang="en-US" dirty="0"/>
            <a:t>Accurate</a:t>
          </a:r>
        </a:p>
      </dgm:t>
    </dgm:pt>
    <dgm:pt modelId="{0CB442E0-0CDC-4121-8E4A-962C83D90C0C}" type="parTrans" cxnId="{D40E5530-49C6-4286-A60D-949D6061CB33}">
      <dgm:prSet/>
      <dgm:spPr/>
      <dgm:t>
        <a:bodyPr/>
        <a:lstStyle/>
        <a:p>
          <a:endParaRPr lang="en-US"/>
        </a:p>
      </dgm:t>
    </dgm:pt>
    <dgm:pt modelId="{EDAEEDB9-5AED-4BE6-8771-EE1E718A4D2C}" type="sibTrans" cxnId="{D40E5530-49C6-4286-A60D-949D6061CB33}">
      <dgm:prSet/>
      <dgm:spPr/>
      <dgm:t>
        <a:bodyPr/>
        <a:lstStyle/>
        <a:p>
          <a:endParaRPr lang="en-US"/>
        </a:p>
      </dgm:t>
    </dgm:pt>
    <dgm:pt modelId="{B9C4397B-B372-4F7E-88FF-EF7EB41EFF3E}" type="pres">
      <dgm:prSet presAssocID="{F8EC17D3-A41A-4F49-8E50-4A61CD9F3B86}" presName="compositeShape" presStyleCnt="0">
        <dgm:presLayoutVars>
          <dgm:dir/>
          <dgm:resizeHandles/>
        </dgm:presLayoutVars>
      </dgm:prSet>
      <dgm:spPr/>
    </dgm:pt>
    <dgm:pt modelId="{85A6160D-0F36-4F3E-BCD4-9CE0724F29EC}" type="pres">
      <dgm:prSet presAssocID="{F8EC17D3-A41A-4F49-8E50-4A61CD9F3B86}" presName="pyramid" presStyleLbl="node1" presStyleIdx="0" presStyleCnt="1"/>
      <dgm:spPr/>
    </dgm:pt>
    <dgm:pt modelId="{E78EB085-93EF-4633-8575-607771370168}" type="pres">
      <dgm:prSet presAssocID="{F8EC17D3-A41A-4F49-8E50-4A61CD9F3B86}" presName="theList" presStyleCnt="0"/>
      <dgm:spPr/>
    </dgm:pt>
    <dgm:pt modelId="{F6B46CF6-55D0-453E-B5A3-26607521BD8D}" type="pres">
      <dgm:prSet presAssocID="{AC998C24-D79B-4E6F-89E7-BADF72A1A719}" presName="aNode" presStyleLbl="fgAcc1" presStyleIdx="0" presStyleCnt="4">
        <dgm:presLayoutVars>
          <dgm:bulletEnabled val="1"/>
        </dgm:presLayoutVars>
      </dgm:prSet>
      <dgm:spPr/>
    </dgm:pt>
    <dgm:pt modelId="{2F64AA31-E323-49FA-AFB3-7B8DA81C58C1}" type="pres">
      <dgm:prSet presAssocID="{AC998C24-D79B-4E6F-89E7-BADF72A1A719}" presName="aSpace" presStyleCnt="0"/>
      <dgm:spPr/>
    </dgm:pt>
    <dgm:pt modelId="{3D78415C-6398-4BC6-B0D8-61A550903C24}" type="pres">
      <dgm:prSet presAssocID="{B342F383-20B2-4D8B-9E95-B7B8634A6FD8}" presName="aNode" presStyleLbl="fgAcc1" presStyleIdx="1" presStyleCnt="4">
        <dgm:presLayoutVars>
          <dgm:bulletEnabled val="1"/>
        </dgm:presLayoutVars>
      </dgm:prSet>
      <dgm:spPr/>
    </dgm:pt>
    <dgm:pt modelId="{3B655983-FA3C-492F-A3A6-A5661DA8E93E}" type="pres">
      <dgm:prSet presAssocID="{B342F383-20B2-4D8B-9E95-B7B8634A6FD8}" presName="aSpace" presStyleCnt="0"/>
      <dgm:spPr/>
    </dgm:pt>
    <dgm:pt modelId="{00797198-BFE9-41EC-B912-E2598C1686F5}" type="pres">
      <dgm:prSet presAssocID="{A4B65221-50EA-4DB3-BD8D-177CDFD95AEC}" presName="aNode" presStyleLbl="fgAcc1" presStyleIdx="2" presStyleCnt="4">
        <dgm:presLayoutVars>
          <dgm:bulletEnabled val="1"/>
        </dgm:presLayoutVars>
      </dgm:prSet>
      <dgm:spPr/>
    </dgm:pt>
    <dgm:pt modelId="{AD951321-31F5-40AF-8DAF-08919EE514F4}" type="pres">
      <dgm:prSet presAssocID="{A4B65221-50EA-4DB3-BD8D-177CDFD95AEC}" presName="aSpace" presStyleCnt="0"/>
      <dgm:spPr/>
    </dgm:pt>
    <dgm:pt modelId="{A59416A2-D452-499D-B37B-1556EA4CDE9A}" type="pres">
      <dgm:prSet presAssocID="{3B026ECA-F024-49C9-AA4B-E78CD8EDAEF5}" presName="aNode" presStyleLbl="fgAcc1" presStyleIdx="3" presStyleCnt="4">
        <dgm:presLayoutVars>
          <dgm:bulletEnabled val="1"/>
        </dgm:presLayoutVars>
      </dgm:prSet>
      <dgm:spPr/>
    </dgm:pt>
    <dgm:pt modelId="{83C00E2F-71A6-4144-924C-A19B318B0228}" type="pres">
      <dgm:prSet presAssocID="{3B026ECA-F024-49C9-AA4B-E78CD8EDAEF5}" presName="aSpace" presStyleCnt="0"/>
      <dgm:spPr/>
    </dgm:pt>
  </dgm:ptLst>
  <dgm:cxnLst>
    <dgm:cxn modelId="{7A022A23-4C74-4B82-82C3-FB947819FA48}" type="presOf" srcId="{B342F383-20B2-4D8B-9E95-B7B8634A6FD8}" destId="{3D78415C-6398-4BC6-B0D8-61A550903C24}" srcOrd="0" destOrd="0" presId="urn:microsoft.com/office/officeart/2005/8/layout/pyramid2"/>
    <dgm:cxn modelId="{D40E5530-49C6-4286-A60D-949D6061CB33}" srcId="{F8EC17D3-A41A-4F49-8E50-4A61CD9F3B86}" destId="{3B026ECA-F024-49C9-AA4B-E78CD8EDAEF5}" srcOrd="3" destOrd="0" parTransId="{0CB442E0-0CDC-4121-8E4A-962C83D90C0C}" sibTransId="{EDAEEDB9-5AED-4BE6-8771-EE1E718A4D2C}"/>
    <dgm:cxn modelId="{E8BEE572-3F91-4965-A0EC-3526897C25E1}" type="presOf" srcId="{F8EC17D3-A41A-4F49-8E50-4A61CD9F3B86}" destId="{B9C4397B-B372-4F7E-88FF-EF7EB41EFF3E}" srcOrd="0" destOrd="0" presId="urn:microsoft.com/office/officeart/2005/8/layout/pyramid2"/>
    <dgm:cxn modelId="{6082FD84-BF4F-4558-ABD8-4B0D18310217}" srcId="{F8EC17D3-A41A-4F49-8E50-4A61CD9F3B86}" destId="{AC998C24-D79B-4E6F-89E7-BADF72A1A719}" srcOrd="0" destOrd="0" parTransId="{F2D20E22-6B26-47FB-A4EB-F12CB094DE60}" sibTransId="{08D0B3A2-6C4D-4108-9222-73AE13402733}"/>
    <dgm:cxn modelId="{31820393-6CC2-4435-80CD-373FE6B3730F}" srcId="{F8EC17D3-A41A-4F49-8E50-4A61CD9F3B86}" destId="{B342F383-20B2-4D8B-9E95-B7B8634A6FD8}" srcOrd="1" destOrd="0" parTransId="{EFE3022C-6B9B-422D-90D3-9CC83094E641}" sibTransId="{60F0E6F2-ADFA-4AC2-9CFB-7927C4A8D375}"/>
    <dgm:cxn modelId="{FAA953AC-FB4A-4964-8C36-F377061612D3}" type="presOf" srcId="{A4B65221-50EA-4DB3-BD8D-177CDFD95AEC}" destId="{00797198-BFE9-41EC-B912-E2598C1686F5}" srcOrd="0" destOrd="0" presId="urn:microsoft.com/office/officeart/2005/8/layout/pyramid2"/>
    <dgm:cxn modelId="{B5D33DAD-020F-4F4E-AA93-7B1A9A85E003}" type="presOf" srcId="{3B026ECA-F024-49C9-AA4B-E78CD8EDAEF5}" destId="{A59416A2-D452-499D-B37B-1556EA4CDE9A}" srcOrd="0" destOrd="0" presId="urn:microsoft.com/office/officeart/2005/8/layout/pyramid2"/>
    <dgm:cxn modelId="{2F0950B9-65EF-4D49-9AAE-68B677FEC3BA}" srcId="{F8EC17D3-A41A-4F49-8E50-4A61CD9F3B86}" destId="{A4B65221-50EA-4DB3-BD8D-177CDFD95AEC}" srcOrd="2" destOrd="0" parTransId="{57D3DDC3-1160-4D57-AD50-17BA1D43F7F0}" sibTransId="{8BE79135-34EC-407E-8A28-1B60B4772025}"/>
    <dgm:cxn modelId="{8E40C8CC-BCDF-4EE7-92D9-1C7BDC9CB974}" type="presOf" srcId="{AC998C24-D79B-4E6F-89E7-BADF72A1A719}" destId="{F6B46CF6-55D0-453E-B5A3-26607521BD8D}" srcOrd="0" destOrd="0" presId="urn:microsoft.com/office/officeart/2005/8/layout/pyramid2"/>
    <dgm:cxn modelId="{F9F4C936-897A-47E7-B37E-5F78864F62B9}" type="presParOf" srcId="{B9C4397B-B372-4F7E-88FF-EF7EB41EFF3E}" destId="{85A6160D-0F36-4F3E-BCD4-9CE0724F29EC}" srcOrd="0" destOrd="0" presId="urn:microsoft.com/office/officeart/2005/8/layout/pyramid2"/>
    <dgm:cxn modelId="{898EBC8B-DF05-49A2-B944-8BB84848EA77}" type="presParOf" srcId="{B9C4397B-B372-4F7E-88FF-EF7EB41EFF3E}" destId="{E78EB085-93EF-4633-8575-607771370168}" srcOrd="1" destOrd="0" presId="urn:microsoft.com/office/officeart/2005/8/layout/pyramid2"/>
    <dgm:cxn modelId="{AC1EBDC4-7DAD-4C9A-B6CE-1E773BEF5867}" type="presParOf" srcId="{E78EB085-93EF-4633-8575-607771370168}" destId="{F6B46CF6-55D0-453E-B5A3-26607521BD8D}" srcOrd="0" destOrd="0" presId="urn:microsoft.com/office/officeart/2005/8/layout/pyramid2"/>
    <dgm:cxn modelId="{7B72C0EA-C7C4-4DF4-B592-5C085ED1E637}" type="presParOf" srcId="{E78EB085-93EF-4633-8575-607771370168}" destId="{2F64AA31-E323-49FA-AFB3-7B8DA81C58C1}" srcOrd="1" destOrd="0" presId="urn:microsoft.com/office/officeart/2005/8/layout/pyramid2"/>
    <dgm:cxn modelId="{16B6D4D9-5E61-4A62-8706-7DE320A0978D}" type="presParOf" srcId="{E78EB085-93EF-4633-8575-607771370168}" destId="{3D78415C-6398-4BC6-B0D8-61A550903C24}" srcOrd="2" destOrd="0" presId="urn:microsoft.com/office/officeart/2005/8/layout/pyramid2"/>
    <dgm:cxn modelId="{98F765A2-8CD0-41EB-BCB4-BFE5CE17ACFD}" type="presParOf" srcId="{E78EB085-93EF-4633-8575-607771370168}" destId="{3B655983-FA3C-492F-A3A6-A5661DA8E93E}" srcOrd="3" destOrd="0" presId="urn:microsoft.com/office/officeart/2005/8/layout/pyramid2"/>
    <dgm:cxn modelId="{AA0044C4-E1D8-4458-A754-134EF9F3D50C}" type="presParOf" srcId="{E78EB085-93EF-4633-8575-607771370168}" destId="{00797198-BFE9-41EC-B912-E2598C1686F5}" srcOrd="4" destOrd="0" presId="urn:microsoft.com/office/officeart/2005/8/layout/pyramid2"/>
    <dgm:cxn modelId="{2DE28387-CDFB-4C06-B391-861FA36517C0}" type="presParOf" srcId="{E78EB085-93EF-4633-8575-607771370168}" destId="{AD951321-31F5-40AF-8DAF-08919EE514F4}" srcOrd="5" destOrd="0" presId="urn:microsoft.com/office/officeart/2005/8/layout/pyramid2"/>
    <dgm:cxn modelId="{D11F51FA-3627-46B4-9B57-06B7E004E4D5}" type="presParOf" srcId="{E78EB085-93EF-4633-8575-607771370168}" destId="{A59416A2-D452-499D-B37B-1556EA4CDE9A}" srcOrd="6" destOrd="0" presId="urn:microsoft.com/office/officeart/2005/8/layout/pyramid2"/>
    <dgm:cxn modelId="{3705A9C9-BDA9-4F6E-90F3-2A4A4F978553}" type="presParOf" srcId="{E78EB085-93EF-4633-8575-607771370168}" destId="{83C00E2F-71A6-4144-924C-A19B318B0228}"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6160D-0F36-4F3E-BCD4-9CE0724F29EC}">
      <dsp:nvSpPr>
        <dsp:cNvPr id="0" name=""/>
        <dsp:cNvSpPr/>
      </dsp:nvSpPr>
      <dsp:spPr>
        <a:xfrm>
          <a:off x="169309" y="0"/>
          <a:ext cx="1938992" cy="193899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B46CF6-55D0-453E-B5A3-26607521BD8D}">
      <dsp:nvSpPr>
        <dsp:cNvPr id="0" name=""/>
        <dsp:cNvSpPr/>
      </dsp:nvSpPr>
      <dsp:spPr>
        <a:xfrm>
          <a:off x="1138805" y="194088"/>
          <a:ext cx="1260344" cy="3446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Timely</a:t>
          </a:r>
        </a:p>
      </dsp:txBody>
      <dsp:txXfrm>
        <a:off x="1155628" y="210911"/>
        <a:ext cx="1226698" cy="310979"/>
      </dsp:txXfrm>
    </dsp:sp>
    <dsp:sp modelId="{3D78415C-6398-4BC6-B0D8-61A550903C24}">
      <dsp:nvSpPr>
        <dsp:cNvPr id="0" name=""/>
        <dsp:cNvSpPr/>
      </dsp:nvSpPr>
      <dsp:spPr>
        <a:xfrm>
          <a:off x="1138805" y="581792"/>
          <a:ext cx="1260344" cy="3446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Formatted</a:t>
          </a:r>
        </a:p>
      </dsp:txBody>
      <dsp:txXfrm>
        <a:off x="1155628" y="598615"/>
        <a:ext cx="1226698" cy="310979"/>
      </dsp:txXfrm>
    </dsp:sp>
    <dsp:sp modelId="{00797198-BFE9-41EC-B912-E2598C1686F5}">
      <dsp:nvSpPr>
        <dsp:cNvPr id="0" name=""/>
        <dsp:cNvSpPr/>
      </dsp:nvSpPr>
      <dsp:spPr>
        <a:xfrm>
          <a:off x="1138805" y="969496"/>
          <a:ext cx="1260344" cy="3446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Complete</a:t>
          </a:r>
        </a:p>
      </dsp:txBody>
      <dsp:txXfrm>
        <a:off x="1155628" y="986319"/>
        <a:ext cx="1226698" cy="310979"/>
      </dsp:txXfrm>
    </dsp:sp>
    <dsp:sp modelId="{A59416A2-D452-499D-B37B-1556EA4CDE9A}">
      <dsp:nvSpPr>
        <dsp:cNvPr id="0" name=""/>
        <dsp:cNvSpPr/>
      </dsp:nvSpPr>
      <dsp:spPr>
        <a:xfrm>
          <a:off x="1138805" y="1357199"/>
          <a:ext cx="1260344" cy="3446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Accurate</a:t>
          </a:r>
        </a:p>
      </dsp:txBody>
      <dsp:txXfrm>
        <a:off x="1155628" y="1374022"/>
        <a:ext cx="1226698" cy="3109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766A8-C4D5-4878-8B72-8081429F43B5}" type="datetimeFigureOut">
              <a:rPr lang="en-US" smtClean="0"/>
              <a:t>6/3/2021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0240F-B9B4-4801-BB54-EADCBED4C757}" type="slidenum">
              <a:rPr lang="en-US" smtClean="0"/>
              <a:t>‹#›</a:t>
            </a:fld>
            <a:endParaRPr lang="en-US"/>
          </a:p>
        </p:txBody>
      </p:sp>
    </p:spTree>
    <p:extLst>
      <p:ext uri="{BB962C8B-B14F-4D97-AF65-F5344CB8AC3E}">
        <p14:creationId xmlns:p14="http://schemas.microsoft.com/office/powerpoint/2010/main" val="94268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qz.com/794539/nike-nke-says-futures-orders-are-no-longer-a-good-predictor-of-sales/" TargetMode="External"/><Relationship Id="rId3" Type="http://schemas.openxmlformats.org/officeDocument/2006/relationships/hyperlink" Target="http://www.businesswire.com/news/home/20171025006506/en/" TargetMode="External"/><Relationship Id="rId7" Type="http://schemas.openxmlformats.org/officeDocument/2006/relationships/hyperlink" Target="https://news.nike.com/news/nike-s-manufacturing-revolution-accelerated-by-new-partnership-with-flex"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qz.com/1070240/nike-is-investing-in-grabits-robots-which-use-static-electricity-to-put-its-shoes-together/" TargetMode="External"/><Relationship Id="rId5" Type="http://schemas.openxmlformats.org/officeDocument/2006/relationships/hyperlink" Target="http://manufacturingmap.nikeinc.com/" TargetMode="External"/><Relationship Id="rId4" Type="http://schemas.openxmlformats.org/officeDocument/2006/relationships/hyperlink" Target="http://investors.nike.com/investors/news-events-and-reports/events-and-presentations/event-details/2017/2017-NIKE-INC-INVESTOR-DAY/default.aspx" TargetMode="External"/><Relationship Id="rId9" Type="http://schemas.openxmlformats.org/officeDocument/2006/relationships/hyperlink" Target="https://qz.com/1081511/adidas-can-now-make-specialized-shoes-for-runners-in-different-cities-thanks-to-robot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rldefense.proofpoint.com/v2/url?u=http-3A__tk.wsjemail.com_track-3Ftype-3Dclick-26enid-3DZWFzPTImbXNpZD0xJmF1aWQ9ODE5OTAxOSZtYWlsaW5naWQ9NjY3OTMxNCZtZXNzYWdlaWQ9MTAzOTkwMSZkYXRhYmFzZWlkPTg0MDUwMCZzZXJpYWw9MzM5NDg5MjImZW1haWxpZD1tLnN3aW5rQHRjdS5lZHUmdXNlcmlkPW0uc3dpbmtAdGN1LmVkdSZ0YXJnZXRpZD0mbW49MjM2NjgmZmw9Jm12aWQ9JmV4dHJhPSYmJg-3D-3D-26-26-2612914-26-26-26http-3A__blogs.wsj.com_cio_2017_03_07_coca-2Dcola-2Dtargets-2Dsmall-2Dretailers-2Dwith-2Dcoke-2Don-2Ddemand-2Dapp_-3Fmod-3Ddjemlogistics&amp;d=DQMCaQ&amp;c=7Q-FWLBTAxn3T_E3HWrzGYJrC4RvUoWDrzTlitGRH_A&amp;r=Os1p1s6QjQcygxdnn5Xc6A&amp;m=umYyo3gUVdFfQBJWcfhoXqu9s8D4dfiLo9lJLgggYnk&amp;s=PARyG1Z9_GcY0ryaRn_TYqEKwrpQ0iTx1LvksM-eDh4&amp;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Why the productivity slow down?</a:t>
            </a:r>
          </a:p>
          <a:p>
            <a:pPr marL="171450" indent="-171450">
              <a:buFontTx/>
              <a:buChar char="-"/>
            </a:pPr>
            <a:r>
              <a:rPr lang="en-US" dirty="0"/>
              <a:t>Limited capital accrual and investment</a:t>
            </a:r>
          </a:p>
          <a:p>
            <a:pPr marL="171450" indent="-171450">
              <a:buFontTx/>
              <a:buChar char="-"/>
            </a:pPr>
            <a:r>
              <a:rPr lang="en-US" dirty="0"/>
              <a:t>Increasing regulation</a:t>
            </a:r>
          </a:p>
          <a:p>
            <a:pPr marL="171450" indent="-171450">
              <a:buFontTx/>
              <a:buChar char="-"/>
            </a:pPr>
            <a:r>
              <a:rPr lang="en-US" dirty="0"/>
              <a:t>Limited diffusion of innovations.  Top firms productivity is great but others lagging (the frontier is moving out but average firms falling behind)</a:t>
            </a:r>
          </a:p>
          <a:p>
            <a:pPr marL="171450" indent="-171450">
              <a:buFontTx/>
              <a:buChar char="-"/>
            </a:pPr>
            <a:r>
              <a:rPr lang="en-US" dirty="0"/>
              <a:t>Some of the biggest growers (computers, electronics, petroleum and coal, retail) have showed the biggest slowdowns</a:t>
            </a:r>
          </a:p>
        </p:txBody>
      </p:sp>
      <p:sp>
        <p:nvSpPr>
          <p:cNvPr id="4" name="Slide Number Placeholder 3"/>
          <p:cNvSpPr>
            <a:spLocks noGrp="1"/>
          </p:cNvSpPr>
          <p:nvPr>
            <p:ph type="sldNum" sz="quarter" idx="10"/>
          </p:nvPr>
        </p:nvSpPr>
        <p:spPr/>
        <p:txBody>
          <a:bodyPr/>
          <a:lstStyle/>
          <a:p>
            <a:fld id="{7940F418-6D57-46B3-8C46-12DB0BCA53FC}" type="slidenum">
              <a:rPr lang="en-US" smtClean="0"/>
              <a:t>5</a:t>
            </a:fld>
            <a:endParaRPr lang="en-US"/>
          </a:p>
        </p:txBody>
      </p:sp>
    </p:spTree>
    <p:extLst>
      <p:ext uri="{BB962C8B-B14F-4D97-AF65-F5344CB8AC3E}">
        <p14:creationId xmlns:p14="http://schemas.microsoft.com/office/powerpoint/2010/main" val="562263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Lennox/</a:t>
            </a:r>
            <a:r>
              <a:rPr lang="en-US" dirty="0" err="1"/>
              <a:t>ToolsGroup</a:t>
            </a:r>
            <a:r>
              <a:rPr lang="en-US" dirty="0"/>
              <a:t> SO99+ – slow mover</a:t>
            </a:r>
            <a:r>
              <a:rPr lang="en-US" baseline="0" dirty="0"/>
              <a:t> long tail demand items; high number of SKUs, very seasonal, expanded network (2.5X locations); 2015 SCIA finalist</a:t>
            </a:r>
            <a:endParaRPr lang="en-US" dirty="0"/>
          </a:p>
          <a:p>
            <a:r>
              <a:rPr lang="en-US" sz="1000" b="0" i="0" kern="1200" dirty="0">
                <a:solidFill>
                  <a:schemeClr val="tx1"/>
                </a:solidFill>
                <a:effectLst/>
                <a:latin typeface="+mn-lt"/>
                <a:ea typeface="+mn-ea"/>
                <a:cs typeface="+mn-cs"/>
              </a:rPr>
              <a:t>Lennox uses machine learning and cluster analysis</a:t>
            </a:r>
            <a:r>
              <a:rPr lang="en-US" sz="1000" b="0" i="0" kern="1200" baseline="0" dirty="0">
                <a:solidFill>
                  <a:schemeClr val="tx1"/>
                </a:solidFill>
                <a:effectLst/>
                <a:latin typeface="+mn-lt"/>
                <a:ea typeface="+mn-ea"/>
                <a:cs typeface="+mn-cs"/>
              </a:rPr>
              <a:t> to </a:t>
            </a:r>
            <a:r>
              <a:rPr lang="en-US" sz="1000" b="0" i="0" kern="1200" dirty="0">
                <a:solidFill>
                  <a:schemeClr val="tx1"/>
                </a:solidFill>
                <a:effectLst/>
                <a:latin typeface="+mn-lt"/>
                <a:ea typeface="+mn-ea"/>
                <a:cs typeface="+mn-cs"/>
              </a:rPr>
              <a:t>recognize more than 200 “micro-climates” within the United States and their seasonal timing variations. Machine learning sifts through the SKU-Locations to identify “clusters” with similar seasonality profiles. Lennox improved service levels by 16% while simultaneously increasing inventory turns by 25%.</a:t>
            </a:r>
          </a:p>
          <a:p>
            <a:r>
              <a:rPr lang="en-US" sz="1000" b="0" i="0" kern="1200" dirty="0">
                <a:solidFill>
                  <a:schemeClr val="tx1"/>
                </a:solidFill>
                <a:effectLst/>
                <a:latin typeface="+mn-lt"/>
                <a:ea typeface="+mn-ea"/>
                <a:cs typeface="+mn-cs"/>
              </a:rPr>
              <a:t>Reduction in inventory approaching 20%, despite a 250% increase in physical locations</a:t>
            </a:r>
          </a:p>
          <a:p>
            <a:r>
              <a:rPr lang="en-US" sz="1000" b="0" i="0" kern="1200" dirty="0">
                <a:solidFill>
                  <a:schemeClr val="tx1"/>
                </a:solidFill>
                <a:effectLst/>
                <a:latin typeface="+mn-lt"/>
                <a:ea typeface="+mn-ea"/>
                <a:cs typeface="+mn-cs"/>
              </a:rPr>
              <a:t>Improved service levels by about 20%, with a roughly 15% increase in fill rate</a:t>
            </a:r>
          </a:p>
          <a:p>
            <a:r>
              <a:rPr lang="en-US" sz="1000" b="0" i="0" kern="1200" dirty="0">
                <a:solidFill>
                  <a:schemeClr val="tx1"/>
                </a:solidFill>
                <a:effectLst/>
                <a:latin typeface="+mn-lt"/>
                <a:ea typeface="+mn-ea"/>
                <a:cs typeface="+mn-cs"/>
              </a:rPr>
              <a:t>Reduced distribution costs as a percentage of sales by more than 15%</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Lennox's supply chain team achieved these dramatic improvements while expanding their supply chain network from two national distribution centers serving 66 retail stores to a hub-and-spoke model with nine regional centers that currently serve 170+ stores.</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http://www.prnewswire.com/news-releases/cscmp-shortlists-lennox-industries-with-toolsgroup-for-prestigious-supply-chain-innovation-award-300145219.html</a:t>
            </a:r>
          </a:p>
          <a:p>
            <a:r>
              <a:rPr lang="en-US" sz="1000" b="0" i="0" kern="1200" dirty="0">
                <a:solidFill>
                  <a:schemeClr val="tx1"/>
                </a:solidFill>
                <a:effectLst/>
                <a:latin typeface="+mn-lt"/>
                <a:ea typeface="+mn-ea"/>
                <a:cs typeface="+mn-cs"/>
              </a:rPr>
              <a:t>Increased inventory turnover by more than 20% since 2011</a:t>
            </a:r>
          </a:p>
          <a:p>
            <a:r>
              <a:rPr lang="en-US" sz="1000" b="0" i="0" kern="1200" dirty="0">
                <a:solidFill>
                  <a:schemeClr val="tx1"/>
                </a:solidFill>
                <a:effectLst/>
                <a:latin typeface="+mn-lt"/>
                <a:ea typeface="+mn-ea"/>
                <a:cs typeface="+mn-cs"/>
              </a:rPr>
              <a:t>Reduced response time: improved the capability for same day delivery to 40%, and increased orders that can be delivered the next morning from 35% to 98%</a:t>
            </a:r>
          </a:p>
          <a:p>
            <a:endParaRPr lang="en-US" dirty="0"/>
          </a:p>
          <a:p>
            <a:endParaRPr lang="en-US" dirty="0"/>
          </a:p>
          <a:p>
            <a:pPr fontAlgn="base"/>
            <a:r>
              <a:rPr lang="en-US" sz="1000" b="0" i="0" kern="1200" dirty="0">
                <a:solidFill>
                  <a:schemeClr val="tx1"/>
                </a:solidFill>
                <a:effectLst/>
                <a:latin typeface="+mn-lt"/>
                <a:ea typeface="+mn-ea"/>
                <a:cs typeface="+mn-cs"/>
              </a:rPr>
              <a:t>Nike talked about </a:t>
            </a:r>
            <a:r>
              <a:rPr lang="en-US" sz="1000" b="0" i="0" u="none" strike="noStrike" kern="1200" dirty="0">
                <a:solidFill>
                  <a:schemeClr val="tx1"/>
                </a:solidFill>
                <a:effectLst/>
                <a:latin typeface="+mn-lt"/>
                <a:ea typeface="+mn-ea"/>
                <a:cs typeface="+mn-cs"/>
                <a:hlinkClick r:id="rId3"/>
              </a:rPr>
              <a:t>its plan</a:t>
            </a:r>
            <a:r>
              <a:rPr lang="en-US" sz="1000" b="0" i="0" kern="1200" dirty="0">
                <a:solidFill>
                  <a:schemeClr val="tx1"/>
                </a:solidFill>
                <a:effectLst/>
                <a:latin typeface="+mn-lt"/>
                <a:ea typeface="+mn-ea"/>
                <a:cs typeface="+mn-cs"/>
              </a:rPr>
              <a:t> to speed up manufacturing during the company’s </a:t>
            </a:r>
            <a:r>
              <a:rPr lang="en-US" sz="1000" b="0" i="0" u="none" strike="noStrike" kern="1200" dirty="0">
                <a:solidFill>
                  <a:schemeClr val="tx1"/>
                </a:solidFill>
                <a:effectLst/>
                <a:latin typeface="+mn-lt"/>
                <a:ea typeface="+mn-ea"/>
                <a:cs typeface="+mn-cs"/>
                <a:hlinkClick r:id="rId4"/>
              </a:rPr>
              <a:t>investor day</a:t>
            </a:r>
            <a:r>
              <a:rPr lang="en-US" sz="1000" b="0" i="0" kern="1200" dirty="0">
                <a:solidFill>
                  <a:schemeClr val="tx1"/>
                </a:solidFill>
                <a:effectLst/>
                <a:latin typeface="+mn-lt"/>
                <a:ea typeface="+mn-ea"/>
                <a:cs typeface="+mn-cs"/>
              </a:rPr>
              <a:t> yesterday (Oct. 25).  Executives said that new products in the pipeline, more focus on </a:t>
            </a:r>
            <a:r>
              <a:rPr lang="en-US" sz="1000" b="0" i="0" u="sng" kern="1200" dirty="0">
                <a:solidFill>
                  <a:schemeClr val="tx1"/>
                </a:solidFill>
                <a:effectLst/>
                <a:latin typeface="+mn-lt"/>
                <a:ea typeface="+mn-ea"/>
                <a:cs typeface="+mn-cs"/>
              </a:rPr>
              <a:t>e-commerce</a:t>
            </a:r>
            <a:r>
              <a:rPr lang="en-US" sz="1000" b="0" i="0" kern="1200" dirty="0">
                <a:solidFill>
                  <a:schemeClr val="tx1"/>
                </a:solidFill>
                <a:effectLst/>
                <a:latin typeface="+mn-lt"/>
                <a:ea typeface="+mn-ea"/>
                <a:cs typeface="+mn-cs"/>
              </a:rPr>
              <a:t>, </a:t>
            </a:r>
            <a:r>
              <a:rPr lang="en-US" sz="1000" b="0" i="0" u="sng" kern="1200" dirty="0">
                <a:solidFill>
                  <a:schemeClr val="tx1"/>
                </a:solidFill>
                <a:effectLst/>
                <a:latin typeface="+mn-lt"/>
                <a:ea typeface="+mn-ea"/>
                <a:cs typeface="+mn-cs"/>
              </a:rPr>
              <a:t>tighter distribution through retail partners</a:t>
            </a:r>
            <a:r>
              <a:rPr lang="en-US" sz="1000" b="0" i="0" kern="1200" dirty="0">
                <a:solidFill>
                  <a:schemeClr val="tx1"/>
                </a:solidFill>
                <a:effectLst/>
                <a:latin typeface="+mn-lt"/>
                <a:ea typeface="+mn-ea"/>
                <a:cs typeface="+mn-cs"/>
              </a:rPr>
              <a:t>, and—of course—speed. One emphasis is near-shore production to serve North America. Nike makes most of its goods </a:t>
            </a:r>
            <a:r>
              <a:rPr lang="en-US" sz="1000" b="0" i="0" u="none" strike="noStrike" kern="1200" dirty="0">
                <a:solidFill>
                  <a:schemeClr val="tx1"/>
                </a:solidFill>
                <a:effectLst/>
                <a:latin typeface="+mn-lt"/>
                <a:ea typeface="+mn-ea"/>
                <a:cs typeface="+mn-cs"/>
                <a:hlinkClick r:id="rId5"/>
              </a:rPr>
              <a:t>in Asia</a:t>
            </a:r>
            <a:r>
              <a:rPr lang="en-US" sz="1000" b="0" i="0" kern="1200" dirty="0">
                <a:solidFill>
                  <a:schemeClr val="tx1"/>
                </a:solidFill>
                <a:effectLst/>
                <a:latin typeface="+mn-lt"/>
                <a:ea typeface="+mn-ea"/>
                <a:cs typeface="+mn-cs"/>
              </a:rPr>
              <a:t>, but it has started bringing more manufacturing to regions such as Latin America, where it’s </a:t>
            </a:r>
            <a:r>
              <a:rPr lang="en-US" sz="1000" b="0" i="0" u="none" strike="noStrike" kern="1200" dirty="0">
                <a:solidFill>
                  <a:schemeClr val="tx1"/>
                </a:solidFill>
                <a:effectLst/>
                <a:latin typeface="+mn-lt"/>
                <a:ea typeface="+mn-ea"/>
                <a:cs typeface="+mn-cs"/>
                <a:hlinkClick r:id="rId6"/>
              </a:rPr>
              <a:t>using automation</a:t>
            </a:r>
            <a:r>
              <a:rPr lang="en-US" sz="1000" b="0" i="0" kern="1200" dirty="0">
                <a:solidFill>
                  <a:schemeClr val="tx1"/>
                </a:solidFill>
                <a:effectLst/>
                <a:latin typeface="+mn-lt"/>
                <a:ea typeface="+mn-ea"/>
                <a:cs typeface="+mn-cs"/>
              </a:rPr>
              <a:t> to keep labor costs down and make products quickly.</a:t>
            </a:r>
          </a:p>
          <a:p>
            <a:pPr fontAlgn="base"/>
            <a:br>
              <a:rPr lang="en-US" sz="1000" b="0" i="0" kern="1200" dirty="0">
                <a:solidFill>
                  <a:schemeClr val="tx1"/>
                </a:solidFill>
                <a:effectLst/>
                <a:latin typeface="+mn-lt"/>
                <a:ea typeface="+mn-ea"/>
                <a:cs typeface="+mn-cs"/>
              </a:rPr>
            </a:br>
            <a:r>
              <a:rPr lang="en-US" sz="1000" b="0" i="0" kern="1200" dirty="0">
                <a:solidFill>
                  <a:schemeClr val="tx1"/>
                </a:solidFill>
                <a:effectLst/>
                <a:latin typeface="+mn-lt"/>
                <a:ea typeface="+mn-ea"/>
                <a:cs typeface="+mn-cs"/>
              </a:rPr>
              <a:t>Eric </a:t>
            </a:r>
            <a:r>
              <a:rPr lang="en-US" sz="1000" b="0" i="0" kern="1200" dirty="0" err="1">
                <a:solidFill>
                  <a:schemeClr val="tx1"/>
                </a:solidFill>
                <a:effectLst/>
                <a:latin typeface="+mn-lt"/>
                <a:ea typeface="+mn-ea"/>
                <a:cs typeface="+mn-cs"/>
              </a:rPr>
              <a:t>Sprunk</a:t>
            </a:r>
            <a:r>
              <a:rPr lang="en-US" sz="1000" b="0" i="0" kern="1200" dirty="0">
                <a:solidFill>
                  <a:schemeClr val="tx1"/>
                </a:solidFill>
                <a:effectLst/>
                <a:latin typeface="+mn-lt"/>
                <a:ea typeface="+mn-ea"/>
                <a:cs typeface="+mn-cs"/>
              </a:rPr>
              <a:t>, Nike’s chief operating officer, offered details about the company’s production and its </a:t>
            </a:r>
            <a:r>
              <a:rPr lang="en-US" sz="1000" b="0" i="0" u="none" strike="noStrike" kern="1200" dirty="0">
                <a:solidFill>
                  <a:schemeClr val="tx1"/>
                </a:solidFill>
                <a:effectLst/>
                <a:latin typeface="+mn-lt"/>
                <a:ea typeface="+mn-ea"/>
                <a:cs typeface="+mn-cs"/>
                <a:hlinkClick r:id="rId7"/>
              </a:rPr>
              <a:t>two-year old partnership</a:t>
            </a:r>
            <a:r>
              <a:rPr lang="en-US" sz="1000" b="0" i="0" kern="1200" dirty="0">
                <a:solidFill>
                  <a:schemeClr val="tx1"/>
                </a:solidFill>
                <a:effectLst/>
                <a:latin typeface="+mn-lt"/>
                <a:ea typeface="+mn-ea"/>
                <a:cs typeface="+mn-cs"/>
              </a:rPr>
              <a:t> with Flex, a global manufacturer. Nike, he said, has just moved into a “near-shore, purpose-built footwear factory with Flex that will deliver over 3 million pairs to North America in fiscal year ’18 alone. By 2023, together with Flex, we plan to produce tens of millions of pairs near shore.” More than 25% of those shoes, he added, will be made on a “responsive model” with short lead times. In the past, Nike would start manufacturing when it got a futures order, meaning an order it had to deliver </a:t>
            </a:r>
            <a:r>
              <a:rPr lang="en-US" sz="1000" b="0" i="0" u="none" strike="noStrike" kern="1200" dirty="0">
                <a:solidFill>
                  <a:schemeClr val="tx1"/>
                </a:solidFill>
                <a:effectLst/>
                <a:latin typeface="+mn-lt"/>
                <a:ea typeface="+mn-ea"/>
                <a:cs typeface="+mn-cs"/>
                <a:hlinkClick r:id="rId8"/>
              </a:rPr>
              <a:t>in the next six months</a:t>
            </a:r>
            <a:r>
              <a:rPr lang="en-US" sz="1000" b="0" i="0" kern="1200" dirty="0">
                <a:solidFill>
                  <a:schemeClr val="tx1"/>
                </a:solidFill>
                <a:effectLst/>
                <a:latin typeface="+mn-lt"/>
                <a:ea typeface="+mn-ea"/>
                <a:cs typeface="+mn-cs"/>
              </a:rPr>
              <a:t>. Now it’s moving toward manufacturing quickly in response to what consumers are actually buying. The relationship with Flex, </a:t>
            </a:r>
            <a:r>
              <a:rPr lang="en-US" sz="1000" b="0" i="0" kern="1200" dirty="0" err="1">
                <a:solidFill>
                  <a:schemeClr val="tx1"/>
                </a:solidFill>
                <a:effectLst/>
                <a:latin typeface="+mn-lt"/>
                <a:ea typeface="+mn-ea"/>
                <a:cs typeface="+mn-cs"/>
              </a:rPr>
              <a:t>Sprunk</a:t>
            </a:r>
            <a:r>
              <a:rPr lang="en-US" sz="1000" b="0" i="0" kern="1200" dirty="0">
                <a:solidFill>
                  <a:schemeClr val="tx1"/>
                </a:solidFill>
                <a:effectLst/>
                <a:latin typeface="+mn-lt"/>
                <a:ea typeface="+mn-ea"/>
                <a:cs typeface="+mn-cs"/>
              </a:rPr>
              <a:t> said, “allows us to take our standard time, from just manufacturing to market, from about 60 days to 10 days or less.”</a:t>
            </a:r>
          </a:p>
          <a:p>
            <a:pPr fontAlgn="base"/>
            <a:endParaRPr lang="en-US" sz="1000" b="0" i="0" kern="1200" dirty="0">
              <a:solidFill>
                <a:schemeClr val="tx1"/>
              </a:solidFill>
              <a:effectLst/>
              <a:latin typeface="+mn-lt"/>
              <a:ea typeface="+mn-ea"/>
              <a:cs typeface="+mn-cs"/>
            </a:endParaRPr>
          </a:p>
          <a:p>
            <a:pPr fontAlgn="base"/>
            <a:r>
              <a:rPr lang="en-US" sz="1000" b="0" i="0" kern="1200" dirty="0">
                <a:solidFill>
                  <a:schemeClr val="tx1"/>
                </a:solidFill>
                <a:effectLst/>
                <a:latin typeface="+mn-lt"/>
                <a:ea typeface="+mn-ea"/>
                <a:cs typeface="+mn-cs"/>
              </a:rPr>
              <a:t>Tens of millions is not the bulk of Nike’s manufacturing. For context, the company will ship 1.3 billion shoes in fiscal year 2018, it said. But it’s still significant.</a:t>
            </a:r>
          </a:p>
          <a:p>
            <a:pPr fontAlgn="base"/>
            <a:endParaRPr lang="en-US" sz="1000" b="0" i="0" kern="1200" dirty="0">
              <a:solidFill>
                <a:schemeClr val="tx1"/>
              </a:solidFill>
              <a:effectLst/>
              <a:latin typeface="+mn-lt"/>
              <a:ea typeface="+mn-ea"/>
              <a:cs typeface="+mn-cs"/>
            </a:endParaRPr>
          </a:p>
          <a:p>
            <a:pPr fontAlgn="base"/>
            <a:r>
              <a:rPr lang="en-US" sz="1000" b="0" i="0" kern="1200" dirty="0">
                <a:solidFill>
                  <a:schemeClr val="tx1"/>
                </a:solidFill>
                <a:effectLst/>
                <a:latin typeface="+mn-lt"/>
                <a:ea typeface="+mn-ea"/>
                <a:cs typeface="+mn-cs"/>
              </a:rPr>
              <a:t>The emphasis on speed isn’t limited to near-shore factories. By the end of the fiscal year, Nike will also have installed more than 1,200 new automated machines at the factories of its Asian suppliers to handle cutting, cementing, shoe assembly, and making soles. It’s innovating on processes, too, such as developing a faster way to make those labor-intensive sneaker soles. </a:t>
            </a:r>
          </a:p>
          <a:p>
            <a:pPr fontAlgn="base"/>
            <a:endParaRPr lang="en-US" sz="1000" b="0" i="0" kern="1200" dirty="0">
              <a:solidFill>
                <a:schemeClr val="tx1"/>
              </a:solidFill>
              <a:effectLst/>
              <a:latin typeface="+mn-lt"/>
              <a:ea typeface="+mn-ea"/>
              <a:cs typeface="+mn-cs"/>
            </a:endParaRPr>
          </a:p>
          <a:p>
            <a:pPr fontAlgn="base"/>
            <a:r>
              <a:rPr lang="en-US" sz="1000" b="0" i="0" kern="1200" dirty="0">
                <a:solidFill>
                  <a:schemeClr val="tx1"/>
                </a:solidFill>
                <a:effectLst/>
                <a:latin typeface="+mn-lt"/>
                <a:ea typeface="+mn-ea"/>
                <a:cs typeface="+mn-cs"/>
              </a:rPr>
              <a:t>The near-shore model reduces shipping expenses, import duties, and the risks of making a large volume of shoes in advance.</a:t>
            </a:r>
          </a:p>
          <a:p>
            <a:pPr fontAlgn="base"/>
            <a:endParaRPr lang="en-US" sz="1000" b="0" i="0" kern="1200" dirty="0">
              <a:solidFill>
                <a:schemeClr val="tx1"/>
              </a:solidFill>
              <a:effectLst/>
              <a:latin typeface="+mn-lt"/>
              <a:ea typeface="+mn-ea"/>
              <a:cs typeface="+mn-cs"/>
            </a:endParaRPr>
          </a:p>
          <a:p>
            <a:pPr fontAlgn="base"/>
            <a:r>
              <a:rPr lang="en-US" sz="1000" b="0" i="0" kern="1200" dirty="0">
                <a:solidFill>
                  <a:schemeClr val="tx1"/>
                </a:solidFill>
                <a:effectLst/>
                <a:latin typeface="+mn-lt"/>
                <a:ea typeface="+mn-ea"/>
                <a:cs typeface="+mn-cs"/>
              </a:rPr>
              <a:t>Adidas is counting on its </a:t>
            </a:r>
            <a:r>
              <a:rPr lang="en-US" sz="1000" b="0" i="0" kern="1200" dirty="0" err="1">
                <a:solidFill>
                  <a:schemeClr val="tx1"/>
                </a:solidFill>
                <a:effectLst/>
                <a:latin typeface="+mn-lt"/>
                <a:ea typeface="+mn-ea"/>
                <a:cs typeface="+mn-cs"/>
              </a:rPr>
              <a:t>Speedfactory</a:t>
            </a:r>
            <a:r>
              <a:rPr lang="en-US" sz="1000" b="0" i="0" kern="1200" dirty="0">
                <a:solidFill>
                  <a:schemeClr val="tx1"/>
                </a:solidFill>
                <a:effectLst/>
                <a:latin typeface="+mn-lt"/>
                <a:ea typeface="+mn-ea"/>
                <a:cs typeface="+mn-cs"/>
              </a:rPr>
              <a:t> in Germany and one opening shortly in Atlanta to do more of its own responsive manufacturing to serve European and US consumers. </a:t>
            </a:r>
            <a:r>
              <a:rPr lang="en-US" sz="1000" b="0" i="0" kern="1200" dirty="0" err="1">
                <a:solidFill>
                  <a:schemeClr val="tx1"/>
                </a:solidFill>
                <a:effectLst/>
                <a:latin typeface="+mn-lt"/>
                <a:ea typeface="+mn-ea"/>
                <a:cs typeface="+mn-cs"/>
              </a:rPr>
              <a:t>Sprunk</a:t>
            </a:r>
            <a:r>
              <a:rPr lang="en-US" sz="1000" b="0" i="0" kern="1200" dirty="0">
                <a:solidFill>
                  <a:schemeClr val="tx1"/>
                </a:solidFill>
                <a:effectLst/>
                <a:latin typeface="+mn-lt"/>
                <a:ea typeface="+mn-ea"/>
                <a:cs typeface="+mn-cs"/>
              </a:rPr>
              <a:t> appeared to take a shot at Adidas during his talk. “This is not about making one model in one factory,” he said, seeming to refer to the sneaker </a:t>
            </a:r>
            <a:r>
              <a:rPr lang="en-US" sz="1000" b="0" i="0" u="none" strike="noStrike" kern="1200" dirty="0">
                <a:solidFill>
                  <a:schemeClr val="tx1"/>
                </a:solidFill>
                <a:effectLst/>
                <a:latin typeface="+mn-lt"/>
                <a:ea typeface="+mn-ea"/>
                <a:cs typeface="+mn-cs"/>
                <a:hlinkClick r:id="rId9"/>
              </a:rPr>
              <a:t>tailored to local markets Adidas</a:t>
            </a:r>
            <a:r>
              <a:rPr lang="en-US" sz="1000" b="0" i="0" kern="1200" dirty="0">
                <a:solidFill>
                  <a:schemeClr val="tx1"/>
                </a:solidFill>
                <a:effectLst/>
                <a:latin typeface="+mn-lt"/>
                <a:ea typeface="+mn-ea"/>
                <a:cs typeface="+mn-cs"/>
              </a:rPr>
              <a:t> is currently making at its </a:t>
            </a:r>
            <a:r>
              <a:rPr lang="en-US" sz="1000" b="0" i="0" kern="1200" dirty="0" err="1">
                <a:solidFill>
                  <a:schemeClr val="tx1"/>
                </a:solidFill>
                <a:effectLst/>
                <a:latin typeface="+mn-lt"/>
                <a:ea typeface="+mn-ea"/>
                <a:cs typeface="+mn-cs"/>
              </a:rPr>
              <a:t>Speedfactory</a:t>
            </a:r>
            <a:r>
              <a:rPr lang="en-US" sz="1000" b="0" i="0" kern="1200" dirty="0">
                <a:solidFill>
                  <a:schemeClr val="tx1"/>
                </a:solidFill>
                <a:effectLst/>
                <a:latin typeface="+mn-lt"/>
                <a:ea typeface="+mn-ea"/>
                <a:cs typeface="+mn-cs"/>
              </a:rPr>
              <a:t>. “For us, this is about scaling automation, digitization, and robotics across our entire source base and across our entire product line.”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dirty="0">
                <a:solidFill>
                  <a:srgbClr val="7C7C7D"/>
                </a:solidFill>
                <a:effectLst/>
                <a:latin typeface="Georgia" panose="02040502050405020303" pitchFamily="18" charset="0"/>
                <a:ea typeface="Times New Roman" panose="02020603050405020304" pitchFamily="18" charset="0"/>
              </a:rPr>
              <a:t>In our industry, there is no way to make any abrupt, larger-scale short-term movements. You have a footprint, you have contracts, you have a supply base, you have capacity. </a:t>
            </a:r>
            <a:r>
              <a:rPr lang="en-US" sz="1000" i="1" dirty="0">
                <a:solidFill>
                  <a:srgbClr val="292F33"/>
                </a:solidFill>
                <a:effectLst/>
                <a:latin typeface="Georgia" panose="02040502050405020303" pitchFamily="18" charset="0"/>
                <a:ea typeface="Times New Roman" panose="02020603050405020304" pitchFamily="18" charset="0"/>
              </a:rPr>
              <a:t>Frank Witter, Volkswagen AG chief financial </a:t>
            </a:r>
            <a:r>
              <a:rPr lang="en-US" sz="1000" i="1" kern="1200" dirty="0">
                <a:solidFill>
                  <a:srgbClr val="292F33"/>
                </a:solidFill>
                <a:effectLst/>
                <a:latin typeface="Georgia" panose="02040502050405020303" pitchFamily="18" charset="0"/>
                <a:ea typeface="Times New Roman" panose="02020603050405020304" pitchFamily="18" charset="0"/>
                <a:cs typeface="+mn-cs"/>
              </a:rPr>
              <a:t>officer, on automotive supply chains.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effectLst/>
              <a:latin typeface="Times New Roman" panose="02020603050405020304" pitchFamily="18"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7940F418-6D57-46B3-8C46-12DB0BCA53FC}" type="slidenum">
              <a:rPr lang="en-US" smtClean="0"/>
              <a:t>32</a:t>
            </a:fld>
            <a:endParaRPr lang="en-US"/>
          </a:p>
        </p:txBody>
      </p:sp>
    </p:spTree>
    <p:extLst>
      <p:ext uri="{BB962C8B-B14F-4D97-AF65-F5344CB8AC3E}">
        <p14:creationId xmlns:p14="http://schemas.microsoft.com/office/powerpoint/2010/main" val="2122033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D32903-C5D0-4205-BA57-8FD0B8C86B70}" type="slidenum">
              <a:rPr lang="zh-TW" altLang="en-US" smtClean="0"/>
              <a:pPr>
                <a:defRPr/>
              </a:pPr>
              <a:t>33</a:t>
            </a:fld>
            <a:endParaRPr lang="en-US" altLang="zh-TW"/>
          </a:p>
        </p:txBody>
      </p:sp>
    </p:spTree>
    <p:extLst>
      <p:ext uri="{BB962C8B-B14F-4D97-AF65-F5344CB8AC3E}">
        <p14:creationId xmlns:p14="http://schemas.microsoft.com/office/powerpoint/2010/main" val="415967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visibility, track and trace, etc. be addressed here?</a:t>
            </a:r>
          </a:p>
          <a:p>
            <a:r>
              <a:rPr lang="en-US" dirty="0"/>
              <a:t>Demand planning, capacity planning, materials planning……</a:t>
            </a:r>
          </a:p>
        </p:txBody>
      </p:sp>
      <p:sp>
        <p:nvSpPr>
          <p:cNvPr id="4" name="Slide Number Placeholder 3"/>
          <p:cNvSpPr>
            <a:spLocks noGrp="1"/>
          </p:cNvSpPr>
          <p:nvPr>
            <p:ph type="sldNum" sz="quarter" idx="5"/>
          </p:nvPr>
        </p:nvSpPr>
        <p:spPr/>
        <p:txBody>
          <a:bodyPr/>
          <a:lstStyle/>
          <a:p>
            <a:fld id="{E6915714-B674-48C7-8F91-C92057550ED8}" type="slidenum">
              <a:rPr lang="en-US" smtClean="0"/>
              <a:t>41</a:t>
            </a:fld>
            <a:endParaRPr lang="en-US"/>
          </a:p>
        </p:txBody>
      </p:sp>
    </p:spTree>
    <p:extLst>
      <p:ext uri="{BB962C8B-B14F-4D97-AF65-F5344CB8AC3E}">
        <p14:creationId xmlns:p14="http://schemas.microsoft.com/office/powerpoint/2010/main" val="117701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15714-B674-48C7-8F91-C92057550ED8}" type="slidenum">
              <a:rPr lang="en-US" smtClean="0"/>
              <a:t>48</a:t>
            </a:fld>
            <a:endParaRPr lang="en-US"/>
          </a:p>
        </p:txBody>
      </p:sp>
    </p:spTree>
    <p:extLst>
      <p:ext uri="{BB962C8B-B14F-4D97-AF65-F5344CB8AC3E}">
        <p14:creationId xmlns:p14="http://schemas.microsoft.com/office/powerpoint/2010/main" val="17296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Changing information media (CD to MP3s, Books to Kindle, newspapers to web sites, documents to electronic files)</a:t>
            </a:r>
          </a:p>
          <a:p>
            <a:pPr lvl="0"/>
            <a:r>
              <a:rPr lang="en-US" sz="1200" kern="1200" dirty="0">
                <a:solidFill>
                  <a:schemeClr val="tx1"/>
                </a:solidFill>
                <a:effectLst/>
                <a:latin typeface="+mn-lt"/>
                <a:ea typeface="+mn-ea"/>
                <a:cs typeface="+mn-cs"/>
              </a:rPr>
              <a:t>Replacing inventory with information</a:t>
            </a:r>
          </a:p>
          <a:p>
            <a:pPr lvl="1"/>
            <a:r>
              <a:rPr lang="en-US" sz="1200" kern="1200" dirty="0">
                <a:solidFill>
                  <a:schemeClr val="tx1"/>
                </a:solidFill>
                <a:effectLst/>
                <a:latin typeface="+mn-lt"/>
                <a:ea typeface="+mn-ea"/>
                <a:cs typeface="+mn-cs"/>
              </a:rPr>
              <a:t>Safety stock: reduced uncertainty</a:t>
            </a:r>
          </a:p>
          <a:p>
            <a:pPr lvl="1"/>
            <a:r>
              <a:rPr lang="en-US" sz="1200" kern="1200" dirty="0">
                <a:solidFill>
                  <a:schemeClr val="tx1"/>
                </a:solidFill>
                <a:effectLst/>
                <a:latin typeface="+mn-lt"/>
                <a:ea typeface="+mn-ea"/>
                <a:cs typeface="+mn-cs"/>
              </a:rPr>
              <a:t>Cycle/seasonal stock: faster/cheaper order process, shorter lead time</a:t>
            </a:r>
          </a:p>
          <a:p>
            <a:pPr lvl="1"/>
            <a:r>
              <a:rPr lang="en-US" sz="1200" kern="1200" dirty="0">
                <a:solidFill>
                  <a:schemeClr val="tx1"/>
                </a:solidFill>
                <a:effectLst/>
                <a:latin typeface="+mn-lt"/>
                <a:ea typeface="+mn-ea"/>
                <a:cs typeface="+mn-cs"/>
              </a:rPr>
              <a:t>Transit stock: 3D printing, automation enables production closer to market (no longer prioritizing low labor cost sources – prioritize market access over supply access)</a:t>
            </a:r>
          </a:p>
          <a:p>
            <a:pPr lvl="1"/>
            <a:r>
              <a:rPr lang="en-US" sz="1200" kern="1200" dirty="0">
                <a:solidFill>
                  <a:schemeClr val="tx1"/>
                </a:solidFill>
                <a:effectLst/>
                <a:latin typeface="+mn-lt"/>
                <a:ea typeface="+mn-ea"/>
                <a:cs typeface="+mn-cs"/>
              </a:rPr>
              <a:t>E-commerce supports centralization: pooling reduces cycle and safety stocks</a:t>
            </a:r>
          </a:p>
          <a:p>
            <a:pPr lvl="0"/>
            <a:r>
              <a:rPr lang="en-US" sz="1200" kern="1200" dirty="0">
                <a:solidFill>
                  <a:schemeClr val="tx1"/>
                </a:solidFill>
                <a:effectLst/>
                <a:latin typeface="+mn-lt"/>
                <a:ea typeface="+mn-ea"/>
                <a:cs typeface="+mn-cs"/>
              </a:rPr>
              <a:t>Customization/On demand</a:t>
            </a:r>
          </a:p>
          <a:p>
            <a:pPr lvl="1"/>
            <a:r>
              <a:rPr lang="en-US" sz="1200" kern="1200" dirty="0">
                <a:solidFill>
                  <a:schemeClr val="tx1"/>
                </a:solidFill>
                <a:effectLst/>
                <a:latin typeface="+mn-lt"/>
                <a:ea typeface="+mn-ea"/>
                <a:cs typeface="+mn-cs"/>
              </a:rPr>
              <a:t>Customized products reduce extraneous functions, parts materials</a:t>
            </a:r>
          </a:p>
          <a:p>
            <a:pPr lvl="1"/>
            <a:r>
              <a:rPr lang="en-US" sz="1200" kern="1200" dirty="0">
                <a:solidFill>
                  <a:schemeClr val="tx1"/>
                </a:solidFill>
                <a:effectLst/>
                <a:latin typeface="+mn-lt"/>
                <a:ea typeface="+mn-ea"/>
                <a:cs typeface="+mn-cs"/>
              </a:rPr>
              <a:t>Customized packaging reduces material waste (e.g., </a:t>
            </a:r>
            <a:r>
              <a:rPr lang="en-US" sz="1200" kern="1200" dirty="0" err="1">
                <a:solidFill>
                  <a:schemeClr val="tx1"/>
                </a:solidFill>
                <a:effectLst/>
                <a:latin typeface="+mn-lt"/>
                <a:ea typeface="+mn-ea"/>
                <a:cs typeface="+mn-cs"/>
              </a:rPr>
              <a:t>Packsize</a:t>
            </a:r>
            <a:r>
              <a:rPr lang="en-US" sz="1200" kern="1200" dirty="0">
                <a:solidFill>
                  <a:schemeClr val="tx1"/>
                </a:solidFill>
                <a:effectLst/>
                <a:latin typeface="+mn-lt"/>
                <a:ea typeface="+mn-ea"/>
                <a:cs typeface="+mn-cs"/>
              </a:rPr>
              <a:t> boxes)</a:t>
            </a:r>
          </a:p>
          <a:p>
            <a:pPr lvl="0"/>
            <a:r>
              <a:rPr lang="en-US" sz="1200" kern="1200" dirty="0">
                <a:solidFill>
                  <a:schemeClr val="tx1"/>
                </a:solidFill>
                <a:effectLst/>
                <a:latin typeface="+mn-lt"/>
                <a:ea typeface="+mn-ea"/>
                <a:cs typeface="+mn-cs"/>
              </a:rPr>
              <a:t>Replacing ownership with access: Uber, </a:t>
            </a:r>
            <a:r>
              <a:rPr lang="en-US" sz="1200" kern="1200" dirty="0" err="1">
                <a:solidFill>
                  <a:schemeClr val="tx1"/>
                </a:solidFill>
                <a:effectLst/>
                <a:latin typeface="+mn-lt"/>
                <a:ea typeface="+mn-ea"/>
                <a:cs typeface="+mn-cs"/>
              </a:rPr>
              <a:t>AirBnB</a:t>
            </a:r>
            <a:r>
              <a:rPr lang="en-US" sz="1200" kern="1200" dirty="0">
                <a:solidFill>
                  <a:schemeClr val="tx1"/>
                </a:solidFill>
                <a:effectLst/>
                <a:latin typeface="+mn-lt"/>
                <a:ea typeface="+mn-ea"/>
                <a:cs typeface="+mn-cs"/>
              </a:rPr>
              <a:t> increase utilization of existing assets</a:t>
            </a:r>
          </a:p>
          <a:p>
            <a:pPr lvl="0"/>
            <a:r>
              <a:rPr lang="en-US" sz="1200" kern="1200" dirty="0">
                <a:solidFill>
                  <a:schemeClr val="tx1"/>
                </a:solidFill>
                <a:effectLst/>
                <a:latin typeface="+mn-lt"/>
                <a:ea typeface="+mn-ea"/>
                <a:cs typeface="+mn-cs"/>
              </a:rPr>
              <a:t>Integrated design</a:t>
            </a:r>
          </a:p>
          <a:p>
            <a:pPr lvl="1"/>
            <a:r>
              <a:rPr lang="en-US" sz="1200" kern="1200" dirty="0">
                <a:solidFill>
                  <a:schemeClr val="tx1"/>
                </a:solidFill>
                <a:effectLst/>
                <a:latin typeface="+mn-lt"/>
                <a:ea typeface="+mn-ea"/>
                <a:cs typeface="+mn-cs"/>
              </a:rPr>
              <a:t>Multi-function products (smart phone replaces phone, camera, GPS, wallet, calendar, flashlight, etc.)</a:t>
            </a:r>
          </a:p>
          <a:p>
            <a:pPr lvl="1"/>
            <a:r>
              <a:rPr lang="en-US" sz="1200" kern="1200" dirty="0">
                <a:solidFill>
                  <a:schemeClr val="tx1"/>
                </a:solidFill>
                <a:effectLst/>
                <a:latin typeface="+mn-lt"/>
                <a:ea typeface="+mn-ea"/>
                <a:cs typeface="+mn-cs"/>
              </a:rPr>
              <a:t>Reduced need for functions: smart car avoids accidents, no longer need material for crumple zones, air bags, etc.</a:t>
            </a:r>
          </a:p>
          <a:p>
            <a:pPr lvl="1"/>
            <a:r>
              <a:rPr lang="en-US" sz="1200" kern="1200" dirty="0">
                <a:solidFill>
                  <a:schemeClr val="tx1"/>
                </a:solidFill>
                <a:effectLst/>
                <a:latin typeface="+mn-lt"/>
                <a:ea typeface="+mn-ea"/>
                <a:cs typeface="+mn-cs"/>
              </a:rPr>
              <a:t>Computational design more precise and efficient: 3D printing, better dimensional design reduces need for material</a:t>
            </a:r>
          </a:p>
          <a:p>
            <a:pPr lvl="0"/>
            <a:endParaRPr lang="en-US" dirty="0"/>
          </a:p>
        </p:txBody>
      </p:sp>
      <p:sp>
        <p:nvSpPr>
          <p:cNvPr id="4" name="Slide Number Placeholder 3"/>
          <p:cNvSpPr>
            <a:spLocks noGrp="1"/>
          </p:cNvSpPr>
          <p:nvPr>
            <p:ph type="sldNum" sz="quarter" idx="10"/>
          </p:nvPr>
        </p:nvSpPr>
        <p:spPr/>
        <p:txBody>
          <a:bodyPr/>
          <a:lstStyle/>
          <a:p>
            <a:fld id="{7940F418-6D57-46B3-8C46-12DB0BCA53FC}" type="slidenum">
              <a:rPr lang="en-US" smtClean="0"/>
              <a:t>11</a:t>
            </a:fld>
            <a:endParaRPr lang="en-US"/>
          </a:p>
        </p:txBody>
      </p:sp>
    </p:spTree>
    <p:extLst>
      <p:ext uri="{BB962C8B-B14F-4D97-AF65-F5344CB8AC3E}">
        <p14:creationId xmlns:p14="http://schemas.microsoft.com/office/powerpoint/2010/main" val="181443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Product design itself will be a less important differentiator, as it will be placed in the hands of the customer, but platform design will be important, as products will increasingly serve as platforms for </a:t>
            </a:r>
            <a:r>
              <a:rPr lang="en-US" dirty="0" err="1"/>
              <a:t>servitization</a:t>
            </a:r>
            <a:r>
              <a:rPr lang="en-US" dirty="0"/>
              <a:t> (most delivered digitally).  </a:t>
            </a:r>
            <a:r>
              <a:rPr lang="en-US" dirty="0" err="1"/>
              <a:t>Servitization</a:t>
            </a:r>
            <a:r>
              <a:rPr lang="en-US" dirty="0"/>
              <a:t> will encompass previously unimagined dimensions and will become differentiators, even for “commodity” items</a:t>
            </a:r>
          </a:p>
          <a:p>
            <a:pPr lvl="0"/>
            <a:endParaRPr lang="en-US" dirty="0"/>
          </a:p>
          <a:p>
            <a:pPr lvl="0"/>
            <a:r>
              <a:rPr lang="en-US" dirty="0"/>
              <a:t>A </a:t>
            </a:r>
            <a:r>
              <a:rPr lang="en-US" b="1" dirty="0"/>
              <a:t>platform</a:t>
            </a:r>
            <a:r>
              <a:rPr lang="en-US" dirty="0"/>
              <a:t> is a </a:t>
            </a:r>
            <a:r>
              <a:rPr lang="en-US" b="1" dirty="0"/>
              <a:t>business model</a:t>
            </a:r>
            <a:r>
              <a:rPr lang="en-US" dirty="0"/>
              <a:t> that creates value by:</a:t>
            </a:r>
          </a:p>
          <a:p>
            <a:pPr marL="228600" indent="-228600">
              <a:buFontTx/>
              <a:buAutoNum type="arabicPeriod"/>
            </a:pPr>
            <a:r>
              <a:rPr lang="en-US" dirty="0"/>
              <a:t>Using modular design to tailor/customize/extend features and functions for specific customer/segment needs. </a:t>
            </a:r>
          </a:p>
          <a:p>
            <a:pPr marL="228600" indent="-228600">
              <a:buFontTx/>
              <a:buAutoNum type="arabicPeriod"/>
            </a:pPr>
            <a:r>
              <a:rPr lang="en-US" dirty="0"/>
              <a:t>Focus is on providing capability, information, and experience rather than “products”</a:t>
            </a:r>
          </a:p>
          <a:p>
            <a:pPr marL="640594" lvl="1" indent="-174708">
              <a:buFontTx/>
              <a:buChar char="-"/>
            </a:pPr>
            <a:r>
              <a:rPr lang="en-US" dirty="0"/>
              <a:t>Industrial products (e.g., engines, cloud) selling capabilities (e.g., power by the hour) rather than products</a:t>
            </a:r>
          </a:p>
          <a:p>
            <a:pPr marL="640594" lvl="1" indent="-174708" defTabSz="931774">
              <a:buFontTx/>
              <a:buChar char="-"/>
              <a:defRPr/>
            </a:pPr>
            <a:r>
              <a:rPr lang="en-US" dirty="0"/>
              <a:t>Restaurants/grocers including info on food source, nutrients, allergens, e.g., Apples with bar code labels that show consumer where it was sourced, links to recipes, etc.</a:t>
            </a:r>
          </a:p>
          <a:p>
            <a:pPr marL="0" indent="0">
              <a:buFontTx/>
              <a:buNone/>
            </a:pPr>
            <a:r>
              <a:rPr lang="en-US" dirty="0"/>
              <a:t>3. Facilitates exchanges between two or more interdependent groups, usually consumers and producers.  Multi-sided markets (amazon, airlines, </a:t>
            </a:r>
            <a:r>
              <a:rPr lang="en-US" dirty="0" err="1"/>
              <a:t>threadless</a:t>
            </a:r>
            <a:r>
              <a:rPr lang="en-US" dirty="0"/>
              <a:t>).</a:t>
            </a:r>
          </a:p>
          <a:p>
            <a:pPr defTabSz="931774"/>
            <a:endParaRPr lang="en-US" dirty="0"/>
          </a:p>
          <a:p>
            <a:pPr defTabSz="931774"/>
            <a:r>
              <a:rPr lang="en-US" dirty="0"/>
              <a:t>Especially</a:t>
            </a:r>
            <a:r>
              <a:rPr lang="en-US" baseline="0" dirty="0"/>
              <a:t> effective when product features and functions can be digitized e.g.,</a:t>
            </a:r>
          </a:p>
          <a:p>
            <a:pPr marL="171450" indent="-171450" defTabSz="931774">
              <a:buFontTx/>
              <a:buChar char="-"/>
            </a:pPr>
            <a:r>
              <a:rPr lang="en-US" baseline="0" dirty="0"/>
              <a:t>Media, music, manuals, and books – Kindle </a:t>
            </a:r>
            <a:r>
              <a:rPr lang="en-US" dirty="0"/>
              <a:t>Customized textbook – design and print on demand (why did ours fail?)</a:t>
            </a:r>
          </a:p>
          <a:p>
            <a:pPr marL="171450" indent="-171450" defTabSz="931774">
              <a:buFontTx/>
              <a:buChar char="-"/>
            </a:pPr>
            <a:r>
              <a:rPr lang="en-US" dirty="0"/>
              <a:t>Optimized design and </a:t>
            </a:r>
            <a:r>
              <a:rPr lang="en-US" baseline="0" dirty="0"/>
              <a:t>performance – apparel (e.g., digital model for shoes), engines, equipment</a:t>
            </a:r>
            <a:endParaRPr lang="en-US" dirty="0"/>
          </a:p>
          <a:p>
            <a:r>
              <a:rPr lang="en-US" dirty="0"/>
              <a:t>Use</a:t>
            </a:r>
            <a:r>
              <a:rPr lang="en-US" baseline="0" dirty="0"/>
              <a:t> of platforms leads to emergence of e</a:t>
            </a:r>
            <a:r>
              <a:rPr lang="en-US" dirty="0"/>
              <a:t>cosystems, network effects</a:t>
            </a:r>
          </a:p>
          <a:p>
            <a:pPr lvl="0"/>
            <a:endParaRPr lang="en-US" dirty="0"/>
          </a:p>
          <a:p>
            <a:pPr lvl="0"/>
            <a:r>
              <a:rPr lang="en-US" b="1" dirty="0">
                <a:solidFill>
                  <a:srgbClr val="FF0000"/>
                </a:solidFill>
              </a:rPr>
              <a:t>Activity: break into groups of 3-4.  What services</a:t>
            </a:r>
            <a:r>
              <a:rPr lang="en-US" b="1" baseline="0" dirty="0">
                <a:solidFill>
                  <a:srgbClr val="FF0000"/>
                </a:solidFill>
              </a:rPr>
              <a:t> can be bundled with your product?</a:t>
            </a:r>
            <a:endParaRPr lang="en-US" b="1" dirty="0">
              <a:solidFill>
                <a:srgbClr val="FF0000"/>
              </a:solidFill>
            </a:endParaRPr>
          </a:p>
          <a:p>
            <a:pPr lvl="0"/>
            <a:r>
              <a:rPr lang="en-US" dirty="0"/>
              <a:t>Pre-purchase:</a:t>
            </a:r>
            <a:r>
              <a:rPr lang="en-US" baseline="0" dirty="0"/>
              <a:t> d</a:t>
            </a:r>
            <a:r>
              <a:rPr lang="en-US" dirty="0"/>
              <a:t>esign,</a:t>
            </a:r>
            <a:r>
              <a:rPr lang="en-US" baseline="0" dirty="0"/>
              <a:t> specifications, shopping/s</a:t>
            </a:r>
            <a:r>
              <a:rPr lang="en-US" dirty="0"/>
              <a:t>ales</a:t>
            </a:r>
            <a:r>
              <a:rPr lang="en-US" baseline="0" dirty="0"/>
              <a:t> support, FAQs</a:t>
            </a:r>
          </a:p>
          <a:p>
            <a:pPr lvl="0"/>
            <a:r>
              <a:rPr lang="en-US" baseline="0" dirty="0"/>
              <a:t>Purchase:  financing, installation, training, frequent purchaser status, renew/replenish/replace</a:t>
            </a:r>
          </a:p>
          <a:p>
            <a:pPr lvl="0"/>
            <a:r>
              <a:rPr lang="en-US" baseline="0" dirty="0"/>
              <a:t>Post purchase (use): helpdesk/support, parts, maintenance, system integration, suggestions/advice, condition monitoring, remote diagnostics, community, information,  </a:t>
            </a:r>
            <a:endParaRPr lang="en-US" dirty="0"/>
          </a:p>
          <a:p>
            <a:pPr lvl="0"/>
            <a:endParaRPr lang="en-US" dirty="0"/>
          </a:p>
          <a:p>
            <a:r>
              <a:rPr lang="en-GB" dirty="0"/>
              <a:t>Service Category Examples</a:t>
            </a:r>
            <a:endParaRPr lang="en-US" dirty="0"/>
          </a:p>
          <a:p>
            <a:r>
              <a:rPr lang="en-GB" dirty="0"/>
              <a:t>1. Trading &amp; Distribution - Trading, sale of used assets, distribution, licensing, direct selling</a:t>
            </a:r>
            <a:endParaRPr lang="en-US" dirty="0"/>
          </a:p>
          <a:p>
            <a:r>
              <a:rPr lang="en-GB" dirty="0"/>
              <a:t>2. Financial - Financing, leasing, rental, financial clearing, warranty</a:t>
            </a:r>
            <a:endParaRPr lang="en-US" dirty="0"/>
          </a:p>
          <a:p>
            <a:r>
              <a:rPr lang="en-GB" dirty="0"/>
              <a:t>3. End-of-life - Remanufacturing, recycling, decommissioning, disassembly, demolition, disposal</a:t>
            </a:r>
            <a:endParaRPr lang="en-US" dirty="0"/>
          </a:p>
          <a:p>
            <a:r>
              <a:rPr lang="en-GB" dirty="0"/>
              <a:t>4. Installation &amp; Implementation - Installation, implementation, configuration, commissioning, relocation</a:t>
            </a:r>
            <a:endParaRPr lang="en-US" dirty="0"/>
          </a:p>
          <a:p>
            <a:r>
              <a:rPr lang="en-GB" dirty="0"/>
              <a:t>5. Certification &amp; Testing - Certification, testing, inspection, auditing, quality assurance</a:t>
            </a:r>
            <a:endParaRPr lang="en-US" dirty="0"/>
          </a:p>
          <a:p>
            <a:r>
              <a:rPr lang="en-GB" dirty="0"/>
              <a:t>6. Maintenance &amp; Support - Maintenance, repair, calibration, overhaul, MRO, spare parts, accessories, helpdesk, documentation, technical/operational support, fuelling</a:t>
            </a:r>
            <a:endParaRPr lang="en-US" dirty="0"/>
          </a:p>
          <a:p>
            <a:r>
              <a:rPr lang="en-GB" dirty="0"/>
              <a:t>7. Training - Training, education</a:t>
            </a:r>
            <a:endParaRPr lang="en-US" dirty="0"/>
          </a:p>
          <a:p>
            <a:r>
              <a:rPr lang="en-GB" dirty="0"/>
              <a:t>8. Consultancy - Consultancy, advice, process optimisation, problem analysis, simulation</a:t>
            </a:r>
            <a:endParaRPr lang="en-US" dirty="0"/>
          </a:p>
          <a:p>
            <a:r>
              <a:rPr lang="en-GB" dirty="0"/>
              <a:t>9. Design &amp; Development - Design, development, research, engineering, reengineering, prototyping</a:t>
            </a:r>
            <a:endParaRPr lang="en-US" dirty="0"/>
          </a:p>
          <a:p>
            <a:r>
              <a:rPr lang="en-GB" dirty="0"/>
              <a:t>10. Renewal &amp; Upgrade - Product modification, conversion, enhancement, upgrade, refurbishing, reconditioning, retrofitting</a:t>
            </a:r>
            <a:endParaRPr lang="en-US" dirty="0"/>
          </a:p>
          <a:p>
            <a:r>
              <a:rPr lang="en-GB" dirty="0"/>
              <a:t>11. Logistic - Logistics, supply chain management, inventory management, inventory planning, inventory control, material handling, transportation, delivery, packaging, warehousing, order fulfilment</a:t>
            </a:r>
            <a:endParaRPr lang="en-US" dirty="0"/>
          </a:p>
          <a:p>
            <a:r>
              <a:rPr lang="en-GB" dirty="0"/>
              <a:t>12. Management &amp; Operation -  </a:t>
            </a:r>
            <a:endParaRPr lang="en-US" dirty="0"/>
          </a:p>
          <a:p>
            <a:r>
              <a:rPr lang="en-GB" dirty="0"/>
              <a:t>13. General Outsourcing - Site management, site operation, infrastructure management, management oversight, staffing services, data collection, data management, information management, surveillance, planning</a:t>
            </a:r>
            <a:endParaRPr lang="en-US" dirty="0"/>
          </a:p>
          <a:p>
            <a:r>
              <a:rPr lang="en-GB" dirty="0"/>
              <a:t>14. Integrated Solutions - System integration, integrated solutions</a:t>
            </a:r>
            <a:endParaRPr lang="en-US" dirty="0"/>
          </a:p>
          <a:p>
            <a:pPr lvl="0"/>
            <a:endParaRPr lang="en-US" dirty="0"/>
          </a:p>
        </p:txBody>
      </p:sp>
      <p:sp>
        <p:nvSpPr>
          <p:cNvPr id="4" name="Slide Number Placeholder 3"/>
          <p:cNvSpPr>
            <a:spLocks noGrp="1"/>
          </p:cNvSpPr>
          <p:nvPr>
            <p:ph type="sldNum" sz="quarter" idx="10"/>
          </p:nvPr>
        </p:nvSpPr>
        <p:spPr/>
        <p:txBody>
          <a:bodyPr/>
          <a:lstStyle/>
          <a:p>
            <a:fld id="{7940F418-6D57-46B3-8C46-12DB0BCA53FC}" type="slidenum">
              <a:rPr lang="en-US" smtClean="0"/>
              <a:t>13</a:t>
            </a:fld>
            <a:endParaRPr lang="en-US"/>
          </a:p>
        </p:txBody>
      </p:sp>
    </p:spTree>
    <p:extLst>
      <p:ext uri="{BB962C8B-B14F-4D97-AF65-F5344CB8AC3E}">
        <p14:creationId xmlns:p14="http://schemas.microsoft.com/office/powerpoint/2010/main" val="298260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Moore’s law (#processors double every 18 months) – same phenomenon happening in lots of technologies because analog devices become digital devices (e.g., first digital camera, 1.3 </a:t>
            </a:r>
            <a:r>
              <a:rPr lang="en-US" baseline="0" dirty="0" err="1"/>
              <a:t>Megpixels</a:t>
            </a:r>
            <a:r>
              <a:rPr lang="en-US" baseline="0" dirty="0"/>
              <a:t>, in 1991 was $13K; today there are two of them in your phone). Exceptions: batteries, machine learning</a:t>
            </a:r>
            <a:endParaRPr lang="en-US" dirty="0"/>
          </a:p>
          <a:p>
            <a:r>
              <a:rPr lang="en-US" dirty="0"/>
              <a:t>Over last 10 years, cost of:</a:t>
            </a:r>
          </a:p>
          <a:p>
            <a:pPr marL="171450" indent="-171450">
              <a:buFontTx/>
              <a:buChar char="-"/>
            </a:pPr>
            <a:r>
              <a:rPr lang="en-US" dirty="0"/>
              <a:t>Sensors has dropped 2X</a:t>
            </a:r>
          </a:p>
          <a:p>
            <a:pPr marL="171450" indent="-171450">
              <a:buFontTx/>
              <a:buChar char="-"/>
            </a:pPr>
            <a:r>
              <a:rPr lang="en-US" dirty="0" err="1"/>
              <a:t>Bandwith</a:t>
            </a:r>
            <a:r>
              <a:rPr lang="en-US" dirty="0"/>
              <a:t> has dropped 40X</a:t>
            </a:r>
          </a:p>
          <a:p>
            <a:pPr marL="171450" indent="-171450">
              <a:buFontTx/>
              <a:buChar char="-"/>
            </a:pPr>
            <a:r>
              <a:rPr lang="en-US" dirty="0"/>
              <a:t>Processing has dropped 60X</a:t>
            </a:r>
          </a:p>
          <a:p>
            <a:pPr marL="0" indent="0">
              <a:buFontTx/>
              <a:buNone/>
            </a:pPr>
            <a:r>
              <a:rPr lang="en-US" dirty="0"/>
              <a:t>Source: IDC</a:t>
            </a:r>
          </a:p>
          <a:p>
            <a:endParaRPr lang="en-US" dirty="0"/>
          </a:p>
          <a:p>
            <a:endParaRPr lang="en-US" dirty="0"/>
          </a:p>
        </p:txBody>
      </p:sp>
      <p:sp>
        <p:nvSpPr>
          <p:cNvPr id="4" name="Slide Number Placeholder 3"/>
          <p:cNvSpPr>
            <a:spLocks noGrp="1"/>
          </p:cNvSpPr>
          <p:nvPr>
            <p:ph type="sldNum" sz="quarter" idx="10"/>
          </p:nvPr>
        </p:nvSpPr>
        <p:spPr/>
        <p:txBody>
          <a:bodyPr/>
          <a:lstStyle/>
          <a:p>
            <a:fld id="{7940F418-6D57-46B3-8C46-12DB0BCA53FC}" type="slidenum">
              <a:rPr lang="en-US" smtClean="0"/>
              <a:t>16</a:t>
            </a:fld>
            <a:endParaRPr lang="en-US"/>
          </a:p>
        </p:txBody>
      </p:sp>
    </p:spTree>
    <p:extLst>
      <p:ext uri="{BB962C8B-B14F-4D97-AF65-F5344CB8AC3E}">
        <p14:creationId xmlns:p14="http://schemas.microsoft.com/office/powerpoint/2010/main" val="70977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was genesis</a:t>
            </a:r>
          </a:p>
          <a:p>
            <a:r>
              <a:rPr lang="en-US" dirty="0"/>
              <a:t>Next steps</a:t>
            </a:r>
          </a:p>
          <a:p>
            <a:endParaRPr lang="en-US" dirty="0"/>
          </a:p>
        </p:txBody>
      </p:sp>
      <p:sp>
        <p:nvSpPr>
          <p:cNvPr id="4" name="Slide Number Placeholder 3"/>
          <p:cNvSpPr>
            <a:spLocks noGrp="1"/>
          </p:cNvSpPr>
          <p:nvPr>
            <p:ph type="sldNum" sz="quarter" idx="5"/>
          </p:nvPr>
        </p:nvSpPr>
        <p:spPr/>
        <p:txBody>
          <a:bodyPr/>
          <a:lstStyle/>
          <a:p>
            <a:fld id="{E6915714-B674-48C7-8F91-C92057550ED8}" type="slidenum">
              <a:rPr lang="en-US" smtClean="0"/>
              <a:t>19</a:t>
            </a:fld>
            <a:endParaRPr lang="en-US"/>
          </a:p>
        </p:txBody>
      </p:sp>
    </p:spTree>
    <p:extLst>
      <p:ext uri="{BB962C8B-B14F-4D97-AF65-F5344CB8AC3E}">
        <p14:creationId xmlns:p14="http://schemas.microsoft.com/office/powerpoint/2010/main" val="39316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was genesis</a:t>
            </a:r>
          </a:p>
          <a:p>
            <a:r>
              <a:rPr lang="en-US" dirty="0"/>
              <a:t>Next steps</a:t>
            </a:r>
          </a:p>
          <a:p>
            <a:endParaRPr lang="en-US" dirty="0"/>
          </a:p>
        </p:txBody>
      </p:sp>
      <p:sp>
        <p:nvSpPr>
          <p:cNvPr id="4" name="Slide Number Placeholder 3"/>
          <p:cNvSpPr>
            <a:spLocks noGrp="1"/>
          </p:cNvSpPr>
          <p:nvPr>
            <p:ph type="sldNum" sz="quarter" idx="5"/>
          </p:nvPr>
        </p:nvSpPr>
        <p:spPr/>
        <p:txBody>
          <a:bodyPr/>
          <a:lstStyle/>
          <a:p>
            <a:fld id="{E6915714-B674-48C7-8F91-C92057550ED8}" type="slidenum">
              <a:rPr lang="en-US" smtClean="0"/>
              <a:t>20</a:t>
            </a:fld>
            <a:endParaRPr lang="en-US"/>
          </a:p>
        </p:txBody>
      </p:sp>
    </p:spTree>
    <p:extLst>
      <p:ext uri="{BB962C8B-B14F-4D97-AF65-F5344CB8AC3E}">
        <p14:creationId xmlns:p14="http://schemas.microsoft.com/office/powerpoint/2010/main" val="209516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54050"/>
            <a:ext cx="6015038" cy="3382963"/>
          </a:xfrm>
        </p:spPr>
      </p:sp>
      <p:sp>
        <p:nvSpPr>
          <p:cNvPr id="3" name="Notes Placeholder 2"/>
          <p:cNvSpPr>
            <a:spLocks noGrp="1"/>
          </p:cNvSpPr>
          <p:nvPr>
            <p:ph type="body" idx="1"/>
          </p:nvPr>
        </p:nvSpPr>
        <p:spPr/>
        <p:txBody>
          <a:bodyPr/>
          <a:lstStyle/>
          <a:p>
            <a:r>
              <a:rPr lang="en-US" baseline="0" dirty="0"/>
              <a:t>Overall trends:</a:t>
            </a:r>
          </a:p>
          <a:p>
            <a:pPr marL="228600" indent="-228600">
              <a:buAutoNum type="arabicPeriod"/>
            </a:pPr>
            <a:r>
              <a:rPr lang="en-US" baseline="0" dirty="0"/>
              <a:t>Inside out – most focus has been on improving internal planning and transaction management (e.g., ERP, APS), just now turning to external visibility, connectivity, coordination</a:t>
            </a:r>
          </a:p>
          <a:p>
            <a:pPr marL="228600" indent="-228600">
              <a:buAutoNum type="arabicPeriod"/>
            </a:pPr>
            <a:r>
              <a:rPr lang="en-US" baseline="0" dirty="0"/>
              <a:t>Foundations create greater options/opportunities – sensors and connectivity create visibility and data, which enable analytics, learning, and responsiveness</a:t>
            </a:r>
          </a:p>
          <a:p>
            <a:pPr marL="228600" indent="-228600">
              <a:buAutoNum type="arabicPeriod"/>
            </a:pPr>
            <a:endParaRPr lang="en-US" baseline="0" dirty="0"/>
          </a:p>
          <a:p>
            <a:r>
              <a:rPr lang="en-US" dirty="0"/>
              <a:t>DSS (Automating and Augmenting </a:t>
            </a:r>
            <a:r>
              <a:rPr lang="en-US" u="sng" dirty="0">
                <a:solidFill>
                  <a:srgbClr val="FF0000"/>
                </a:solidFill>
              </a:rPr>
              <a:t>Mind</a:t>
            </a:r>
            <a:r>
              <a:rPr lang="en-US" dirty="0"/>
              <a:t>): Analysis</a:t>
            </a:r>
          </a:p>
          <a:p>
            <a:r>
              <a:rPr lang="en-US" dirty="0"/>
              <a:t>PT (Automating and Augmenting </a:t>
            </a:r>
            <a:r>
              <a:rPr lang="en-US" u="sng" dirty="0"/>
              <a:t>Body</a:t>
            </a:r>
            <a:r>
              <a:rPr lang="en-US" dirty="0"/>
              <a:t> – muscle</a:t>
            </a:r>
          </a:p>
          <a:p>
            <a:r>
              <a:rPr lang="en-US" dirty="0"/>
              <a:t>s, senses): Transformations – automate</a:t>
            </a:r>
            <a:r>
              <a:rPr lang="en-US" baseline="0" dirty="0"/>
              <a:t> </a:t>
            </a:r>
            <a:r>
              <a:rPr lang="en-US" u="sng" baseline="0" dirty="0"/>
              <a:t>transactions</a:t>
            </a:r>
            <a:r>
              <a:rPr lang="en-US" baseline="0" dirty="0"/>
              <a:t>, physical </a:t>
            </a:r>
            <a:r>
              <a:rPr lang="en-US" u="sng" baseline="0" dirty="0"/>
              <a:t>transformations</a:t>
            </a:r>
            <a:r>
              <a:rPr lang="en-US" baseline="0" dirty="0"/>
              <a:t>, </a:t>
            </a:r>
            <a:r>
              <a:rPr lang="en-US" u="sng" baseline="0" dirty="0"/>
              <a:t>transportation</a:t>
            </a:r>
            <a:endParaRPr lang="en-US" u="sng" dirty="0"/>
          </a:p>
          <a:p>
            <a:r>
              <a:rPr lang="en-US" dirty="0"/>
              <a:t>CT (Automating and Augmenting </a:t>
            </a:r>
            <a:r>
              <a:rPr lang="en-US" u="sng" dirty="0">
                <a:solidFill>
                  <a:srgbClr val="FF0000"/>
                </a:solidFill>
              </a:rPr>
              <a:t>Communication</a:t>
            </a:r>
            <a:r>
              <a:rPr lang="en-US" dirty="0"/>
              <a:t>): Infrastructure, </a:t>
            </a:r>
            <a:r>
              <a:rPr lang="en-US" baseline="0" dirty="0"/>
              <a:t>data </a:t>
            </a:r>
            <a:r>
              <a:rPr lang="en-US" u="sng" baseline="0" dirty="0"/>
              <a:t>capture and transmission</a:t>
            </a:r>
            <a:r>
              <a:rPr lang="en-US" dirty="0"/>
              <a:t> – eyes, ears, voices</a:t>
            </a:r>
          </a:p>
          <a:p>
            <a:r>
              <a:rPr lang="en-US" dirty="0"/>
              <a:t>IT (Automating and Augmenting):  Platforms – “spirit”</a:t>
            </a:r>
          </a:p>
          <a:p>
            <a:r>
              <a:rPr lang="en-US" dirty="0"/>
              <a:t>What other</a:t>
            </a:r>
            <a:r>
              <a:rPr lang="en-US" baseline="0" dirty="0"/>
              <a:t> technologies are not represented here (missing)?</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D991763-C7E0-49A5-AFB4-9F3594F27A53}" type="slidenum">
              <a:rPr lang="en-US" smtClean="0"/>
              <a:t>22</a:t>
            </a:fld>
            <a:endParaRPr lang="en-US"/>
          </a:p>
        </p:txBody>
      </p:sp>
    </p:spTree>
    <p:extLst>
      <p:ext uri="{BB962C8B-B14F-4D97-AF65-F5344CB8AC3E}">
        <p14:creationId xmlns:p14="http://schemas.microsoft.com/office/powerpoint/2010/main" val="295058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0F418-6D57-46B3-8C46-12DB0BCA53FC}" type="slidenum">
              <a:rPr lang="en-US" smtClean="0"/>
              <a:t>24</a:t>
            </a:fld>
            <a:endParaRPr lang="en-US"/>
          </a:p>
        </p:txBody>
      </p:sp>
    </p:spTree>
    <p:extLst>
      <p:ext uri="{BB962C8B-B14F-4D97-AF65-F5344CB8AC3E}">
        <p14:creationId xmlns:p14="http://schemas.microsoft.com/office/powerpoint/2010/main" val="390938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 Getting the right data in the right form at the right time (this is the current challenge for many/most firms)</a:t>
            </a:r>
          </a:p>
          <a:p>
            <a:r>
              <a:rPr lang="en-US" sz="1200" b="0" i="0" u="none" strike="noStrike" kern="1200" baseline="0" dirty="0">
                <a:solidFill>
                  <a:schemeClr val="tx1"/>
                </a:solidFill>
                <a:latin typeface="+mn-lt"/>
                <a:ea typeface="+mn-ea"/>
                <a:cs typeface="+mn-cs"/>
              </a:rPr>
              <a:t>2. Communicating data as useful information to the right stakeholders </a:t>
            </a:r>
          </a:p>
          <a:p>
            <a:r>
              <a:rPr lang="en-US" sz="1200" b="0" i="0" u="none" strike="noStrike" kern="1200" baseline="0" dirty="0">
                <a:solidFill>
                  <a:schemeClr val="tx1"/>
                </a:solidFill>
                <a:latin typeface="+mn-lt"/>
                <a:ea typeface="+mn-ea"/>
                <a:cs typeface="+mn-cs"/>
              </a:rPr>
              <a:t>3. Deriving actionable insights from the information </a:t>
            </a:r>
          </a:p>
          <a:p>
            <a:r>
              <a:rPr lang="en-US" sz="1200" b="0" i="0" u="none" strike="noStrike" kern="1200" baseline="0" dirty="0">
                <a:solidFill>
                  <a:schemeClr val="tx1"/>
                </a:solidFill>
                <a:latin typeface="+mn-lt"/>
                <a:ea typeface="+mn-ea"/>
                <a:cs typeface="+mn-cs"/>
              </a:rPr>
              <a:t>4. Adjusting operations quickly enough to capitalize on the insights </a:t>
            </a:r>
          </a:p>
          <a:p>
            <a:endParaRPr lang="en-US" dirty="0"/>
          </a:p>
          <a:p>
            <a:endParaRPr lang="en-US" dirty="0"/>
          </a:p>
          <a:p>
            <a:endParaRPr lang="en-US" dirty="0"/>
          </a:p>
          <a:p>
            <a:r>
              <a:rPr lang="en-US" dirty="0"/>
              <a:t>Visibility channels:  demand (pos); capacity; inventory; assets (locations, utilization, operational status); process monitoring; disruptions/threats; KPIs (cost, service, quality)</a:t>
            </a:r>
          </a:p>
          <a:p>
            <a:r>
              <a:rPr lang="en-US" dirty="0"/>
              <a:t>- Standardizing: GS1 or other data capture and sharing protocols</a:t>
            </a:r>
          </a:p>
          <a:p>
            <a:r>
              <a:rPr lang="en-US" dirty="0"/>
              <a:t>- Sensing:</a:t>
            </a:r>
            <a:r>
              <a:rPr lang="en-US" baseline="0" dirty="0"/>
              <a:t> from sensors, click data, POS, partner feeds, </a:t>
            </a:r>
            <a:r>
              <a:rPr lang="en-US" baseline="0" dirty="0" err="1"/>
              <a:t>etc</a:t>
            </a:r>
            <a:endParaRPr lang="en-US" baseline="0" dirty="0"/>
          </a:p>
          <a:p>
            <a:r>
              <a:rPr lang="en-US" baseline="0" dirty="0"/>
              <a:t>- Reporting/filtering – overall data but also identifying “exceptions”</a:t>
            </a:r>
          </a:p>
          <a:p>
            <a:r>
              <a:rPr lang="en-US" baseline="0" dirty="0"/>
              <a:t>- Combining is “data integration” (e.g., combining customer and geocode data) and “</a:t>
            </a:r>
            <a:r>
              <a:rPr lang="en-US" dirty="0"/>
              <a:t>data engineering“ - "the art and science of blending data from multiple (and different) sources, automatically cleaning and filtering the data, and transforming the data to be useful for analysis.“ (current, accurate, complete, useful format)</a:t>
            </a:r>
          </a:p>
          <a:p>
            <a:endParaRPr lang="en-US" baseline="0" dirty="0"/>
          </a:p>
          <a:p>
            <a:r>
              <a:rPr lang="en-US" baseline="0" dirty="0"/>
              <a:t>Analytics</a:t>
            </a:r>
          </a:p>
          <a:p>
            <a:r>
              <a:rPr lang="en-US" baseline="0" dirty="0"/>
              <a:t>- Structuring includes cleansing/validating integrity (e.g., deleting data that meet certain criteria, standardizing, etc.)</a:t>
            </a:r>
          </a:p>
          <a:p>
            <a:r>
              <a:rPr lang="en-US" baseline="0" dirty="0"/>
              <a:t>- Visualization includes description</a:t>
            </a:r>
          </a:p>
          <a:p>
            <a:r>
              <a:rPr lang="en-US" baseline="0" dirty="0"/>
              <a:t>- </a:t>
            </a:r>
            <a:r>
              <a:rPr lang="en-US" baseline="0" dirty="0" err="1"/>
              <a:t>Cognifying</a:t>
            </a:r>
            <a:r>
              <a:rPr lang="en-US" baseline="0" dirty="0"/>
              <a:t> usually involves machine learning</a:t>
            </a:r>
          </a:p>
          <a:p>
            <a:endParaRPr lang="en-US" baseline="0" dirty="0"/>
          </a:p>
          <a:p>
            <a:r>
              <a:rPr lang="en-US" baseline="0" dirty="0"/>
              <a:t>Responsiveness</a:t>
            </a:r>
          </a:p>
          <a:p>
            <a:r>
              <a:rPr lang="en-US" baseline="0" dirty="0"/>
              <a:t>Alerting – messaging about opportunities</a:t>
            </a:r>
          </a:p>
          <a:p>
            <a:r>
              <a:rPr lang="en-US" baseline="0" dirty="0"/>
              <a:t>Matching supply with demand</a:t>
            </a:r>
          </a:p>
          <a:p>
            <a:r>
              <a:rPr lang="en-US" baseline="0" dirty="0"/>
              <a:t>Automation: software agents as well as hardware</a:t>
            </a:r>
          </a:p>
          <a:p>
            <a:r>
              <a:rPr lang="en-US" baseline="0" dirty="0" err="1"/>
              <a:t>Giging</a:t>
            </a:r>
            <a:r>
              <a:rPr lang="en-US" baseline="0" dirty="0"/>
              <a:t> – on demand capacity, configuring solutions from collectives and ecosystems </a:t>
            </a:r>
          </a:p>
          <a:p>
            <a:r>
              <a:rPr lang="en-US" baseline="0" dirty="0"/>
              <a:t>	</a:t>
            </a:r>
            <a:r>
              <a:rPr lang="en-US" b="1" dirty="0"/>
              <a:t>Coca Cola Co. is trying to put mobile commerce to work making its supply chain </a:t>
            </a:r>
            <a:r>
              <a:rPr lang="en-US" dirty="0"/>
              <a:t>more efficient. Facing potential lost sales and distribution challenges for small retailers, </a:t>
            </a:r>
            <a:r>
              <a:rPr lang="en-US" b="1" u="sng" dirty="0">
                <a:hlinkClick r:id="rId3"/>
              </a:rPr>
              <a:t>the beverage giant is encouraging mom-and-pop stores to use a mobile app to replenish shelves with cans and cases on demand</a:t>
            </a:r>
            <a:r>
              <a:rPr lang="en-US" dirty="0"/>
              <a:t>, the WSJ’s Kim S. Nash reports. Business-to-business apps modeled on consumer technology are inching into supplier-vendor relationships, and in this case Coca-Cola is extending the tactic to its logistics, promising a delivery time and then enlisting help from “gig” workers on motorbikes to handle the products. </a:t>
            </a:r>
            <a:r>
              <a:rPr lang="en-US" baseline="0" dirty="0"/>
              <a:t>.</a:t>
            </a:r>
          </a:p>
          <a:p>
            <a:r>
              <a:rPr lang="en-US" baseline="0" dirty="0"/>
              <a:t>Flexing – response to anticipated changes with in given operational structure (configuration)</a:t>
            </a:r>
          </a:p>
          <a:p>
            <a:r>
              <a:rPr lang="en-US" baseline="0" dirty="0"/>
              <a:t>Agility” -  response to unanticipated changes (resilience, reconfiguration)</a:t>
            </a:r>
          </a:p>
          <a:p>
            <a:r>
              <a:rPr lang="en-US" baseline="0" dirty="0"/>
              <a:t>Might improve reactiveness and flexibility greatly through uberization/crowd sourcing</a:t>
            </a:r>
          </a:p>
          <a:p>
            <a:r>
              <a:rPr lang="en-US" baseline="0" dirty="0"/>
              <a:t>“Robots as a service” – leasing flexible and autonomous robotics</a:t>
            </a:r>
          </a:p>
          <a:p>
            <a:endParaRPr lang="en-US" baseline="0" dirty="0"/>
          </a:p>
          <a:p>
            <a:endParaRPr lang="en-US" baseline="0" dirty="0"/>
          </a:p>
          <a:p>
            <a:r>
              <a:rPr lang="en-US" baseline="0" dirty="0"/>
              <a:t>Integration</a:t>
            </a:r>
          </a:p>
          <a:p>
            <a:r>
              <a:rPr lang="en-US" baseline="0" dirty="0"/>
              <a:t>Our research shows that firms rate the impact of visibility on responsiveness 5-6 times higher when they have high integration. At low levels of integration the impact of visibility is negligible</a:t>
            </a:r>
          </a:p>
          <a:p>
            <a:endParaRPr lang="en-US" baseline="0" dirty="0"/>
          </a:p>
          <a:p>
            <a:r>
              <a:rPr lang="en-US" baseline="0" dirty="0"/>
              <a:t>Intellectual capital</a:t>
            </a:r>
          </a:p>
          <a:p>
            <a:r>
              <a:rPr lang="en-US" baseline="0" dirty="0"/>
              <a:t>- Human capital – domain knowledge + data science skills</a:t>
            </a:r>
          </a:p>
          <a:p>
            <a:r>
              <a:rPr lang="en-US" dirty="0"/>
              <a:t>- Operates at three levels of planning/execution:  Strategic, tactical, operational</a:t>
            </a:r>
          </a:p>
          <a:p>
            <a:endParaRPr lang="en-US" dirty="0"/>
          </a:p>
          <a:p>
            <a:r>
              <a:rPr lang="en-US" dirty="0"/>
              <a:t>Key enabling technologies: (where are these respectively on the PLC or diffusion curve?)  all subject to Moore’s law growth/diffusion</a:t>
            </a:r>
          </a:p>
          <a:p>
            <a:r>
              <a:rPr lang="en-US" dirty="0"/>
              <a:t>IT (processing capability) + Internet (information ubiquity) + mobility (removing location as a constraint)</a:t>
            </a:r>
          </a:p>
          <a:p>
            <a:endParaRPr lang="en-US" dirty="0"/>
          </a:p>
          <a:p>
            <a:pPr defTabSz="932871">
              <a:defRPr/>
            </a:pPr>
            <a:r>
              <a:rPr lang="en-US" dirty="0"/>
              <a:t>Sensors</a:t>
            </a:r>
          </a:p>
          <a:p>
            <a:r>
              <a:rPr lang="en-US" dirty="0"/>
              <a:t>Cloud</a:t>
            </a:r>
          </a:p>
          <a:p>
            <a:r>
              <a:rPr lang="en-US" dirty="0"/>
              <a:t>Machine learning/AI</a:t>
            </a:r>
          </a:p>
          <a:p>
            <a:r>
              <a:rPr lang="en-US" dirty="0"/>
              <a:t>Robotics/automation</a:t>
            </a:r>
          </a:p>
          <a:p>
            <a:endParaRPr lang="en-US" dirty="0"/>
          </a:p>
        </p:txBody>
      </p:sp>
      <p:sp>
        <p:nvSpPr>
          <p:cNvPr id="4" name="Slide Number Placeholder 3"/>
          <p:cNvSpPr>
            <a:spLocks noGrp="1"/>
          </p:cNvSpPr>
          <p:nvPr>
            <p:ph type="sldNum" sz="quarter" idx="10"/>
          </p:nvPr>
        </p:nvSpPr>
        <p:spPr/>
        <p:txBody>
          <a:bodyPr/>
          <a:lstStyle/>
          <a:p>
            <a:fld id="{7940F418-6D57-46B3-8C46-12DB0BCA53FC}" type="slidenum">
              <a:rPr lang="en-US" smtClean="0"/>
              <a:t>29</a:t>
            </a:fld>
            <a:endParaRPr lang="en-US"/>
          </a:p>
        </p:txBody>
      </p:sp>
    </p:spTree>
    <p:extLst>
      <p:ext uri="{BB962C8B-B14F-4D97-AF65-F5344CB8AC3E}">
        <p14:creationId xmlns:p14="http://schemas.microsoft.com/office/powerpoint/2010/main" val="4270845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8D51-87ED-6B41-A2B6-E3440ADA5DF7}"/>
              </a:ext>
            </a:extLst>
          </p:cNvPr>
          <p:cNvSpPr>
            <a:spLocks noGrp="1"/>
          </p:cNvSpPr>
          <p:nvPr>
            <p:ph type="ctrTitle" hasCustomPrompt="1"/>
          </p:nvPr>
        </p:nvSpPr>
        <p:spPr>
          <a:xfrm>
            <a:off x="574437" y="2303228"/>
            <a:ext cx="9679035" cy="1455404"/>
          </a:xfrm>
        </p:spPr>
        <p:txBody>
          <a:bodyPr lIns="0" rIns="0" anchor="b">
            <a:noAutofit/>
          </a:bodyPr>
          <a:lstStyle>
            <a:lvl1pPr algn="l">
              <a:spcBef>
                <a:spcPts val="0"/>
              </a:spcBef>
              <a:defRPr sz="4400" b="0" cap="none"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976860A-EAE0-794D-9F32-0B106F912F5A}"/>
              </a:ext>
            </a:extLst>
          </p:cNvPr>
          <p:cNvSpPr>
            <a:spLocks noGrp="1"/>
          </p:cNvSpPr>
          <p:nvPr>
            <p:ph type="subTitle" idx="1" hasCustomPrompt="1"/>
          </p:nvPr>
        </p:nvSpPr>
        <p:spPr>
          <a:xfrm>
            <a:off x="574437" y="3744691"/>
            <a:ext cx="9008475" cy="912781"/>
          </a:xfrm>
        </p:spPr>
        <p:txBody>
          <a:bodyPr lIns="0" rIns="0">
            <a:noAutofit/>
          </a:bodyPr>
          <a:lstStyle>
            <a:lvl1pPr marL="0" indent="0" algn="l">
              <a:spcBef>
                <a:spcPts val="0"/>
              </a:spcBef>
              <a:buNone/>
              <a:defRPr sz="2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13">
            <a:extLst>
              <a:ext uri="{FF2B5EF4-FFF2-40B4-BE49-F238E27FC236}">
                <a16:creationId xmlns:a16="http://schemas.microsoft.com/office/drawing/2014/main" id="{D464FDB8-77DE-1A4E-BCF7-2BAB6A11AA96}"/>
              </a:ext>
            </a:extLst>
          </p:cNvPr>
          <p:cNvSpPr>
            <a:spLocks noGrp="1"/>
          </p:cNvSpPr>
          <p:nvPr>
            <p:ph type="body" sz="quarter" idx="10" hasCustomPrompt="1"/>
          </p:nvPr>
        </p:nvSpPr>
        <p:spPr>
          <a:xfrm>
            <a:off x="574436" y="5034512"/>
            <a:ext cx="8350108" cy="477424"/>
          </a:xfrm>
        </p:spPr>
        <p:txBody>
          <a:bodyPr lIns="0" tIns="0" rIns="0" bIns="0" anchor="ctr" anchorCtr="0">
            <a:noAutofit/>
          </a:bodyPr>
          <a:lstStyle>
            <a:lvl1pPr marL="0" indent="0">
              <a:buNone/>
              <a:defRPr sz="2400" cap="none" baseline="0">
                <a:solidFill>
                  <a:srgbClr val="003826"/>
                </a:solidFill>
              </a:defRPr>
            </a:lvl1pPr>
            <a:lvl2pPr marL="211137" indent="0">
              <a:buNone/>
              <a:defRPr/>
            </a:lvl2pPr>
            <a:lvl3pPr marL="436562" indent="0">
              <a:buNone/>
              <a:defRPr/>
            </a:lvl3pPr>
            <a:lvl4pPr marL="660400" indent="0">
              <a:buNone/>
              <a:defRPr/>
            </a:lvl4pPr>
            <a:lvl5pPr marL="873125" indent="0">
              <a:buNone/>
              <a:defRPr/>
            </a:lvl5pPr>
          </a:lstStyle>
          <a:p>
            <a:pPr lvl="0"/>
            <a:r>
              <a:rPr lang="en-US" dirty="0"/>
              <a:t>Presenter Name</a:t>
            </a:r>
          </a:p>
        </p:txBody>
      </p:sp>
      <p:sp>
        <p:nvSpPr>
          <p:cNvPr id="15" name="Text Placeholder 13">
            <a:extLst>
              <a:ext uri="{FF2B5EF4-FFF2-40B4-BE49-F238E27FC236}">
                <a16:creationId xmlns:a16="http://schemas.microsoft.com/office/drawing/2014/main" id="{67E46D96-AEB1-034A-97AF-86815CC166CC}"/>
              </a:ext>
            </a:extLst>
          </p:cNvPr>
          <p:cNvSpPr>
            <a:spLocks noGrp="1"/>
          </p:cNvSpPr>
          <p:nvPr>
            <p:ph type="body" sz="quarter" idx="11" hasCustomPrompt="1"/>
          </p:nvPr>
        </p:nvSpPr>
        <p:spPr>
          <a:xfrm>
            <a:off x="574436" y="5539127"/>
            <a:ext cx="7984348" cy="477424"/>
          </a:xfrm>
        </p:spPr>
        <p:txBody>
          <a:bodyPr lIns="0" tIns="0" rIns="0" bIns="0" anchor="ctr" anchorCtr="0">
            <a:noAutofit/>
          </a:bodyPr>
          <a:lstStyle>
            <a:lvl1pPr marL="0" indent="0">
              <a:buNone/>
              <a:defRPr sz="2000" cap="none" baseline="0">
                <a:solidFill>
                  <a:srgbClr val="003826"/>
                </a:solidFill>
              </a:defRPr>
            </a:lvl1pPr>
            <a:lvl2pPr marL="211137" indent="0">
              <a:buNone/>
              <a:defRPr/>
            </a:lvl2pPr>
            <a:lvl3pPr marL="436562" indent="0">
              <a:buNone/>
              <a:defRPr/>
            </a:lvl3pPr>
            <a:lvl4pPr marL="660400" indent="0">
              <a:buNone/>
              <a:defRPr/>
            </a:lvl4pPr>
            <a:lvl5pPr marL="873125" indent="0">
              <a:buNone/>
              <a:defRPr/>
            </a:lvl5pPr>
          </a:lstStyle>
          <a:p>
            <a:pPr lvl="0"/>
            <a:r>
              <a:rPr lang="en-US" dirty="0"/>
              <a:t>Presenter Title</a:t>
            </a:r>
          </a:p>
        </p:txBody>
      </p:sp>
      <p:sp>
        <p:nvSpPr>
          <p:cNvPr id="16" name="Text Placeholder 13">
            <a:extLst>
              <a:ext uri="{FF2B5EF4-FFF2-40B4-BE49-F238E27FC236}">
                <a16:creationId xmlns:a16="http://schemas.microsoft.com/office/drawing/2014/main" id="{8AC1CE19-B541-1748-9FE2-1D9776297030}"/>
              </a:ext>
            </a:extLst>
          </p:cNvPr>
          <p:cNvSpPr>
            <a:spLocks noGrp="1"/>
          </p:cNvSpPr>
          <p:nvPr>
            <p:ph type="body" sz="quarter" idx="12" hasCustomPrompt="1"/>
          </p:nvPr>
        </p:nvSpPr>
        <p:spPr>
          <a:xfrm>
            <a:off x="574436" y="6336161"/>
            <a:ext cx="2286000" cy="271387"/>
          </a:xfrm>
        </p:spPr>
        <p:txBody>
          <a:bodyPr lIns="0" tIns="0" rIns="0" bIns="0" anchor="ctr">
            <a:noAutofit/>
          </a:bodyPr>
          <a:lstStyle>
            <a:lvl1pPr marL="0" indent="0">
              <a:buNone/>
              <a:defRPr sz="1600" cap="none" baseline="0">
                <a:solidFill>
                  <a:srgbClr val="003826"/>
                </a:solidFill>
              </a:defRPr>
            </a:lvl1pPr>
            <a:lvl2pPr marL="211137" indent="0">
              <a:buNone/>
              <a:defRPr/>
            </a:lvl2pPr>
            <a:lvl3pPr marL="436562" indent="0">
              <a:buNone/>
              <a:defRPr/>
            </a:lvl3pPr>
            <a:lvl4pPr marL="660400" indent="0">
              <a:buNone/>
              <a:defRPr/>
            </a:lvl4pPr>
            <a:lvl5pPr marL="873125" indent="0">
              <a:buNone/>
              <a:defRPr/>
            </a:lvl5pPr>
          </a:lstStyle>
          <a:p>
            <a:pPr lvl="0"/>
            <a:r>
              <a:rPr lang="en-US" dirty="0"/>
              <a:t>Date</a:t>
            </a:r>
          </a:p>
        </p:txBody>
      </p:sp>
      <p:pic>
        <p:nvPicPr>
          <p:cNvPr id="12" name="Picture 11">
            <a:extLst>
              <a:ext uri="{FF2B5EF4-FFF2-40B4-BE49-F238E27FC236}">
                <a16:creationId xmlns:a16="http://schemas.microsoft.com/office/drawing/2014/main" id="{C17CA4BB-8F3B-F843-88E5-A4B73E6A7953}"/>
              </a:ext>
            </a:extLst>
          </p:cNvPr>
          <p:cNvPicPr>
            <a:picLocks noChangeAspect="1"/>
          </p:cNvPicPr>
          <p:nvPr userDrawn="1"/>
        </p:nvPicPr>
        <p:blipFill>
          <a:blip r:embed="rId3"/>
          <a:srcRect/>
          <a:stretch/>
        </p:blipFill>
        <p:spPr>
          <a:xfrm>
            <a:off x="586934" y="616089"/>
            <a:ext cx="3657600" cy="548640"/>
          </a:xfrm>
          <a:prstGeom prst="rect">
            <a:avLst/>
          </a:prstGeom>
        </p:spPr>
      </p:pic>
    </p:spTree>
    <p:extLst>
      <p:ext uri="{BB962C8B-B14F-4D97-AF65-F5344CB8AC3E}">
        <p14:creationId xmlns:p14="http://schemas.microsoft.com/office/powerpoint/2010/main" val="85081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7854" y="1611518"/>
            <a:ext cx="8744904" cy="4617004"/>
          </a:xfrm>
        </p:spPr>
        <p:txBody>
          <a:bodyPr>
            <a:noAutofit/>
          </a:bodyPr>
          <a:lstStyle>
            <a:lvl4pPr marL="660400" indent="0">
              <a:buNone/>
              <a:defRPr/>
            </a:lvl4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607874" y="1232034"/>
            <a:ext cx="8745494" cy="265461"/>
          </a:xfrm>
        </p:spPr>
        <p:txBody>
          <a:bodyPr anchor="ctr">
            <a:noAutofit/>
          </a:bodyPr>
          <a:lstStyle>
            <a:lvl1pPr marL="0" indent="0">
              <a:lnSpc>
                <a:spcPct val="100000"/>
              </a:lnSpc>
              <a:spcBef>
                <a:spcPts val="0"/>
              </a:spcBef>
              <a:buNone/>
              <a:defRPr sz="1800" b="0" i="0">
                <a:solidFill>
                  <a:schemeClr val="tx2"/>
                </a:solidFill>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Tree>
    <p:extLst>
      <p:ext uri="{BB962C8B-B14F-4D97-AF65-F5344CB8AC3E}">
        <p14:creationId xmlns:p14="http://schemas.microsoft.com/office/powerpoint/2010/main" val="1854006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F34D43-6DC3-DA4A-97AE-C89228BC1DC1}"/>
              </a:ext>
            </a:extLst>
          </p:cNvPr>
          <p:cNvSpPr>
            <a:spLocks noGrp="1"/>
          </p:cNvSpPr>
          <p:nvPr>
            <p:ph sz="half" idx="2"/>
          </p:nvPr>
        </p:nvSpPr>
        <p:spPr>
          <a:xfrm>
            <a:off x="607852" y="1232034"/>
            <a:ext cx="5372751" cy="4996487"/>
          </a:xfrm>
        </p:spPr>
        <p:txBody>
          <a:bodyPr/>
          <a:lstStyle>
            <a:lvl4pPr marL="660400" indent="0">
              <a:buNone/>
              <a:defRPr/>
            </a:lvl4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E55C7277-A41F-1943-B88A-81F8B457E347}"/>
              </a:ext>
            </a:extLst>
          </p:cNvPr>
          <p:cNvSpPr>
            <a:spLocks noGrp="1"/>
          </p:cNvSpPr>
          <p:nvPr>
            <p:ph sz="quarter" idx="4"/>
          </p:nvPr>
        </p:nvSpPr>
        <p:spPr>
          <a:xfrm>
            <a:off x="6209203" y="1232034"/>
            <a:ext cx="5374943" cy="4996487"/>
          </a:xfrm>
        </p:spPr>
        <p:txBody>
          <a:bodyPr/>
          <a:lstStyle/>
          <a:p>
            <a:pPr lvl="0"/>
            <a:r>
              <a:rPr lang="en-US"/>
              <a:t>Click to edit Master text styles</a:t>
            </a:r>
          </a:p>
          <a:p>
            <a:pPr lvl="1"/>
            <a:r>
              <a:rPr lang="en-US"/>
              <a:t>Second level</a:t>
            </a:r>
          </a:p>
          <a:p>
            <a:pPr lvl="2"/>
            <a:r>
              <a:rPr lang="en-US"/>
              <a:t>Third level</a:t>
            </a:r>
          </a:p>
        </p:txBody>
      </p:sp>
      <p:sp>
        <p:nvSpPr>
          <p:cNvPr id="10" name="Title 9">
            <a:extLst>
              <a:ext uri="{FF2B5EF4-FFF2-40B4-BE49-F238E27FC236}">
                <a16:creationId xmlns:a16="http://schemas.microsoft.com/office/drawing/2014/main" id="{9BBC7DAB-C1CE-D34A-9516-014FCAA7AC1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1918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62DE01-B091-1448-8923-FB55901E7DD0}"/>
              </a:ext>
            </a:extLst>
          </p:cNvPr>
          <p:cNvSpPr>
            <a:spLocks noGrp="1"/>
          </p:cNvSpPr>
          <p:nvPr>
            <p:ph sz="half" idx="1"/>
          </p:nvPr>
        </p:nvSpPr>
        <p:spPr>
          <a:xfrm>
            <a:off x="607853" y="1261870"/>
            <a:ext cx="3474720" cy="4983480"/>
          </a:xfrm>
        </p:spPr>
        <p:txBody>
          <a:body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C7984CED-4AE6-E846-AA2B-9C365761B36E}"/>
              </a:ext>
            </a:extLst>
          </p:cNvPr>
          <p:cNvSpPr>
            <a:spLocks noGrp="1"/>
          </p:cNvSpPr>
          <p:nvPr>
            <p:ph sz="half" idx="2"/>
          </p:nvPr>
        </p:nvSpPr>
        <p:spPr>
          <a:xfrm>
            <a:off x="8109426" y="1261871"/>
            <a:ext cx="3474720" cy="4979903"/>
          </a:xfrm>
        </p:spPr>
        <p:txBody>
          <a:bodyPr/>
          <a:lstStyle/>
          <a:p>
            <a:pPr lvl="0"/>
            <a:r>
              <a:rPr lang="en-US"/>
              <a:t>Click to edit Master text styles</a:t>
            </a:r>
          </a:p>
          <a:p>
            <a:pPr lvl="1"/>
            <a:r>
              <a:rPr lang="en-US"/>
              <a:t>Second level</a:t>
            </a:r>
          </a:p>
          <a:p>
            <a:pPr lvl="2"/>
            <a:r>
              <a:rPr lang="en-US"/>
              <a:t>Third level</a:t>
            </a:r>
          </a:p>
        </p:txBody>
      </p:sp>
      <p:sp>
        <p:nvSpPr>
          <p:cNvPr id="12" name="Title 11">
            <a:extLst>
              <a:ext uri="{FF2B5EF4-FFF2-40B4-BE49-F238E27FC236}">
                <a16:creationId xmlns:a16="http://schemas.microsoft.com/office/drawing/2014/main" id="{734ED642-CC6A-E546-9160-FAABC098FA0B}"/>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424388B8-4BF3-724F-AEBA-5D18E210A306}"/>
              </a:ext>
            </a:extLst>
          </p:cNvPr>
          <p:cNvSpPr>
            <a:spLocks noGrp="1"/>
          </p:cNvSpPr>
          <p:nvPr>
            <p:ph sz="half" idx="10"/>
          </p:nvPr>
        </p:nvSpPr>
        <p:spPr>
          <a:xfrm>
            <a:off x="4358639" y="1261871"/>
            <a:ext cx="3474720" cy="4979903"/>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88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w/sub-head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F34D43-6DC3-DA4A-97AE-C89228BC1DC1}"/>
              </a:ext>
            </a:extLst>
          </p:cNvPr>
          <p:cNvSpPr>
            <a:spLocks noGrp="1"/>
          </p:cNvSpPr>
          <p:nvPr>
            <p:ph sz="half" idx="2"/>
          </p:nvPr>
        </p:nvSpPr>
        <p:spPr>
          <a:xfrm>
            <a:off x="607852" y="1628078"/>
            <a:ext cx="5372751" cy="4600443"/>
          </a:xfrm>
        </p:spPr>
        <p:txBody>
          <a:bodyPr/>
          <a:lstStyle>
            <a:lvl4pPr marL="660400" indent="0">
              <a:buNone/>
              <a:defRPr/>
            </a:lvl4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E55C7277-A41F-1943-B88A-81F8B457E347}"/>
              </a:ext>
            </a:extLst>
          </p:cNvPr>
          <p:cNvSpPr>
            <a:spLocks noGrp="1"/>
          </p:cNvSpPr>
          <p:nvPr>
            <p:ph sz="quarter" idx="4"/>
          </p:nvPr>
        </p:nvSpPr>
        <p:spPr>
          <a:xfrm>
            <a:off x="6209203" y="1628078"/>
            <a:ext cx="5374943" cy="4600443"/>
          </a:xfrm>
        </p:spPr>
        <p:txBody>
          <a:bodyPr/>
          <a:lstStyle/>
          <a:p>
            <a:pPr lvl="0"/>
            <a:r>
              <a:rPr lang="en-US"/>
              <a:t>Click to edit Master text styles</a:t>
            </a:r>
          </a:p>
          <a:p>
            <a:pPr lvl="1"/>
            <a:r>
              <a:rPr lang="en-US"/>
              <a:t>Second level</a:t>
            </a:r>
          </a:p>
          <a:p>
            <a:pPr lvl="2"/>
            <a:r>
              <a:rPr lang="en-US"/>
              <a:t>Third level</a:t>
            </a:r>
          </a:p>
        </p:txBody>
      </p:sp>
      <p:sp>
        <p:nvSpPr>
          <p:cNvPr id="10" name="Title 9">
            <a:extLst>
              <a:ext uri="{FF2B5EF4-FFF2-40B4-BE49-F238E27FC236}">
                <a16:creationId xmlns:a16="http://schemas.microsoft.com/office/drawing/2014/main" id="{9BBC7DAB-C1CE-D34A-9516-014FCAA7AC15}"/>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4C53F487-AF2C-8F4F-BBDE-D6BDA9C8167B}"/>
              </a:ext>
            </a:extLst>
          </p:cNvPr>
          <p:cNvSpPr>
            <a:spLocks noGrp="1"/>
          </p:cNvSpPr>
          <p:nvPr>
            <p:ph type="body" sz="quarter" idx="10" hasCustomPrompt="1"/>
          </p:nvPr>
        </p:nvSpPr>
        <p:spPr>
          <a:xfrm>
            <a:off x="607851" y="1232034"/>
            <a:ext cx="5372751" cy="265461"/>
          </a:xfrm>
        </p:spPr>
        <p:txBody>
          <a:bodyPr anchor="ctr">
            <a:noAutofit/>
          </a:bodyPr>
          <a:lstStyle>
            <a:lvl1pPr marL="0" indent="0">
              <a:lnSpc>
                <a:spcPct val="100000"/>
              </a:lnSpc>
              <a:spcBef>
                <a:spcPts val="0"/>
              </a:spcBef>
              <a:buNone/>
              <a:defRPr sz="1800" b="0"/>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2" name="Text Placeholder 4">
            <a:extLst>
              <a:ext uri="{FF2B5EF4-FFF2-40B4-BE49-F238E27FC236}">
                <a16:creationId xmlns:a16="http://schemas.microsoft.com/office/drawing/2014/main" id="{AF1DEDD1-925F-1042-BCEB-5CA31B2F92E6}"/>
              </a:ext>
            </a:extLst>
          </p:cNvPr>
          <p:cNvSpPr>
            <a:spLocks noGrp="1"/>
          </p:cNvSpPr>
          <p:nvPr>
            <p:ph type="body" sz="quarter" idx="11" hasCustomPrompt="1"/>
          </p:nvPr>
        </p:nvSpPr>
        <p:spPr>
          <a:xfrm>
            <a:off x="6209203" y="1232034"/>
            <a:ext cx="5374943" cy="265461"/>
          </a:xfrm>
        </p:spPr>
        <p:txBody>
          <a:bodyPr anchor="ctr">
            <a:noAutofit/>
          </a:bodyPr>
          <a:lstStyle>
            <a:lvl1pPr marL="0" indent="0">
              <a:lnSpc>
                <a:spcPct val="100000"/>
              </a:lnSpc>
              <a:spcBef>
                <a:spcPts val="0"/>
              </a:spcBef>
              <a:buNone/>
              <a:defRPr sz="1800" b="0"/>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Tree>
    <p:extLst>
      <p:ext uri="{BB962C8B-B14F-4D97-AF65-F5344CB8AC3E}">
        <p14:creationId xmlns:p14="http://schemas.microsoft.com/office/powerpoint/2010/main" val="4195402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w/sub-heads">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BC7DAB-C1CE-D34A-9516-014FCAA7AC15}"/>
              </a:ext>
            </a:extLst>
          </p:cNvPr>
          <p:cNvSpPr>
            <a:spLocks noGrp="1"/>
          </p:cNvSpPr>
          <p:nvPr>
            <p:ph type="title"/>
          </p:nvPr>
        </p:nvSpPr>
        <p:spPr/>
        <p:txBody>
          <a:bodyPr/>
          <a:lstStyle/>
          <a:p>
            <a:r>
              <a:rPr lang="en-US"/>
              <a:t>Click to edit Master title style</a:t>
            </a:r>
          </a:p>
        </p:txBody>
      </p:sp>
      <p:sp>
        <p:nvSpPr>
          <p:cNvPr id="11" name="Text Placeholder 4">
            <a:extLst>
              <a:ext uri="{FF2B5EF4-FFF2-40B4-BE49-F238E27FC236}">
                <a16:creationId xmlns:a16="http://schemas.microsoft.com/office/drawing/2014/main" id="{4C53F487-AF2C-8F4F-BBDE-D6BDA9C8167B}"/>
              </a:ext>
            </a:extLst>
          </p:cNvPr>
          <p:cNvSpPr>
            <a:spLocks noGrp="1"/>
          </p:cNvSpPr>
          <p:nvPr>
            <p:ph type="body" sz="quarter" idx="10" hasCustomPrompt="1"/>
          </p:nvPr>
        </p:nvSpPr>
        <p:spPr>
          <a:xfrm>
            <a:off x="607851" y="1232034"/>
            <a:ext cx="3474721" cy="265461"/>
          </a:xfrm>
        </p:spPr>
        <p:txBody>
          <a:bodyPr anchor="ctr">
            <a:noAutofit/>
          </a:bodyPr>
          <a:lstStyle>
            <a:lvl1pPr marL="0" indent="0">
              <a:lnSpc>
                <a:spcPct val="100000"/>
              </a:lnSpc>
              <a:spcBef>
                <a:spcPts val="0"/>
              </a:spcBef>
              <a:buNone/>
              <a:defRPr sz="1800" b="1"/>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2" name="Text Placeholder 4">
            <a:extLst>
              <a:ext uri="{FF2B5EF4-FFF2-40B4-BE49-F238E27FC236}">
                <a16:creationId xmlns:a16="http://schemas.microsoft.com/office/drawing/2014/main" id="{AF1DEDD1-925F-1042-BCEB-5CA31B2F92E6}"/>
              </a:ext>
            </a:extLst>
          </p:cNvPr>
          <p:cNvSpPr>
            <a:spLocks noGrp="1"/>
          </p:cNvSpPr>
          <p:nvPr>
            <p:ph type="body" sz="quarter" idx="11" hasCustomPrompt="1"/>
          </p:nvPr>
        </p:nvSpPr>
        <p:spPr>
          <a:xfrm>
            <a:off x="4358640" y="1232034"/>
            <a:ext cx="3474720" cy="265461"/>
          </a:xfrm>
        </p:spPr>
        <p:txBody>
          <a:bodyPr anchor="ctr">
            <a:noAutofit/>
          </a:bodyPr>
          <a:lstStyle>
            <a:lvl1pPr marL="0" indent="0">
              <a:lnSpc>
                <a:spcPct val="100000"/>
              </a:lnSpc>
              <a:spcBef>
                <a:spcPts val="0"/>
              </a:spcBef>
              <a:buNone/>
              <a:defRPr sz="1800" b="1"/>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7" name="Content Placeholder 2">
            <a:extLst>
              <a:ext uri="{FF2B5EF4-FFF2-40B4-BE49-F238E27FC236}">
                <a16:creationId xmlns:a16="http://schemas.microsoft.com/office/drawing/2014/main" id="{E2B21B7A-C331-CC44-B4E4-443D276AE921}"/>
              </a:ext>
            </a:extLst>
          </p:cNvPr>
          <p:cNvSpPr>
            <a:spLocks noGrp="1"/>
          </p:cNvSpPr>
          <p:nvPr>
            <p:ph sz="half" idx="1"/>
          </p:nvPr>
        </p:nvSpPr>
        <p:spPr>
          <a:xfrm>
            <a:off x="607853" y="1606022"/>
            <a:ext cx="3474720" cy="4639328"/>
          </a:xfrm>
        </p:spPr>
        <p:txBody>
          <a:bodyPr/>
          <a:lstStyle/>
          <a:p>
            <a:pPr lvl="0"/>
            <a:r>
              <a:rPr lang="en-US"/>
              <a:t>Click to edit Master text styles</a:t>
            </a:r>
          </a:p>
          <a:p>
            <a:pPr lvl="1"/>
            <a:r>
              <a:rPr lang="en-US"/>
              <a:t>Second level</a:t>
            </a:r>
          </a:p>
          <a:p>
            <a:pPr lvl="2"/>
            <a:r>
              <a:rPr lang="en-US"/>
              <a:t>Third level</a:t>
            </a:r>
          </a:p>
        </p:txBody>
      </p:sp>
      <p:sp>
        <p:nvSpPr>
          <p:cNvPr id="8" name="Content Placeholder 3">
            <a:extLst>
              <a:ext uri="{FF2B5EF4-FFF2-40B4-BE49-F238E27FC236}">
                <a16:creationId xmlns:a16="http://schemas.microsoft.com/office/drawing/2014/main" id="{8B398A11-8A5F-E745-8DD1-50932905FC0E}"/>
              </a:ext>
            </a:extLst>
          </p:cNvPr>
          <p:cNvSpPr>
            <a:spLocks noGrp="1"/>
          </p:cNvSpPr>
          <p:nvPr>
            <p:ph sz="half" idx="2"/>
          </p:nvPr>
        </p:nvSpPr>
        <p:spPr>
          <a:xfrm>
            <a:off x="8109426" y="1605776"/>
            <a:ext cx="3474720" cy="4635998"/>
          </a:xfrm>
        </p:spPr>
        <p:txBody>
          <a:body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DA4C4778-D041-3949-8412-D3D939723221}"/>
              </a:ext>
            </a:extLst>
          </p:cNvPr>
          <p:cNvSpPr>
            <a:spLocks noGrp="1"/>
          </p:cNvSpPr>
          <p:nvPr>
            <p:ph sz="half" idx="12"/>
          </p:nvPr>
        </p:nvSpPr>
        <p:spPr>
          <a:xfrm>
            <a:off x="4358639" y="1605776"/>
            <a:ext cx="3474720" cy="4635998"/>
          </a:xfrm>
        </p:spPr>
        <p:txBody>
          <a:bodyPr/>
          <a:lstStyle/>
          <a:p>
            <a:pPr lvl="0"/>
            <a:r>
              <a:rPr lang="en-US"/>
              <a:t>Click to edit Master text styles</a:t>
            </a:r>
          </a:p>
          <a:p>
            <a:pPr lvl="1"/>
            <a:r>
              <a:rPr lang="en-US"/>
              <a:t>Second level</a:t>
            </a:r>
          </a:p>
          <a:p>
            <a:pPr lvl="2"/>
            <a:r>
              <a:rPr lang="en-US"/>
              <a:t>Third level</a:t>
            </a:r>
          </a:p>
        </p:txBody>
      </p:sp>
      <p:sp>
        <p:nvSpPr>
          <p:cNvPr id="13" name="Text Placeholder 4">
            <a:extLst>
              <a:ext uri="{FF2B5EF4-FFF2-40B4-BE49-F238E27FC236}">
                <a16:creationId xmlns:a16="http://schemas.microsoft.com/office/drawing/2014/main" id="{E67676AA-2997-1040-BA21-2A117A7196FE}"/>
              </a:ext>
            </a:extLst>
          </p:cNvPr>
          <p:cNvSpPr>
            <a:spLocks noGrp="1"/>
          </p:cNvSpPr>
          <p:nvPr>
            <p:ph type="body" sz="quarter" idx="13" hasCustomPrompt="1"/>
          </p:nvPr>
        </p:nvSpPr>
        <p:spPr>
          <a:xfrm>
            <a:off x="8109426" y="1232034"/>
            <a:ext cx="3474720" cy="265461"/>
          </a:xfrm>
        </p:spPr>
        <p:txBody>
          <a:bodyPr anchor="ctr">
            <a:noAutofit/>
          </a:bodyPr>
          <a:lstStyle>
            <a:lvl1pPr marL="0" indent="0">
              <a:lnSpc>
                <a:spcPct val="100000"/>
              </a:lnSpc>
              <a:spcBef>
                <a:spcPts val="0"/>
              </a:spcBef>
              <a:buNone/>
              <a:defRPr sz="1800" b="1"/>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Tree>
    <p:extLst>
      <p:ext uri="{BB962C8B-B14F-4D97-AF65-F5344CB8AC3E}">
        <p14:creationId xmlns:p14="http://schemas.microsoft.com/office/powerpoint/2010/main" val="254849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5A7A-0AB6-2941-8A0A-5230F78D85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153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607854" y="1232034"/>
            <a:ext cx="8744904" cy="265461"/>
          </a:xfrm>
        </p:spPr>
        <p:txBody>
          <a:bodyPr anchor="ctr">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Tree>
    <p:extLst>
      <p:ext uri="{BB962C8B-B14F-4D97-AF65-F5344CB8AC3E}">
        <p14:creationId xmlns:p14="http://schemas.microsoft.com/office/powerpoint/2010/main" val="157826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010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ft 1-column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2850776" y="1152281"/>
            <a:ext cx="8733370" cy="265461"/>
          </a:xfrm>
        </p:spPr>
        <p:txBody>
          <a:bodyPr anchor="t">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9" name="Content Placeholder 18">
            <a:extLst>
              <a:ext uri="{FF2B5EF4-FFF2-40B4-BE49-F238E27FC236}">
                <a16:creationId xmlns:a16="http://schemas.microsoft.com/office/drawing/2014/main" id="{A9C2C1B0-DC8E-EB45-A308-9D288FE14330}"/>
              </a:ext>
            </a:extLst>
          </p:cNvPr>
          <p:cNvSpPr>
            <a:spLocks noGrp="1"/>
          </p:cNvSpPr>
          <p:nvPr>
            <p:ph sz="quarter" idx="11" hasCustomPrompt="1"/>
          </p:nvPr>
        </p:nvSpPr>
        <p:spPr>
          <a:xfrm>
            <a:off x="607853" y="1152281"/>
            <a:ext cx="1987428" cy="5073767"/>
          </a:xfrm>
          <a:noFill/>
        </p:spPr>
        <p:txBody>
          <a:bodyPr/>
          <a:lstStyle>
            <a:lvl1pPr marL="0" indent="0">
              <a:buNone/>
              <a:defRPr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algn="ctr"/>
            <a:r>
              <a:rPr lang="en-US" sz="1600" dirty="0">
                <a:solidFill>
                  <a:schemeClr val="bg1">
                    <a:lumMod val="50000"/>
                  </a:schemeClr>
                </a:solidFill>
                <a:latin typeface="+mn-lt"/>
              </a:rPr>
              <a:t>Image/Diagram/Chart Placement Area </a:t>
            </a:r>
            <a:r>
              <a:rPr lang="en-US" sz="1400" i="1" dirty="0">
                <a:solidFill>
                  <a:schemeClr val="bg1">
                    <a:lumMod val="50000"/>
                  </a:schemeClr>
                </a:solidFill>
                <a:latin typeface="+mn-lt"/>
              </a:rPr>
              <a:t>(visuals are to placed in this area and aligned at the top of the text)</a:t>
            </a:r>
          </a:p>
        </p:txBody>
      </p:sp>
      <p:sp>
        <p:nvSpPr>
          <p:cNvPr id="20" name="Content Placeholder 2">
            <a:extLst>
              <a:ext uri="{FF2B5EF4-FFF2-40B4-BE49-F238E27FC236}">
                <a16:creationId xmlns:a16="http://schemas.microsoft.com/office/drawing/2014/main" id="{E452553E-634C-C84E-8488-7E2AD8BBE877}"/>
              </a:ext>
            </a:extLst>
          </p:cNvPr>
          <p:cNvSpPr>
            <a:spLocks noGrp="1"/>
          </p:cNvSpPr>
          <p:nvPr>
            <p:ph idx="1"/>
          </p:nvPr>
        </p:nvSpPr>
        <p:spPr>
          <a:xfrm>
            <a:off x="2850776" y="1656522"/>
            <a:ext cx="8733370" cy="4569526"/>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33569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1-column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606406" y="1152281"/>
            <a:ext cx="8752725" cy="265461"/>
          </a:xfrm>
        </p:spPr>
        <p:txBody>
          <a:bodyPr anchor="t">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20" name="Content Placeholder 2">
            <a:extLst>
              <a:ext uri="{FF2B5EF4-FFF2-40B4-BE49-F238E27FC236}">
                <a16:creationId xmlns:a16="http://schemas.microsoft.com/office/drawing/2014/main" id="{E452553E-634C-C84E-8488-7E2AD8BBE877}"/>
              </a:ext>
            </a:extLst>
          </p:cNvPr>
          <p:cNvSpPr>
            <a:spLocks noGrp="1"/>
          </p:cNvSpPr>
          <p:nvPr>
            <p:ph idx="1"/>
          </p:nvPr>
        </p:nvSpPr>
        <p:spPr>
          <a:xfrm>
            <a:off x="607854" y="1656522"/>
            <a:ext cx="8751300" cy="4573590"/>
          </a:xfrm>
        </p:spPr>
        <p:txBody>
          <a:bodyPr>
            <a:noAutofit/>
          </a:bodyPr>
          <a:lstStyle/>
          <a:p>
            <a:pPr lvl="0"/>
            <a:r>
              <a:rPr lang="en-US"/>
              <a:t>Click to edit Master text styles</a:t>
            </a:r>
          </a:p>
          <a:p>
            <a:pPr lvl="1"/>
            <a:r>
              <a:rPr lang="en-US"/>
              <a:t>Second level</a:t>
            </a:r>
          </a:p>
          <a:p>
            <a:pPr lvl="2"/>
            <a:r>
              <a:rPr lang="en-US"/>
              <a:t>Third level</a:t>
            </a:r>
          </a:p>
        </p:txBody>
      </p:sp>
      <p:sp>
        <p:nvSpPr>
          <p:cNvPr id="13" name="Content Placeholder 18">
            <a:extLst>
              <a:ext uri="{FF2B5EF4-FFF2-40B4-BE49-F238E27FC236}">
                <a16:creationId xmlns:a16="http://schemas.microsoft.com/office/drawing/2014/main" id="{AB8D9914-200E-374C-A89E-B94E6487A58F}"/>
              </a:ext>
            </a:extLst>
          </p:cNvPr>
          <p:cNvSpPr>
            <a:spLocks noGrp="1"/>
          </p:cNvSpPr>
          <p:nvPr>
            <p:ph sz="quarter" idx="12" hasCustomPrompt="1"/>
          </p:nvPr>
        </p:nvSpPr>
        <p:spPr>
          <a:xfrm>
            <a:off x="9596718" y="1152281"/>
            <a:ext cx="1987428" cy="5073767"/>
          </a:xfrm>
          <a:solidFill>
            <a:schemeClr val="accent5">
              <a:lumMod val="20000"/>
              <a:lumOff val="80000"/>
            </a:schemeClr>
          </a:solidFill>
        </p:spPr>
        <p:txBody>
          <a:bodyPr/>
          <a:lstStyle>
            <a:lvl1pPr marL="0" indent="0">
              <a:buNone/>
              <a:defRPr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algn="ctr"/>
            <a:r>
              <a:rPr lang="en-US" sz="1600" dirty="0">
                <a:solidFill>
                  <a:schemeClr val="bg1">
                    <a:lumMod val="50000"/>
                  </a:schemeClr>
                </a:solidFill>
                <a:latin typeface="+mn-lt"/>
              </a:rPr>
              <a:t>Image/Diagram/Chart Placement Area </a:t>
            </a:r>
            <a:r>
              <a:rPr lang="en-US" sz="1400" i="1" dirty="0">
                <a:solidFill>
                  <a:schemeClr val="bg1">
                    <a:lumMod val="50000"/>
                  </a:schemeClr>
                </a:solidFill>
                <a:latin typeface="+mn-lt"/>
              </a:rPr>
              <a:t>(visuals are to placed in this area and aligned at the top of the text)</a:t>
            </a:r>
          </a:p>
        </p:txBody>
      </p:sp>
    </p:spTree>
    <p:extLst>
      <p:ext uri="{BB962C8B-B14F-4D97-AF65-F5344CB8AC3E}">
        <p14:creationId xmlns:p14="http://schemas.microsoft.com/office/powerpoint/2010/main" val="2070927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hasCustomPrompt="1"/>
          </p:nvPr>
        </p:nvSpPr>
        <p:spPr/>
        <p:txBody>
          <a:bodyPr lIns="0" tIns="0" rIns="0" bIns="0">
            <a:noAutofit/>
          </a:bodyPr>
          <a:lstStyle/>
          <a:p>
            <a:r>
              <a:rPr lang="en-US" dirty="0"/>
              <a:t>Presentation Title/Contents/Agenda/Today</a:t>
            </a:r>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7854" y="1261122"/>
            <a:ext cx="8744904" cy="4977733"/>
          </a:xfrm>
        </p:spPr>
        <p:txBody>
          <a:bodyPr>
            <a:noAutofit/>
          </a:bodyPr>
          <a:lstStyle>
            <a:lvl1pPr marL="230188" indent="-230188">
              <a:spcBef>
                <a:spcPts val="1000"/>
              </a:spcBef>
              <a:buFont typeface="+mj-lt"/>
              <a:buAutoNum type="arabicPeriod"/>
              <a:tabLst/>
              <a:defRPr sz="1800"/>
            </a:lvl1pPr>
            <a:lvl2pPr marL="461963" indent="-231775">
              <a:spcBef>
                <a:spcPts val="1000"/>
              </a:spcBef>
              <a:buFont typeface="+mj-lt"/>
              <a:buAutoNum type="alphaLcPeriod"/>
              <a:tabLst/>
              <a:defRPr sz="16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8726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2-column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5094954" y="1152281"/>
            <a:ext cx="6489128" cy="265461"/>
          </a:xfrm>
        </p:spPr>
        <p:txBody>
          <a:bodyPr anchor="t">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9" name="Content Placeholder 18">
            <a:extLst>
              <a:ext uri="{FF2B5EF4-FFF2-40B4-BE49-F238E27FC236}">
                <a16:creationId xmlns:a16="http://schemas.microsoft.com/office/drawing/2014/main" id="{A9C2C1B0-DC8E-EB45-A308-9D288FE14330}"/>
              </a:ext>
            </a:extLst>
          </p:cNvPr>
          <p:cNvSpPr>
            <a:spLocks noGrp="1"/>
          </p:cNvSpPr>
          <p:nvPr>
            <p:ph sz="quarter" idx="11" hasCustomPrompt="1"/>
          </p:nvPr>
        </p:nvSpPr>
        <p:spPr>
          <a:xfrm>
            <a:off x="607852" y="1152281"/>
            <a:ext cx="4273429" cy="5073767"/>
          </a:xfrm>
          <a:solidFill>
            <a:schemeClr val="accent5">
              <a:lumMod val="20000"/>
              <a:lumOff val="80000"/>
            </a:schemeClr>
          </a:solidFill>
        </p:spPr>
        <p:txBody>
          <a:bodyPr/>
          <a:lstStyle>
            <a:lvl1pPr marL="0" indent="0" algn="ctr">
              <a:buNone/>
              <a:defRPr sz="1400"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algn="ctr"/>
            <a:r>
              <a:rPr lang="en-US" sz="1800" dirty="0">
                <a:solidFill>
                  <a:schemeClr val="bg1">
                    <a:lumMod val="50000"/>
                  </a:schemeClr>
                </a:solidFill>
                <a:latin typeface="+mn-lt"/>
              </a:rPr>
              <a:t>Image/Diagram/Chart Placement Area </a:t>
            </a:r>
            <a:r>
              <a:rPr lang="en-US" sz="1600" i="1" dirty="0">
                <a:solidFill>
                  <a:schemeClr val="bg1">
                    <a:lumMod val="50000"/>
                  </a:schemeClr>
                </a:solidFill>
                <a:latin typeface="+mn-lt"/>
              </a:rPr>
              <a:t>(visuals are to placed in this area and aligned at the top of the text)</a:t>
            </a:r>
          </a:p>
          <a:p>
            <a:pPr algn="ctr"/>
            <a:endParaRPr lang="en-US" sz="1600" dirty="0">
              <a:solidFill>
                <a:schemeClr val="bg1">
                  <a:lumMod val="50000"/>
                </a:schemeClr>
              </a:solidFill>
              <a:latin typeface="+mn-lt"/>
            </a:endParaRPr>
          </a:p>
        </p:txBody>
      </p:sp>
      <p:sp>
        <p:nvSpPr>
          <p:cNvPr id="20" name="Content Placeholder 2">
            <a:extLst>
              <a:ext uri="{FF2B5EF4-FFF2-40B4-BE49-F238E27FC236}">
                <a16:creationId xmlns:a16="http://schemas.microsoft.com/office/drawing/2014/main" id="{E452553E-634C-C84E-8488-7E2AD8BBE877}"/>
              </a:ext>
            </a:extLst>
          </p:cNvPr>
          <p:cNvSpPr>
            <a:spLocks noGrp="1"/>
          </p:cNvSpPr>
          <p:nvPr>
            <p:ph idx="1"/>
          </p:nvPr>
        </p:nvSpPr>
        <p:spPr>
          <a:xfrm>
            <a:off x="5096435" y="1656522"/>
            <a:ext cx="6487711" cy="4569526"/>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10738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ight 2-column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606422" y="1152281"/>
            <a:ext cx="6493612" cy="265461"/>
          </a:xfrm>
        </p:spPr>
        <p:txBody>
          <a:bodyPr anchor="t">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9" name="Content Placeholder 18">
            <a:extLst>
              <a:ext uri="{FF2B5EF4-FFF2-40B4-BE49-F238E27FC236}">
                <a16:creationId xmlns:a16="http://schemas.microsoft.com/office/drawing/2014/main" id="{A9C2C1B0-DC8E-EB45-A308-9D288FE14330}"/>
              </a:ext>
            </a:extLst>
          </p:cNvPr>
          <p:cNvSpPr>
            <a:spLocks noGrp="1"/>
          </p:cNvSpPr>
          <p:nvPr>
            <p:ph sz="quarter" idx="11" hasCustomPrompt="1"/>
          </p:nvPr>
        </p:nvSpPr>
        <p:spPr>
          <a:xfrm>
            <a:off x="7368989" y="1152281"/>
            <a:ext cx="4215158" cy="5077831"/>
          </a:xfrm>
          <a:solidFill>
            <a:schemeClr val="accent5">
              <a:lumMod val="20000"/>
              <a:lumOff val="80000"/>
            </a:schemeClr>
          </a:solidFill>
        </p:spPr>
        <p:txBody>
          <a:bodyPr/>
          <a:lstStyle>
            <a:lvl1pPr marL="0" marR="0" indent="0" algn="ctr" defTabSz="914400" rtl="0" eaLnBrk="1" fontAlgn="auto" latinLnBrk="0" hangingPunct="1">
              <a:lnSpc>
                <a:spcPct val="90000"/>
              </a:lnSpc>
              <a:spcBef>
                <a:spcPts val="1000"/>
              </a:spcBef>
              <a:spcAft>
                <a:spcPts val="0"/>
              </a:spcAft>
              <a:buClr>
                <a:schemeClr val="accent1"/>
              </a:buClr>
              <a:buSzTx/>
              <a:buFont typeface="Wingdings" pitchFamily="2" charset="2"/>
              <a:buNone/>
              <a:tabLst/>
              <a:defRPr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marL="0" marR="0" lvl="0" indent="0" algn="ctr" defTabSz="914400" rtl="0" eaLnBrk="1" fontAlgn="auto" latinLnBrk="0" hangingPunct="1">
              <a:lnSpc>
                <a:spcPct val="90000"/>
              </a:lnSpc>
              <a:spcBef>
                <a:spcPts val="1000"/>
              </a:spcBef>
              <a:spcAft>
                <a:spcPts val="0"/>
              </a:spcAft>
              <a:buClr>
                <a:schemeClr val="accent1"/>
              </a:buClr>
              <a:buSzTx/>
              <a:buFont typeface="Wingdings" pitchFamily="2" charset="2"/>
              <a:buNone/>
              <a:tabLst/>
              <a:defRPr/>
            </a:pPr>
            <a:r>
              <a:rPr lang="en-US" sz="1800" dirty="0">
                <a:solidFill>
                  <a:schemeClr val="bg1">
                    <a:lumMod val="50000"/>
                  </a:schemeClr>
                </a:solidFill>
                <a:latin typeface="+mn-lt"/>
              </a:rPr>
              <a:t>Image/Diagram/Chart Placement Area </a:t>
            </a:r>
            <a:r>
              <a:rPr lang="en-US" sz="1600" i="1" dirty="0">
                <a:solidFill>
                  <a:schemeClr val="bg1">
                    <a:lumMod val="50000"/>
                  </a:schemeClr>
                </a:solidFill>
                <a:latin typeface="+mn-lt"/>
              </a:rPr>
              <a:t>(visuals are to placed in this area and aligned at the top of the text)</a:t>
            </a:r>
          </a:p>
        </p:txBody>
      </p:sp>
      <p:sp>
        <p:nvSpPr>
          <p:cNvPr id="20" name="Content Placeholder 2">
            <a:extLst>
              <a:ext uri="{FF2B5EF4-FFF2-40B4-BE49-F238E27FC236}">
                <a16:creationId xmlns:a16="http://schemas.microsoft.com/office/drawing/2014/main" id="{E452553E-634C-C84E-8488-7E2AD8BBE877}"/>
              </a:ext>
            </a:extLst>
          </p:cNvPr>
          <p:cNvSpPr>
            <a:spLocks noGrp="1"/>
          </p:cNvSpPr>
          <p:nvPr>
            <p:ph idx="1"/>
          </p:nvPr>
        </p:nvSpPr>
        <p:spPr>
          <a:xfrm>
            <a:off x="607854" y="1656522"/>
            <a:ext cx="6492194" cy="4573590"/>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7315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3-column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7371198" y="1147255"/>
            <a:ext cx="4212890" cy="265461"/>
          </a:xfrm>
        </p:spPr>
        <p:txBody>
          <a:bodyPr anchor="t">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9" name="Content Placeholder 18">
            <a:extLst>
              <a:ext uri="{FF2B5EF4-FFF2-40B4-BE49-F238E27FC236}">
                <a16:creationId xmlns:a16="http://schemas.microsoft.com/office/drawing/2014/main" id="{A9C2C1B0-DC8E-EB45-A308-9D288FE14330}"/>
              </a:ext>
            </a:extLst>
          </p:cNvPr>
          <p:cNvSpPr>
            <a:spLocks noGrp="1"/>
          </p:cNvSpPr>
          <p:nvPr>
            <p:ph sz="quarter" idx="11" hasCustomPrompt="1"/>
          </p:nvPr>
        </p:nvSpPr>
        <p:spPr>
          <a:xfrm>
            <a:off x="607853" y="1147255"/>
            <a:ext cx="6497894" cy="5078793"/>
          </a:xfrm>
          <a:solidFill>
            <a:schemeClr val="accent5">
              <a:lumMod val="20000"/>
              <a:lumOff val="80000"/>
            </a:schemeClr>
          </a:solidFill>
        </p:spPr>
        <p:txBody>
          <a:bodyPr/>
          <a:lstStyle>
            <a:lvl1pPr marL="0" marR="0" indent="0" algn="ctr" defTabSz="914400" rtl="0" eaLnBrk="1" fontAlgn="auto" latinLnBrk="0" hangingPunct="1">
              <a:lnSpc>
                <a:spcPct val="90000"/>
              </a:lnSpc>
              <a:spcBef>
                <a:spcPts val="1000"/>
              </a:spcBef>
              <a:spcAft>
                <a:spcPts val="0"/>
              </a:spcAft>
              <a:buClr>
                <a:schemeClr val="accent1"/>
              </a:buClr>
              <a:buSzTx/>
              <a:buFont typeface="Wingdings" pitchFamily="2" charset="2"/>
              <a:buNone/>
              <a:tabLst/>
              <a:defRPr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marL="0" marR="0" lvl="0" indent="0" algn="ctr" defTabSz="914400" rtl="0" eaLnBrk="1" fontAlgn="auto" latinLnBrk="0" hangingPunct="1">
              <a:lnSpc>
                <a:spcPct val="90000"/>
              </a:lnSpc>
              <a:spcBef>
                <a:spcPts val="1000"/>
              </a:spcBef>
              <a:spcAft>
                <a:spcPts val="0"/>
              </a:spcAft>
              <a:buClr>
                <a:schemeClr val="accent1"/>
              </a:buClr>
              <a:buSzTx/>
              <a:buFont typeface="Wingdings" pitchFamily="2" charset="2"/>
              <a:buNone/>
              <a:tabLst/>
              <a:defRPr/>
            </a:pPr>
            <a:r>
              <a:rPr lang="en-US" sz="1800" dirty="0">
                <a:solidFill>
                  <a:schemeClr val="bg1">
                    <a:lumMod val="50000"/>
                  </a:schemeClr>
                </a:solidFill>
                <a:latin typeface="+mn-lt"/>
              </a:rPr>
              <a:t>Image/Diagram/Chart Placement Area </a:t>
            </a:r>
            <a:r>
              <a:rPr lang="en-US" sz="1600" i="1" dirty="0">
                <a:solidFill>
                  <a:schemeClr val="bg1">
                    <a:lumMod val="50000"/>
                  </a:schemeClr>
                </a:solidFill>
                <a:latin typeface="+mn-lt"/>
              </a:rPr>
              <a:t>(visuals are to placed in this area and aligned at the top of the text)</a:t>
            </a:r>
          </a:p>
          <a:p>
            <a:pPr algn="ctr"/>
            <a:endParaRPr lang="en-US" sz="1600" dirty="0">
              <a:solidFill>
                <a:schemeClr val="bg1">
                  <a:lumMod val="50000"/>
                </a:schemeClr>
              </a:solidFill>
              <a:latin typeface="+mn-lt"/>
            </a:endParaRPr>
          </a:p>
        </p:txBody>
      </p:sp>
      <p:sp>
        <p:nvSpPr>
          <p:cNvPr id="20" name="Content Placeholder 2">
            <a:extLst>
              <a:ext uri="{FF2B5EF4-FFF2-40B4-BE49-F238E27FC236}">
                <a16:creationId xmlns:a16="http://schemas.microsoft.com/office/drawing/2014/main" id="{E452553E-634C-C84E-8488-7E2AD8BBE877}"/>
              </a:ext>
            </a:extLst>
          </p:cNvPr>
          <p:cNvSpPr>
            <a:spLocks noGrp="1"/>
          </p:cNvSpPr>
          <p:nvPr>
            <p:ph idx="1"/>
          </p:nvPr>
        </p:nvSpPr>
        <p:spPr>
          <a:xfrm>
            <a:off x="7372176" y="1656522"/>
            <a:ext cx="4211970" cy="4569526"/>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11756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3-column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607902" y="1147255"/>
            <a:ext cx="4251045" cy="265461"/>
          </a:xfrm>
        </p:spPr>
        <p:txBody>
          <a:bodyPr anchor="t">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9" name="Content Placeholder 18">
            <a:extLst>
              <a:ext uri="{FF2B5EF4-FFF2-40B4-BE49-F238E27FC236}">
                <a16:creationId xmlns:a16="http://schemas.microsoft.com/office/drawing/2014/main" id="{A9C2C1B0-DC8E-EB45-A308-9D288FE14330}"/>
              </a:ext>
            </a:extLst>
          </p:cNvPr>
          <p:cNvSpPr>
            <a:spLocks noGrp="1"/>
          </p:cNvSpPr>
          <p:nvPr>
            <p:ph sz="quarter" idx="11" hasCustomPrompt="1"/>
          </p:nvPr>
        </p:nvSpPr>
        <p:spPr>
          <a:xfrm>
            <a:off x="5109882" y="1204830"/>
            <a:ext cx="6474264" cy="5021218"/>
          </a:xfrm>
          <a:solidFill>
            <a:schemeClr val="accent5">
              <a:lumMod val="20000"/>
              <a:lumOff val="80000"/>
            </a:schemeClr>
          </a:solidFill>
        </p:spPr>
        <p:txBody>
          <a:bodyPr/>
          <a:lstStyle>
            <a:lvl1pPr marL="0" marR="0" indent="0" algn="ctr" defTabSz="914400" rtl="0" eaLnBrk="1" fontAlgn="auto" latinLnBrk="0" hangingPunct="1">
              <a:lnSpc>
                <a:spcPct val="90000"/>
              </a:lnSpc>
              <a:spcBef>
                <a:spcPts val="1000"/>
              </a:spcBef>
              <a:spcAft>
                <a:spcPts val="0"/>
              </a:spcAft>
              <a:buClr>
                <a:schemeClr val="accent1"/>
              </a:buClr>
              <a:buSzTx/>
              <a:buFont typeface="Wingdings" pitchFamily="2" charset="2"/>
              <a:buNone/>
              <a:tabLst/>
              <a:defRPr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marL="0" marR="0" lvl="0" indent="0" algn="ctr" defTabSz="914400" rtl="0" eaLnBrk="1" fontAlgn="auto" latinLnBrk="0" hangingPunct="1">
              <a:lnSpc>
                <a:spcPct val="90000"/>
              </a:lnSpc>
              <a:spcBef>
                <a:spcPts val="1000"/>
              </a:spcBef>
              <a:spcAft>
                <a:spcPts val="0"/>
              </a:spcAft>
              <a:buClr>
                <a:schemeClr val="accent1"/>
              </a:buClr>
              <a:buSzTx/>
              <a:buFont typeface="Wingdings" pitchFamily="2" charset="2"/>
              <a:buNone/>
              <a:tabLst/>
              <a:defRPr/>
            </a:pPr>
            <a:r>
              <a:rPr lang="en-US" sz="1600" dirty="0">
                <a:solidFill>
                  <a:schemeClr val="bg1">
                    <a:lumMod val="50000"/>
                  </a:schemeClr>
                </a:solidFill>
                <a:latin typeface="+mn-lt"/>
              </a:rPr>
              <a:t>Image/Diagram/Chart Placement Area </a:t>
            </a:r>
            <a:r>
              <a:rPr lang="en-US" sz="1400" i="1" dirty="0">
                <a:solidFill>
                  <a:schemeClr val="bg1">
                    <a:lumMod val="50000"/>
                  </a:schemeClr>
                </a:solidFill>
                <a:latin typeface="+mn-lt"/>
              </a:rPr>
              <a:t>(visuals are to placed in this area and aligned at the top of the text)</a:t>
            </a:r>
          </a:p>
        </p:txBody>
      </p:sp>
      <p:sp>
        <p:nvSpPr>
          <p:cNvPr id="20" name="Content Placeholder 2">
            <a:extLst>
              <a:ext uri="{FF2B5EF4-FFF2-40B4-BE49-F238E27FC236}">
                <a16:creationId xmlns:a16="http://schemas.microsoft.com/office/drawing/2014/main" id="{E452553E-634C-C84E-8488-7E2AD8BBE877}"/>
              </a:ext>
            </a:extLst>
          </p:cNvPr>
          <p:cNvSpPr>
            <a:spLocks noGrp="1"/>
          </p:cNvSpPr>
          <p:nvPr>
            <p:ph idx="1"/>
          </p:nvPr>
        </p:nvSpPr>
        <p:spPr>
          <a:xfrm>
            <a:off x="607852" y="1656522"/>
            <a:ext cx="4250117" cy="4569526"/>
          </a:xfrm>
        </p:spPr>
        <p:txBody>
          <a:bodyPr>
            <a:noAutofit/>
          </a:body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8C41B061-B0D0-F14A-92DA-31B25723C93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109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4-column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9587252" y="1168275"/>
            <a:ext cx="1996830" cy="595963"/>
          </a:xfrm>
        </p:spPr>
        <p:txBody>
          <a:bodyPr anchor="t">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9" name="Content Placeholder 18">
            <a:extLst>
              <a:ext uri="{FF2B5EF4-FFF2-40B4-BE49-F238E27FC236}">
                <a16:creationId xmlns:a16="http://schemas.microsoft.com/office/drawing/2014/main" id="{A9C2C1B0-DC8E-EB45-A308-9D288FE14330}"/>
              </a:ext>
            </a:extLst>
          </p:cNvPr>
          <p:cNvSpPr>
            <a:spLocks noGrp="1"/>
          </p:cNvSpPr>
          <p:nvPr>
            <p:ph sz="quarter" idx="11" hasCustomPrompt="1"/>
          </p:nvPr>
        </p:nvSpPr>
        <p:spPr>
          <a:xfrm>
            <a:off x="607854" y="1204830"/>
            <a:ext cx="8751300" cy="5021218"/>
          </a:xfrm>
          <a:solidFill>
            <a:schemeClr val="accent5">
              <a:lumMod val="20000"/>
              <a:lumOff val="80000"/>
            </a:schemeClr>
          </a:solidFill>
        </p:spPr>
        <p:txBody>
          <a:bodyPr/>
          <a:lstStyle>
            <a:lvl1pPr marL="0" marR="0" indent="0" algn="ctr" defTabSz="914400" rtl="0" eaLnBrk="1" fontAlgn="auto" latinLnBrk="0" hangingPunct="1">
              <a:lnSpc>
                <a:spcPct val="90000"/>
              </a:lnSpc>
              <a:spcBef>
                <a:spcPts val="1000"/>
              </a:spcBef>
              <a:spcAft>
                <a:spcPts val="0"/>
              </a:spcAft>
              <a:buClr>
                <a:schemeClr val="accent1"/>
              </a:buClr>
              <a:buSzTx/>
              <a:buFont typeface="Wingdings" pitchFamily="2" charset="2"/>
              <a:buNone/>
              <a:tabLst/>
              <a:defRPr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marL="0" marR="0" lvl="0" indent="0" algn="ctr" defTabSz="914400" rtl="0" eaLnBrk="1" fontAlgn="auto" latinLnBrk="0" hangingPunct="1">
              <a:lnSpc>
                <a:spcPct val="90000"/>
              </a:lnSpc>
              <a:spcBef>
                <a:spcPts val="1000"/>
              </a:spcBef>
              <a:spcAft>
                <a:spcPts val="0"/>
              </a:spcAft>
              <a:buClr>
                <a:schemeClr val="accent1"/>
              </a:buClr>
              <a:buSzTx/>
              <a:buFont typeface="Wingdings" pitchFamily="2" charset="2"/>
              <a:buNone/>
              <a:tabLst/>
              <a:defRPr/>
            </a:pPr>
            <a:r>
              <a:rPr lang="en-US" sz="1600" dirty="0">
                <a:solidFill>
                  <a:schemeClr val="bg1">
                    <a:lumMod val="50000"/>
                  </a:schemeClr>
                </a:solidFill>
                <a:latin typeface="+mn-lt"/>
              </a:rPr>
              <a:t>Image/Diagram/Chart Placement Area </a:t>
            </a:r>
            <a:r>
              <a:rPr lang="en-US" sz="1400" i="1" dirty="0">
                <a:solidFill>
                  <a:schemeClr val="bg1">
                    <a:lumMod val="50000"/>
                  </a:schemeClr>
                </a:solidFill>
                <a:latin typeface="+mn-lt"/>
              </a:rPr>
              <a:t>(visuals are to placed in this area and aligned at the top of the text)</a:t>
            </a:r>
          </a:p>
        </p:txBody>
      </p:sp>
      <p:sp>
        <p:nvSpPr>
          <p:cNvPr id="20" name="Content Placeholder 2">
            <a:extLst>
              <a:ext uri="{FF2B5EF4-FFF2-40B4-BE49-F238E27FC236}">
                <a16:creationId xmlns:a16="http://schemas.microsoft.com/office/drawing/2014/main" id="{E452553E-634C-C84E-8488-7E2AD8BBE877}"/>
              </a:ext>
            </a:extLst>
          </p:cNvPr>
          <p:cNvSpPr>
            <a:spLocks noGrp="1"/>
          </p:cNvSpPr>
          <p:nvPr>
            <p:ph idx="1"/>
          </p:nvPr>
        </p:nvSpPr>
        <p:spPr>
          <a:xfrm>
            <a:off x="9587753" y="1965433"/>
            <a:ext cx="1996393" cy="4260615"/>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13474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4-column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2072C4-1F91-7849-BDED-10EDD65CA4DD}"/>
              </a:ext>
            </a:extLst>
          </p:cNvPr>
          <p:cNvSpPr>
            <a:spLocks noGrp="1"/>
          </p:cNvSpPr>
          <p:nvPr>
            <p:ph type="body" sz="quarter" idx="10" hasCustomPrompt="1"/>
          </p:nvPr>
        </p:nvSpPr>
        <p:spPr>
          <a:xfrm>
            <a:off x="607877" y="1168275"/>
            <a:ext cx="1992676" cy="595963"/>
          </a:xfrm>
        </p:spPr>
        <p:txBody>
          <a:bodyPr anchor="t">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
        <p:nvSpPr>
          <p:cNvPr id="19" name="Content Placeholder 18">
            <a:extLst>
              <a:ext uri="{FF2B5EF4-FFF2-40B4-BE49-F238E27FC236}">
                <a16:creationId xmlns:a16="http://schemas.microsoft.com/office/drawing/2014/main" id="{A9C2C1B0-DC8E-EB45-A308-9D288FE14330}"/>
              </a:ext>
            </a:extLst>
          </p:cNvPr>
          <p:cNvSpPr>
            <a:spLocks noGrp="1"/>
          </p:cNvSpPr>
          <p:nvPr>
            <p:ph sz="quarter" idx="11" hasCustomPrompt="1"/>
          </p:nvPr>
        </p:nvSpPr>
        <p:spPr>
          <a:xfrm>
            <a:off x="2864225" y="1204830"/>
            <a:ext cx="8719922" cy="5033410"/>
          </a:xfrm>
          <a:solidFill>
            <a:schemeClr val="accent5">
              <a:lumMod val="20000"/>
              <a:lumOff val="80000"/>
            </a:schemeClr>
          </a:solidFill>
        </p:spPr>
        <p:txBody>
          <a:bodyPr/>
          <a:lstStyle>
            <a:lvl1pPr marL="0" indent="0">
              <a:buNone/>
              <a:defRPr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algn="ctr"/>
            <a:r>
              <a:rPr lang="en-US" sz="1800" dirty="0">
                <a:solidFill>
                  <a:schemeClr val="bg1">
                    <a:lumMod val="50000"/>
                  </a:schemeClr>
                </a:solidFill>
                <a:latin typeface="+mn-lt"/>
              </a:rPr>
              <a:t>Image/Diagram/Chart Placement Area </a:t>
            </a:r>
            <a:r>
              <a:rPr lang="en-US" sz="1600" i="1" dirty="0">
                <a:solidFill>
                  <a:schemeClr val="bg1">
                    <a:lumMod val="50000"/>
                  </a:schemeClr>
                </a:solidFill>
                <a:latin typeface="+mn-lt"/>
              </a:rPr>
              <a:t>(visuals are to placed in this area and aligned at the top of the text)</a:t>
            </a:r>
          </a:p>
        </p:txBody>
      </p:sp>
      <p:sp>
        <p:nvSpPr>
          <p:cNvPr id="20" name="Content Placeholder 2">
            <a:extLst>
              <a:ext uri="{FF2B5EF4-FFF2-40B4-BE49-F238E27FC236}">
                <a16:creationId xmlns:a16="http://schemas.microsoft.com/office/drawing/2014/main" id="{E452553E-634C-C84E-8488-7E2AD8BBE877}"/>
              </a:ext>
            </a:extLst>
          </p:cNvPr>
          <p:cNvSpPr>
            <a:spLocks noGrp="1"/>
          </p:cNvSpPr>
          <p:nvPr>
            <p:ph idx="1"/>
          </p:nvPr>
        </p:nvSpPr>
        <p:spPr>
          <a:xfrm>
            <a:off x="607852" y="1975945"/>
            <a:ext cx="1992241" cy="4214270"/>
          </a:xfrm>
        </p:spPr>
        <p:txBody>
          <a:bodyPr>
            <a:noAutofit/>
          </a:bodyPr>
          <a:lstStyle/>
          <a:p>
            <a:pPr lvl="0"/>
            <a:r>
              <a:rPr lang="en-US"/>
              <a:t>Click to edit Master text styles</a:t>
            </a:r>
          </a:p>
          <a:p>
            <a:pPr lvl="1"/>
            <a:r>
              <a:rPr lang="en-US"/>
              <a:t>Second level</a:t>
            </a:r>
          </a:p>
          <a:p>
            <a:pPr lvl="2"/>
            <a:r>
              <a:rPr lang="en-US"/>
              <a:t>Third level</a:t>
            </a:r>
          </a:p>
        </p:txBody>
      </p:sp>
      <p:sp>
        <p:nvSpPr>
          <p:cNvPr id="3" name="Title 2">
            <a:extLst>
              <a:ext uri="{FF2B5EF4-FFF2-40B4-BE49-F238E27FC236}">
                <a16:creationId xmlns:a16="http://schemas.microsoft.com/office/drawing/2014/main" id="{E4D27FCC-0BEA-E941-A07A-DAFFA6A2936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8712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5-column imag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A9C2C1B0-DC8E-EB45-A308-9D288FE14330}"/>
              </a:ext>
            </a:extLst>
          </p:cNvPr>
          <p:cNvSpPr>
            <a:spLocks noGrp="1"/>
          </p:cNvSpPr>
          <p:nvPr>
            <p:ph sz="quarter" idx="11" hasCustomPrompt="1"/>
          </p:nvPr>
        </p:nvSpPr>
        <p:spPr>
          <a:xfrm>
            <a:off x="607853" y="1204830"/>
            <a:ext cx="10976293" cy="5033410"/>
          </a:xfrm>
          <a:solidFill>
            <a:schemeClr val="accent5">
              <a:lumMod val="20000"/>
              <a:lumOff val="80000"/>
            </a:schemeClr>
          </a:solidFill>
        </p:spPr>
        <p:txBody>
          <a:bodyPr/>
          <a:lstStyle>
            <a:lvl1pPr marL="0" indent="0">
              <a:buNone/>
              <a:defRPr b="0" i="0">
                <a:latin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algn="ctr"/>
            <a:r>
              <a:rPr lang="en-US" sz="1600" dirty="0">
                <a:solidFill>
                  <a:schemeClr val="bg1">
                    <a:lumMod val="50000"/>
                  </a:schemeClr>
                </a:solidFill>
                <a:latin typeface="+mn-lt"/>
              </a:rPr>
              <a:t>Image/Diagram/Chart Placement Area</a:t>
            </a:r>
            <a:endParaRPr lang="en-US" sz="1400" i="1" dirty="0">
              <a:solidFill>
                <a:schemeClr val="bg1">
                  <a:lumMod val="50000"/>
                </a:schemeClr>
              </a:solidFill>
              <a:latin typeface="+mn-lt"/>
            </a:endParaRPr>
          </a:p>
        </p:txBody>
      </p:sp>
      <p:sp>
        <p:nvSpPr>
          <p:cNvPr id="3" name="Title 2">
            <a:extLst>
              <a:ext uri="{FF2B5EF4-FFF2-40B4-BE49-F238E27FC236}">
                <a16:creationId xmlns:a16="http://schemas.microsoft.com/office/drawing/2014/main" id="{00D7121A-BA89-1846-9CC9-F621CD8676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38250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orizontal image botto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7854" y="1881247"/>
            <a:ext cx="8744904" cy="1657084"/>
          </a:xfrm>
        </p:spPr>
        <p:txBody>
          <a:bodyPr>
            <a:noAutofit/>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F0827DE-50EC-CB4A-9788-AC32676E6C1F}"/>
              </a:ext>
            </a:extLst>
          </p:cNvPr>
          <p:cNvSpPr>
            <a:spLocks noGrp="1"/>
          </p:cNvSpPr>
          <p:nvPr>
            <p:ph idx="10" hasCustomPrompt="1"/>
          </p:nvPr>
        </p:nvSpPr>
        <p:spPr>
          <a:xfrm>
            <a:off x="607853" y="3723860"/>
            <a:ext cx="10976293" cy="2518443"/>
          </a:xfrm>
          <a:solidFill>
            <a:schemeClr val="accent5">
              <a:lumMod val="20000"/>
              <a:lumOff val="80000"/>
            </a:schemeClr>
          </a:solidFill>
        </p:spPr>
        <p:txBody>
          <a:bodyPr>
            <a:noAutofit/>
          </a:bodyPr>
          <a:lstStyle>
            <a:lvl1pPr marL="0" indent="0" algn="ctr">
              <a:buNone/>
              <a:defRPr b="0" i="0">
                <a:latin typeface="Arial" panose="020B0604020202020204" pitchFamily="34" charset="0"/>
              </a:defRPr>
            </a:lvl1pPr>
            <a:lvl2pPr marL="211137" indent="0" algn="ctr">
              <a:buNone/>
              <a:defRPr/>
            </a:lvl2pPr>
            <a:lvl3pPr marL="436562" indent="0" algn="ctr">
              <a:buNone/>
              <a:defRPr/>
            </a:lvl3pPr>
            <a:lvl4pPr marL="660400" indent="0" algn="ctr">
              <a:buNone/>
              <a:defRPr/>
            </a:lvl4pPr>
            <a:lvl5pPr marL="873125" indent="0" algn="ctr">
              <a:buNone/>
              <a:defRPr/>
            </a:lvl5pPr>
          </a:lstStyle>
          <a:p>
            <a:pPr algn="ctr"/>
            <a:r>
              <a:rPr lang="en-US" sz="1400" dirty="0">
                <a:solidFill>
                  <a:schemeClr val="bg1">
                    <a:lumMod val="50000"/>
                  </a:schemeClr>
                </a:solidFill>
                <a:latin typeface="+mn-lt"/>
              </a:rPr>
              <a:t>Image/Diagram/Chart Placement Area</a:t>
            </a:r>
          </a:p>
        </p:txBody>
      </p:sp>
      <p:sp>
        <p:nvSpPr>
          <p:cNvPr id="5" name="Text Placeholder 4">
            <a:extLst>
              <a:ext uri="{FF2B5EF4-FFF2-40B4-BE49-F238E27FC236}">
                <a16:creationId xmlns:a16="http://schemas.microsoft.com/office/drawing/2014/main" id="{1848E543-2999-4244-8C20-E5E0CE8FA574}"/>
              </a:ext>
            </a:extLst>
          </p:cNvPr>
          <p:cNvSpPr>
            <a:spLocks noGrp="1"/>
          </p:cNvSpPr>
          <p:nvPr>
            <p:ph type="body" sz="quarter" idx="11" hasCustomPrompt="1"/>
          </p:nvPr>
        </p:nvSpPr>
        <p:spPr>
          <a:xfrm>
            <a:off x="607874" y="1232034"/>
            <a:ext cx="8745494" cy="265461"/>
          </a:xfrm>
        </p:spPr>
        <p:txBody>
          <a:bodyPr anchor="ctr">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Tree>
    <p:extLst>
      <p:ext uri="{BB962C8B-B14F-4D97-AF65-F5344CB8AC3E}">
        <p14:creationId xmlns:p14="http://schemas.microsoft.com/office/powerpoint/2010/main" val="1393578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orizontal image bottom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6684" y="1261123"/>
            <a:ext cx="8746074" cy="2277208"/>
          </a:xfrm>
        </p:spPr>
        <p:txBody>
          <a:bodyPr>
            <a:noAutofit/>
          </a:body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9F0827DE-50EC-CB4A-9788-AC32676E6C1F}"/>
              </a:ext>
            </a:extLst>
          </p:cNvPr>
          <p:cNvSpPr>
            <a:spLocks noGrp="1"/>
          </p:cNvSpPr>
          <p:nvPr>
            <p:ph idx="10" hasCustomPrompt="1"/>
          </p:nvPr>
        </p:nvSpPr>
        <p:spPr>
          <a:xfrm>
            <a:off x="606683" y="3723860"/>
            <a:ext cx="10977463" cy="2514379"/>
          </a:xfrm>
          <a:solidFill>
            <a:schemeClr val="accent5">
              <a:lumMod val="20000"/>
              <a:lumOff val="80000"/>
            </a:schemeClr>
          </a:solidFill>
        </p:spPr>
        <p:txBody>
          <a:bodyPr>
            <a:noAutofit/>
          </a:bodyPr>
          <a:lstStyle>
            <a:lvl1pPr marL="0" indent="0" algn="ctr">
              <a:buNone/>
              <a:defRPr b="0" i="0">
                <a:latin typeface="Arial" panose="020B0604020202020204" pitchFamily="34" charset="0"/>
              </a:defRPr>
            </a:lvl1pPr>
            <a:lvl2pPr marL="211137" indent="0" algn="ctr">
              <a:buNone/>
              <a:defRPr/>
            </a:lvl2pPr>
            <a:lvl3pPr marL="436562" indent="0" algn="ctr">
              <a:buNone/>
              <a:defRPr/>
            </a:lvl3pPr>
            <a:lvl4pPr marL="660400" indent="0" algn="ctr">
              <a:buNone/>
              <a:defRPr/>
            </a:lvl4pPr>
            <a:lvl5pPr marL="873125" indent="0" algn="ctr">
              <a:buNone/>
              <a:defRPr/>
            </a:lvl5pPr>
          </a:lstStyle>
          <a:p>
            <a:pPr algn="ctr"/>
            <a:r>
              <a:rPr lang="en-US" sz="1400" dirty="0">
                <a:solidFill>
                  <a:schemeClr val="bg1">
                    <a:lumMod val="50000"/>
                  </a:schemeClr>
                </a:solidFill>
                <a:latin typeface="+mn-lt"/>
              </a:rPr>
              <a:t>Image/Diagram/Chart Placement Area</a:t>
            </a:r>
          </a:p>
        </p:txBody>
      </p:sp>
    </p:spTree>
    <p:extLst>
      <p:ext uri="{BB962C8B-B14F-4D97-AF65-F5344CB8AC3E}">
        <p14:creationId xmlns:p14="http://schemas.microsoft.com/office/powerpoint/2010/main" val="25364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orizontal image top">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F0827DE-50EC-CB4A-9788-AC32676E6C1F}"/>
              </a:ext>
            </a:extLst>
          </p:cNvPr>
          <p:cNvSpPr>
            <a:spLocks noGrp="1"/>
          </p:cNvSpPr>
          <p:nvPr>
            <p:ph idx="10" hasCustomPrompt="1"/>
          </p:nvPr>
        </p:nvSpPr>
        <p:spPr>
          <a:xfrm>
            <a:off x="607853" y="1232034"/>
            <a:ext cx="10976293" cy="2445026"/>
          </a:xfrm>
          <a:solidFill>
            <a:schemeClr val="accent5">
              <a:lumMod val="20000"/>
              <a:lumOff val="80000"/>
            </a:schemeClr>
          </a:solidFill>
        </p:spPr>
        <p:txBody>
          <a:bodyPr>
            <a:noAutofit/>
          </a:bodyPr>
          <a:lstStyle>
            <a:lvl1pPr marL="0" indent="0" algn="ctr">
              <a:buNone/>
              <a:defRPr b="0" i="0">
                <a:latin typeface="Arial" panose="020B0604020202020204" pitchFamily="34" charset="0"/>
              </a:defRPr>
            </a:lvl1pPr>
            <a:lvl2pPr marL="211137" indent="0" algn="ctr">
              <a:buNone/>
              <a:defRPr/>
            </a:lvl2pPr>
            <a:lvl3pPr marL="436562" indent="0" algn="ctr">
              <a:buNone/>
              <a:defRPr/>
            </a:lvl3pPr>
            <a:lvl4pPr marL="660400" indent="0" algn="ctr">
              <a:buNone/>
              <a:defRPr/>
            </a:lvl4pPr>
            <a:lvl5pPr marL="873125" indent="0" algn="ctr">
              <a:buNone/>
              <a:defRPr/>
            </a:lvl5pPr>
          </a:lstStyle>
          <a:p>
            <a:pPr algn="ctr"/>
            <a:r>
              <a:rPr lang="en-US" sz="1400" dirty="0">
                <a:solidFill>
                  <a:schemeClr val="bg1">
                    <a:lumMod val="50000"/>
                  </a:schemeClr>
                </a:solidFill>
                <a:latin typeface="+mn-lt"/>
              </a:rPr>
              <a:t>Image/Diagram/Chart Placement Area</a:t>
            </a:r>
          </a:p>
        </p:txBody>
      </p:sp>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7854" y="4425663"/>
            <a:ext cx="8744904" cy="1800385"/>
          </a:xfrm>
        </p:spPr>
        <p:txBody>
          <a:bodyPr>
            <a:noAutofit/>
          </a:body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1848E543-2999-4244-8C20-E5E0CE8FA574}"/>
              </a:ext>
            </a:extLst>
          </p:cNvPr>
          <p:cNvSpPr>
            <a:spLocks noGrp="1"/>
          </p:cNvSpPr>
          <p:nvPr>
            <p:ph type="body" sz="quarter" idx="11" hasCustomPrompt="1"/>
          </p:nvPr>
        </p:nvSpPr>
        <p:spPr>
          <a:xfrm>
            <a:off x="607874" y="3895719"/>
            <a:ext cx="8745494" cy="265461"/>
          </a:xfrm>
        </p:spPr>
        <p:txBody>
          <a:bodyPr anchor="ctr">
            <a:noAutofit/>
          </a:bodyPr>
          <a:lstStyle>
            <a:lvl1pPr marL="0" indent="0">
              <a:lnSpc>
                <a:spcPct val="100000"/>
              </a:lnSpc>
              <a:spcBef>
                <a:spcPts val="0"/>
              </a:spcBef>
              <a:buNone/>
              <a:defRPr sz="1800" b="1" i="0">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Click to add subtitle</a:t>
            </a:r>
          </a:p>
        </p:txBody>
      </p:sp>
    </p:spTree>
    <p:extLst>
      <p:ext uri="{BB962C8B-B14F-4D97-AF65-F5344CB8AC3E}">
        <p14:creationId xmlns:p14="http://schemas.microsoft.com/office/powerpoint/2010/main" val="234327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able of Contents - Reversed">
    <p:bg>
      <p:bgPr>
        <a:gradFill>
          <a:gsLst>
            <a:gs pos="0">
              <a:srgbClr val="003726"/>
            </a:gs>
            <a:gs pos="33000">
              <a:schemeClr val="tx2"/>
            </a:gs>
            <a:gs pos="66000">
              <a:schemeClr val="accent1"/>
            </a:gs>
            <a:gs pos="100000">
              <a:schemeClr val="accent2"/>
            </a:gs>
          </a:gsLst>
          <a:lin ang="228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hasCustomPrompt="1"/>
          </p:nvPr>
        </p:nvSpPr>
        <p:spPr/>
        <p:txBody>
          <a:bodyPr lIns="0" tIns="0" rIns="0" bIns="0">
            <a:noAutofit/>
          </a:bodyPr>
          <a:lstStyle>
            <a:lvl1pPr>
              <a:defRPr>
                <a:solidFill>
                  <a:schemeClr val="bg1"/>
                </a:solidFill>
              </a:defRPr>
            </a:lvl1pPr>
          </a:lstStyle>
          <a:p>
            <a:r>
              <a:rPr lang="en-US" dirty="0"/>
              <a:t>Presentation Title/Contents/Agenda/Today</a:t>
            </a:r>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7854" y="1261122"/>
            <a:ext cx="8744904" cy="4977733"/>
          </a:xfrm>
        </p:spPr>
        <p:txBody>
          <a:bodyPr>
            <a:noAutofit/>
          </a:bodyPr>
          <a:lstStyle>
            <a:lvl1pPr marL="230188" indent="-230188">
              <a:spcBef>
                <a:spcPts val="1000"/>
              </a:spcBef>
              <a:buClr>
                <a:schemeClr val="accent2"/>
              </a:buClr>
              <a:buFont typeface="+mj-lt"/>
              <a:buAutoNum type="arabicPeriod"/>
              <a:tabLst/>
              <a:defRPr sz="1800">
                <a:solidFill>
                  <a:schemeClr val="bg1"/>
                </a:solidFill>
              </a:defRPr>
            </a:lvl1pPr>
            <a:lvl2pPr marL="461963" indent="-231775">
              <a:spcBef>
                <a:spcPts val="1000"/>
              </a:spcBef>
              <a:buClr>
                <a:schemeClr val="accent2"/>
              </a:buClr>
              <a:buFont typeface="+mj-lt"/>
              <a:buAutoNum type="alphaLcPeriod"/>
              <a:tabLst/>
              <a:defRPr sz="1600">
                <a:solidFill>
                  <a:schemeClr val="bg1"/>
                </a:solidFill>
              </a:defRPr>
            </a:lvl2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7C4028B3-C79F-BF41-B131-C02B9D129076}"/>
              </a:ext>
            </a:extLst>
          </p:cNvPr>
          <p:cNvPicPr>
            <a:picLocks noChangeAspect="1"/>
          </p:cNvPicPr>
          <p:nvPr userDrawn="1"/>
        </p:nvPicPr>
        <p:blipFill>
          <a:blip r:embed="rId2"/>
          <a:stretch>
            <a:fillRect/>
          </a:stretch>
        </p:blipFill>
        <p:spPr>
          <a:xfrm>
            <a:off x="10939321" y="6425214"/>
            <a:ext cx="646176" cy="164592"/>
          </a:xfrm>
          <a:prstGeom prst="rect">
            <a:avLst/>
          </a:prstGeom>
        </p:spPr>
      </p:pic>
      <p:sp>
        <p:nvSpPr>
          <p:cNvPr id="8" name="TextBox 7">
            <a:extLst>
              <a:ext uri="{FF2B5EF4-FFF2-40B4-BE49-F238E27FC236}">
                <a16:creationId xmlns:a16="http://schemas.microsoft.com/office/drawing/2014/main" id="{1F76C3A4-877C-6043-A70E-1C8C97F9488C}"/>
              </a:ext>
            </a:extLst>
          </p:cNvPr>
          <p:cNvSpPr txBox="1"/>
          <p:nvPr userDrawn="1"/>
        </p:nvSpPr>
        <p:spPr>
          <a:xfrm>
            <a:off x="607853" y="6546025"/>
            <a:ext cx="2286000" cy="215444"/>
          </a:xfrm>
          <a:prstGeom prst="rect">
            <a:avLst/>
          </a:prstGeom>
          <a:noFill/>
        </p:spPr>
        <p:txBody>
          <a:bodyPr wrap="square" lIns="0" r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ADC7A6E7-B200-4F41-B4DE-C28F59D4B847}" type="slidenum">
              <a:rPr lang="en-US" sz="800" b="0" i="0" smtClean="0">
                <a:solidFill>
                  <a:schemeClr val="bg1"/>
                </a:solidFill>
                <a:latin typeface="Arial" panose="020B060402020202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800" b="0" i="0" dirty="0">
                <a:solidFill>
                  <a:schemeClr val="bg1"/>
                </a:solidFill>
                <a:latin typeface="Arial" panose="020B0604020202020204" pitchFamily="34" charset="0"/>
              </a:rPr>
              <a:t>        © ASCM. All rights reserved.</a:t>
            </a:r>
          </a:p>
        </p:txBody>
      </p:sp>
    </p:spTree>
    <p:extLst>
      <p:ext uri="{BB962C8B-B14F-4D97-AF65-F5344CB8AC3E}">
        <p14:creationId xmlns:p14="http://schemas.microsoft.com/office/powerpoint/2010/main" val="578193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orizontal image top 2">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F0827DE-50EC-CB4A-9788-AC32676E6C1F}"/>
              </a:ext>
            </a:extLst>
          </p:cNvPr>
          <p:cNvSpPr>
            <a:spLocks noGrp="1"/>
          </p:cNvSpPr>
          <p:nvPr>
            <p:ph idx="10" hasCustomPrompt="1"/>
          </p:nvPr>
        </p:nvSpPr>
        <p:spPr>
          <a:xfrm>
            <a:off x="607853" y="1221367"/>
            <a:ext cx="10976293" cy="2445026"/>
          </a:xfrm>
          <a:solidFill>
            <a:schemeClr val="accent5">
              <a:lumMod val="20000"/>
              <a:lumOff val="80000"/>
            </a:schemeClr>
          </a:solidFill>
        </p:spPr>
        <p:txBody>
          <a:bodyPr>
            <a:noAutofit/>
          </a:bodyPr>
          <a:lstStyle>
            <a:lvl1pPr marL="0" indent="0" algn="ctr">
              <a:buNone/>
              <a:defRPr b="0" i="0">
                <a:latin typeface="Arial" panose="020B0604020202020204" pitchFamily="34" charset="0"/>
              </a:defRPr>
            </a:lvl1pPr>
            <a:lvl2pPr marL="211137" indent="0" algn="ctr">
              <a:buNone/>
              <a:defRPr/>
            </a:lvl2pPr>
            <a:lvl3pPr marL="436562" indent="0" algn="ctr">
              <a:buNone/>
              <a:defRPr/>
            </a:lvl3pPr>
            <a:lvl4pPr marL="660400" indent="0" algn="ctr">
              <a:buNone/>
              <a:defRPr/>
            </a:lvl4pPr>
            <a:lvl5pPr marL="873125" indent="0" algn="ctr">
              <a:buNone/>
              <a:defRPr/>
            </a:lvl5pPr>
          </a:lstStyle>
          <a:p>
            <a:pPr algn="ctr"/>
            <a:r>
              <a:rPr lang="en-US" sz="1400" dirty="0">
                <a:solidFill>
                  <a:schemeClr val="bg1">
                    <a:lumMod val="50000"/>
                  </a:schemeClr>
                </a:solidFill>
                <a:latin typeface="+mn-lt"/>
              </a:rPr>
              <a:t>Image/Diagram/Chart Placement Area</a:t>
            </a:r>
          </a:p>
        </p:txBody>
      </p:sp>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7854" y="3924808"/>
            <a:ext cx="8744904" cy="2313431"/>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8111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dership Profi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51F657-E759-364A-8994-EC1BF7FBDDFA}"/>
              </a:ext>
            </a:extLst>
          </p:cNvPr>
          <p:cNvSpPr>
            <a:spLocks noGrp="1"/>
          </p:cNvSpPr>
          <p:nvPr>
            <p:ph type="body" sz="half" idx="2"/>
          </p:nvPr>
        </p:nvSpPr>
        <p:spPr>
          <a:xfrm>
            <a:off x="2849563" y="2266121"/>
            <a:ext cx="8734583" cy="3968055"/>
          </a:xfrm>
        </p:spPr>
        <p:txBody>
          <a:bodyPr>
            <a:normAutofit/>
          </a:bodyPr>
          <a:lstStyle>
            <a:lvl1pPr marL="171450" indent="-171450">
              <a:buFont typeface="Arial" panose="020B0604020202020204" pitchFamily="34" charset="0"/>
              <a:buChar char="•"/>
              <a:tabLst/>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Title 5">
            <a:extLst>
              <a:ext uri="{FF2B5EF4-FFF2-40B4-BE49-F238E27FC236}">
                <a16:creationId xmlns:a16="http://schemas.microsoft.com/office/drawing/2014/main" id="{56B20DA9-F914-1F46-9CE0-84599CEDF79C}"/>
              </a:ext>
            </a:extLst>
          </p:cNvPr>
          <p:cNvSpPr>
            <a:spLocks noGrp="1"/>
          </p:cNvSpPr>
          <p:nvPr>
            <p:ph type="title" hasCustomPrompt="1"/>
          </p:nvPr>
        </p:nvSpPr>
        <p:spPr/>
        <p:txBody>
          <a:bodyPr/>
          <a:lstStyle/>
          <a:p>
            <a:r>
              <a:rPr lang="en-US" dirty="0"/>
              <a:t>Click to edit Leadership Profile</a:t>
            </a:r>
          </a:p>
        </p:txBody>
      </p:sp>
      <p:sp>
        <p:nvSpPr>
          <p:cNvPr id="9" name="Picture Placeholder 8">
            <a:extLst>
              <a:ext uri="{FF2B5EF4-FFF2-40B4-BE49-F238E27FC236}">
                <a16:creationId xmlns:a16="http://schemas.microsoft.com/office/drawing/2014/main" id="{F453DF64-75F9-734C-ACF8-189DFB9ED4D2}"/>
              </a:ext>
            </a:extLst>
          </p:cNvPr>
          <p:cNvSpPr>
            <a:spLocks noGrp="1"/>
          </p:cNvSpPr>
          <p:nvPr>
            <p:ph type="pic" sz="quarter" idx="12"/>
          </p:nvPr>
        </p:nvSpPr>
        <p:spPr>
          <a:xfrm>
            <a:off x="586938" y="1231900"/>
            <a:ext cx="2010211" cy="2412253"/>
          </a:xfrm>
          <a:solidFill>
            <a:schemeClr val="accent5">
              <a:lumMod val="20000"/>
              <a:lumOff val="80000"/>
            </a:schemeClr>
          </a:solidFill>
        </p:spPr>
        <p:txBody>
          <a:bodyPr/>
          <a:lstStyle>
            <a:lvl1pPr marL="0" indent="0" algn="ctr">
              <a:buNone/>
              <a:defRPr/>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id="{92AD41E1-DAB1-4549-AEA4-DAED4B6B675D}"/>
              </a:ext>
            </a:extLst>
          </p:cNvPr>
          <p:cNvSpPr>
            <a:spLocks noGrp="1"/>
          </p:cNvSpPr>
          <p:nvPr>
            <p:ph type="body" sz="quarter" idx="13" hasCustomPrompt="1"/>
          </p:nvPr>
        </p:nvSpPr>
        <p:spPr>
          <a:xfrm>
            <a:off x="2849563" y="1231900"/>
            <a:ext cx="8734583" cy="371475"/>
          </a:xfrm>
        </p:spPr>
        <p:txBody>
          <a:bodyPr>
            <a:noAutofit/>
          </a:bodyPr>
          <a:lstStyle>
            <a:lvl1pPr marL="0" indent="0">
              <a:buNone/>
              <a:defRPr sz="1600" b="1" i="0">
                <a:latin typeface="Arial" panose="020B0604020202020204" pitchFamily="34" charset="0"/>
                <a:cs typeface="Arial" panose="020B0604020202020204" pitchFamily="34" charset="0"/>
              </a:defRPr>
            </a:lvl1pPr>
            <a:lvl2pPr marL="211137" indent="0">
              <a:buNone/>
              <a:defRPr sz="2000"/>
            </a:lvl2pPr>
            <a:lvl3pPr marL="436562" indent="0">
              <a:buNone/>
              <a:defRPr sz="2000"/>
            </a:lvl3pPr>
            <a:lvl4pPr marL="660400" indent="0">
              <a:buNone/>
              <a:defRPr sz="2000"/>
            </a:lvl4pPr>
            <a:lvl5pPr marL="873125" indent="0">
              <a:buNone/>
              <a:defRPr sz="2000"/>
            </a:lvl5pPr>
          </a:lstStyle>
          <a:p>
            <a:pPr lvl="0"/>
            <a:r>
              <a:rPr lang="en-US" dirty="0"/>
              <a:t>Name</a:t>
            </a:r>
          </a:p>
        </p:txBody>
      </p:sp>
      <p:sp>
        <p:nvSpPr>
          <p:cNvPr id="12" name="Text Placeholder 10">
            <a:extLst>
              <a:ext uri="{FF2B5EF4-FFF2-40B4-BE49-F238E27FC236}">
                <a16:creationId xmlns:a16="http://schemas.microsoft.com/office/drawing/2014/main" id="{49DF2F55-4985-514B-8583-7D4E4195D21D}"/>
              </a:ext>
            </a:extLst>
          </p:cNvPr>
          <p:cNvSpPr>
            <a:spLocks noGrp="1"/>
          </p:cNvSpPr>
          <p:nvPr>
            <p:ph type="body" sz="quarter" idx="14" hasCustomPrompt="1"/>
          </p:nvPr>
        </p:nvSpPr>
        <p:spPr>
          <a:xfrm>
            <a:off x="2849563" y="1615518"/>
            <a:ext cx="8734583" cy="371475"/>
          </a:xfrm>
        </p:spPr>
        <p:txBody>
          <a:bodyPr>
            <a:noAutofit/>
          </a:bodyPr>
          <a:lstStyle>
            <a:lvl1pPr marL="0" indent="0">
              <a:buNone/>
              <a:defRPr sz="1600">
                <a:solidFill>
                  <a:schemeClr val="tx1"/>
                </a:solidFill>
              </a:defRPr>
            </a:lvl1pPr>
            <a:lvl2pPr marL="211137" indent="0">
              <a:buNone/>
              <a:defRPr sz="2000"/>
            </a:lvl2pPr>
            <a:lvl3pPr marL="436562" indent="0">
              <a:buNone/>
              <a:defRPr sz="2000"/>
            </a:lvl3pPr>
            <a:lvl4pPr marL="660400" indent="0">
              <a:buNone/>
              <a:defRPr sz="2000"/>
            </a:lvl4pPr>
            <a:lvl5pPr marL="873125" indent="0">
              <a:buNone/>
              <a:defRPr sz="2000"/>
            </a:lvl5pPr>
          </a:lstStyle>
          <a:p>
            <a:pPr lvl="0"/>
            <a:r>
              <a:rPr lang="en-US" dirty="0"/>
              <a:t>Title</a:t>
            </a:r>
          </a:p>
        </p:txBody>
      </p:sp>
    </p:spTree>
    <p:extLst>
      <p:ext uri="{BB962C8B-B14F-4D97-AF65-F5344CB8AC3E}">
        <p14:creationId xmlns:p14="http://schemas.microsoft.com/office/powerpoint/2010/main" val="1349618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aption, Tex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F7541142-FC82-8E41-B958-3B3C53473EBA}"/>
              </a:ext>
            </a:extLst>
          </p:cNvPr>
          <p:cNvSpPr>
            <a:spLocks noGrp="1"/>
          </p:cNvSpPr>
          <p:nvPr>
            <p:ph sz="quarter" idx="11"/>
          </p:nvPr>
        </p:nvSpPr>
        <p:spPr>
          <a:xfrm>
            <a:off x="5096435" y="331788"/>
            <a:ext cx="6461893" cy="5902387"/>
          </a:xfrm>
        </p:spPr>
        <p:txBody>
          <a:body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FF51F657-E759-364A-8994-EC1BF7FBDDFA}"/>
              </a:ext>
            </a:extLst>
          </p:cNvPr>
          <p:cNvSpPr>
            <a:spLocks noGrp="1"/>
          </p:cNvSpPr>
          <p:nvPr>
            <p:ph type="body" sz="half" idx="2"/>
          </p:nvPr>
        </p:nvSpPr>
        <p:spPr>
          <a:xfrm>
            <a:off x="607856" y="1763021"/>
            <a:ext cx="4244852" cy="44716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CCD55F74-928F-4F49-BB3F-6E7E5609310B}"/>
              </a:ext>
            </a:extLst>
          </p:cNvPr>
          <p:cNvSpPr>
            <a:spLocks noGrp="1"/>
          </p:cNvSpPr>
          <p:nvPr>
            <p:ph type="title" hasCustomPrompt="1"/>
          </p:nvPr>
        </p:nvSpPr>
        <p:spPr>
          <a:xfrm>
            <a:off x="607855" y="331788"/>
            <a:ext cx="4244852" cy="1192695"/>
          </a:xfrm>
        </p:spPr>
        <p:txBody>
          <a:bodyPr/>
          <a:lstStyle/>
          <a:p>
            <a:r>
              <a:rPr lang="en-US" dirty="0"/>
              <a:t>Click to edit </a:t>
            </a:r>
            <a:br>
              <a:rPr lang="en-US" dirty="0"/>
            </a:br>
            <a:r>
              <a:rPr lang="en-US" dirty="0"/>
              <a:t>Master title </a:t>
            </a:r>
            <a:br>
              <a:rPr lang="en-US" dirty="0"/>
            </a:br>
            <a:r>
              <a:rPr lang="en-US" dirty="0"/>
              <a:t>style</a:t>
            </a:r>
          </a:p>
        </p:txBody>
      </p:sp>
    </p:spTree>
    <p:extLst>
      <p:ext uri="{BB962C8B-B14F-4D97-AF65-F5344CB8AC3E}">
        <p14:creationId xmlns:p14="http://schemas.microsoft.com/office/powerpoint/2010/main" val="1499391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aption,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2456E6-CA43-AF41-8B3F-C258491BB45A}"/>
              </a:ext>
            </a:extLst>
          </p:cNvPr>
          <p:cNvSpPr>
            <a:spLocks noGrp="1"/>
          </p:cNvSpPr>
          <p:nvPr>
            <p:ph type="pic" sz="quarter" idx="11"/>
          </p:nvPr>
        </p:nvSpPr>
        <p:spPr>
          <a:xfrm>
            <a:off x="5102484" y="331788"/>
            <a:ext cx="6464808" cy="5902388"/>
          </a:xfrm>
          <a:solidFill>
            <a:schemeClr val="accent5">
              <a:lumMod val="20000"/>
              <a:lumOff val="80000"/>
            </a:schemeClr>
          </a:solidFill>
        </p:spPr>
        <p:txBody>
          <a:bodyPr/>
          <a:lstStyle>
            <a:lvl1pPr marL="0" indent="0">
              <a:buNone/>
              <a:defRPr/>
            </a:lvl1pPr>
          </a:lstStyle>
          <a:p>
            <a:r>
              <a:rPr lang="en-US"/>
              <a:t>Click icon to add picture</a:t>
            </a:r>
            <a:endParaRPr lang="en-US" dirty="0"/>
          </a:p>
        </p:txBody>
      </p:sp>
      <p:sp>
        <p:nvSpPr>
          <p:cNvPr id="4" name="Text Placeholder 3">
            <a:extLst>
              <a:ext uri="{FF2B5EF4-FFF2-40B4-BE49-F238E27FC236}">
                <a16:creationId xmlns:a16="http://schemas.microsoft.com/office/drawing/2014/main" id="{FF51F657-E759-364A-8994-EC1BF7FBDDFA}"/>
              </a:ext>
            </a:extLst>
          </p:cNvPr>
          <p:cNvSpPr>
            <a:spLocks noGrp="1"/>
          </p:cNvSpPr>
          <p:nvPr>
            <p:ph type="body" sz="half" idx="2"/>
          </p:nvPr>
        </p:nvSpPr>
        <p:spPr>
          <a:xfrm>
            <a:off x="607854" y="1762538"/>
            <a:ext cx="4246534" cy="44716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7">
            <a:extLst>
              <a:ext uri="{FF2B5EF4-FFF2-40B4-BE49-F238E27FC236}">
                <a16:creationId xmlns:a16="http://schemas.microsoft.com/office/drawing/2014/main" id="{CCD55F74-928F-4F49-BB3F-6E7E5609310B}"/>
              </a:ext>
            </a:extLst>
          </p:cNvPr>
          <p:cNvSpPr>
            <a:spLocks noGrp="1"/>
          </p:cNvSpPr>
          <p:nvPr>
            <p:ph type="title" hasCustomPrompt="1"/>
          </p:nvPr>
        </p:nvSpPr>
        <p:spPr>
          <a:xfrm>
            <a:off x="607853" y="331305"/>
            <a:ext cx="4246534" cy="1192695"/>
          </a:xfrm>
        </p:spPr>
        <p:txBody>
          <a:bodyPr/>
          <a:lstStyle/>
          <a:p>
            <a:r>
              <a:rPr lang="en-US" dirty="0"/>
              <a:t>Click to edit </a:t>
            </a:r>
            <a:br>
              <a:rPr lang="en-US" dirty="0"/>
            </a:br>
            <a:r>
              <a:rPr lang="en-US" dirty="0"/>
              <a:t>Master title </a:t>
            </a:r>
            <a:br>
              <a:rPr lang="en-US" dirty="0"/>
            </a:br>
            <a:r>
              <a:rPr lang="en-US" dirty="0"/>
              <a:t>style</a:t>
            </a:r>
          </a:p>
        </p:txBody>
      </p:sp>
    </p:spTree>
    <p:extLst>
      <p:ext uri="{BB962C8B-B14F-4D97-AF65-F5344CB8AC3E}">
        <p14:creationId xmlns:p14="http://schemas.microsoft.com/office/powerpoint/2010/main" val="688716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07E150-71A3-E840-9032-2430411B2907}"/>
              </a:ext>
            </a:extLst>
          </p:cNvPr>
          <p:cNvPicPr>
            <a:picLocks noChangeAspect="1"/>
          </p:cNvPicPr>
          <p:nvPr userDrawn="1"/>
        </p:nvPicPr>
        <p:blipFill>
          <a:blip r:embed="rId2"/>
          <a:srcRect/>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D0893866-8175-584A-8844-99D9B3C1CBDC}"/>
              </a:ext>
            </a:extLst>
          </p:cNvPr>
          <p:cNvPicPr>
            <a:picLocks noChangeAspect="1"/>
          </p:cNvPicPr>
          <p:nvPr userDrawn="1"/>
        </p:nvPicPr>
        <p:blipFill>
          <a:blip r:embed="rId3"/>
          <a:srcRect/>
          <a:stretch/>
        </p:blipFill>
        <p:spPr>
          <a:xfrm>
            <a:off x="364973" y="331223"/>
            <a:ext cx="2546002" cy="381900"/>
          </a:xfrm>
          <a:prstGeom prst="rect">
            <a:avLst/>
          </a:prstGeom>
        </p:spPr>
      </p:pic>
      <p:sp>
        <p:nvSpPr>
          <p:cNvPr id="3" name="Subtitle 2">
            <a:extLst>
              <a:ext uri="{FF2B5EF4-FFF2-40B4-BE49-F238E27FC236}">
                <a16:creationId xmlns:a16="http://schemas.microsoft.com/office/drawing/2014/main" id="{0976860A-EAE0-794D-9F32-0B106F912F5A}"/>
              </a:ext>
            </a:extLst>
          </p:cNvPr>
          <p:cNvSpPr>
            <a:spLocks noGrp="1"/>
          </p:cNvSpPr>
          <p:nvPr>
            <p:ph type="subTitle" idx="1" hasCustomPrompt="1"/>
          </p:nvPr>
        </p:nvSpPr>
        <p:spPr>
          <a:xfrm>
            <a:off x="364973" y="4066673"/>
            <a:ext cx="5642908" cy="2071618"/>
          </a:xfrm>
        </p:spPr>
        <p:txBody>
          <a:bodyPr lIns="0" rIns="0">
            <a:noAutofit/>
          </a:bodyPr>
          <a:lstStyle>
            <a:lvl1pPr marL="0" indent="0" algn="l">
              <a:spcBef>
                <a:spcPts val="0"/>
              </a:spcBef>
              <a:buNone/>
              <a:defRPr sz="2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Additional Content</a:t>
            </a:r>
          </a:p>
        </p:txBody>
      </p:sp>
      <p:sp>
        <p:nvSpPr>
          <p:cNvPr id="6" name="TextBox 5">
            <a:extLst>
              <a:ext uri="{FF2B5EF4-FFF2-40B4-BE49-F238E27FC236}">
                <a16:creationId xmlns:a16="http://schemas.microsoft.com/office/drawing/2014/main" id="{239731C9-102B-2744-835C-78ABF55D7025}"/>
              </a:ext>
            </a:extLst>
          </p:cNvPr>
          <p:cNvSpPr txBox="1"/>
          <p:nvPr userDrawn="1"/>
        </p:nvSpPr>
        <p:spPr>
          <a:xfrm>
            <a:off x="364973" y="3087153"/>
            <a:ext cx="7299180" cy="677108"/>
          </a:xfrm>
          <a:prstGeom prst="rect">
            <a:avLst/>
          </a:prstGeom>
          <a:noFill/>
        </p:spPr>
        <p:txBody>
          <a:bodyPr wrap="square" lIns="0" tIns="0" rIns="0" bIns="0" rtlCol="0">
            <a:spAutoFit/>
          </a:bodyPr>
          <a:lstStyle/>
          <a:p>
            <a:r>
              <a:rPr lang="en-US" sz="4400" b="0" i="0" dirty="0">
                <a:solidFill>
                  <a:schemeClr val="bg1"/>
                </a:solidFill>
                <a:latin typeface="Arial" panose="020B0604020202020204" pitchFamily="34" charset="0"/>
              </a:rPr>
              <a:t>Thank You</a:t>
            </a:r>
          </a:p>
        </p:txBody>
      </p:sp>
    </p:spTree>
    <p:extLst>
      <p:ext uri="{BB962C8B-B14F-4D97-AF65-F5344CB8AC3E}">
        <p14:creationId xmlns:p14="http://schemas.microsoft.com/office/powerpoint/2010/main" val="963121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CC93-0746-4BE7-9C4B-DC1D77C71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EC527-4DE3-4E9D-9AB5-E0DE747C3B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FBB2E2-A587-472A-97D4-7053FDE77A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DF326-C695-444C-894D-2B0EAE8F04FB}"/>
              </a:ext>
            </a:extLst>
          </p:cNvPr>
          <p:cNvSpPr>
            <a:spLocks noGrp="1"/>
          </p:cNvSpPr>
          <p:nvPr>
            <p:ph type="dt" sz="half" idx="10"/>
          </p:nvPr>
        </p:nvSpPr>
        <p:spPr/>
        <p:txBody>
          <a:bodyPr/>
          <a:lstStyle/>
          <a:p>
            <a:fld id="{44A8C964-0838-4C54-B75A-D39579228F87}" type="datetimeFigureOut">
              <a:rPr lang="en-US" smtClean="0"/>
              <a:t>6/3/2021</a:t>
            </a:fld>
            <a:endParaRPr lang="en-US"/>
          </a:p>
        </p:txBody>
      </p:sp>
      <p:sp>
        <p:nvSpPr>
          <p:cNvPr id="6" name="Footer Placeholder 5">
            <a:extLst>
              <a:ext uri="{FF2B5EF4-FFF2-40B4-BE49-F238E27FC236}">
                <a16:creationId xmlns:a16="http://schemas.microsoft.com/office/drawing/2014/main" id="{9F2A6857-439A-449D-B220-666D29F7C4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12BC7-CBD9-469A-A68A-9BDF5C2DD447}"/>
              </a:ext>
            </a:extLst>
          </p:cNvPr>
          <p:cNvSpPr>
            <a:spLocks noGrp="1"/>
          </p:cNvSpPr>
          <p:nvPr>
            <p:ph type="sldNum" sz="quarter" idx="12"/>
          </p:nvPr>
        </p:nvSpPr>
        <p:spPr/>
        <p:txBody>
          <a:bodyPr/>
          <a:lstStyle/>
          <a:p>
            <a:fld id="{064B1E3B-316D-4CD7-A7D7-CE1EA1687339}" type="slidenum">
              <a:rPr lang="en-US" smtClean="0"/>
              <a:t>‹#›</a:t>
            </a:fld>
            <a:endParaRPr lang="en-US"/>
          </a:p>
        </p:txBody>
      </p:sp>
    </p:spTree>
    <p:extLst>
      <p:ext uri="{BB962C8B-B14F-4D97-AF65-F5344CB8AC3E}">
        <p14:creationId xmlns:p14="http://schemas.microsoft.com/office/powerpoint/2010/main" val="253859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w/intro 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hasCustomPrompt="1"/>
          </p:nvPr>
        </p:nvSpPr>
        <p:spPr/>
        <p:txBody>
          <a:bodyPr lIns="0" tIns="0" rIns="0" bIns="0">
            <a:noAutofit/>
          </a:bodyPr>
          <a:lstStyle/>
          <a:p>
            <a:r>
              <a:rPr lang="en-US" dirty="0"/>
              <a:t>Presentation Title/Contents/Agenda/Today</a:t>
            </a:r>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7854" y="1717288"/>
            <a:ext cx="8744904" cy="4521567"/>
          </a:xfrm>
        </p:spPr>
        <p:txBody>
          <a:bodyPr>
            <a:noAutofit/>
          </a:bodyPr>
          <a:lstStyle>
            <a:lvl1pPr marL="230188" indent="-230188">
              <a:spcBef>
                <a:spcPts val="1000"/>
              </a:spcBef>
              <a:buFont typeface="+mj-lt"/>
              <a:buAutoNum type="arabicPeriod"/>
              <a:tabLst/>
              <a:defRPr sz="1600"/>
            </a:lvl1pPr>
            <a:lvl2pPr marL="461963" indent="-231775">
              <a:spcBef>
                <a:spcPts val="1000"/>
              </a:spcBef>
              <a:buFont typeface="+mj-lt"/>
              <a:buAutoNum type="alphaLcPeriod"/>
              <a:tabLst/>
              <a:defRPr sz="1600"/>
            </a:lvl2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57002D35-69EE-E941-8E6E-C8F6BC8740AC}"/>
              </a:ext>
            </a:extLst>
          </p:cNvPr>
          <p:cNvSpPr>
            <a:spLocks noGrp="1"/>
          </p:cNvSpPr>
          <p:nvPr>
            <p:ph type="body" sz="quarter" idx="10" hasCustomPrompt="1"/>
          </p:nvPr>
        </p:nvSpPr>
        <p:spPr>
          <a:xfrm>
            <a:off x="607854" y="1025912"/>
            <a:ext cx="8744904" cy="553506"/>
          </a:xfrm>
        </p:spPr>
        <p:txBody>
          <a:bodyPr/>
          <a:lstStyle>
            <a:lvl1pPr marL="0" indent="0">
              <a:buNone/>
              <a:defRPr sz="1800" b="0" i="0">
                <a:solidFill>
                  <a:schemeClr val="tx2"/>
                </a:solidFill>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Introductory statement</a:t>
            </a:r>
          </a:p>
        </p:txBody>
      </p:sp>
    </p:spTree>
    <p:extLst>
      <p:ext uri="{BB962C8B-B14F-4D97-AF65-F5344CB8AC3E}">
        <p14:creationId xmlns:p14="http://schemas.microsoft.com/office/powerpoint/2010/main" val="562013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able of Contents w/intro statement Reversed">
    <p:bg>
      <p:bgPr>
        <a:gradFill>
          <a:gsLst>
            <a:gs pos="33000">
              <a:schemeClr val="tx2"/>
            </a:gs>
            <a:gs pos="0">
              <a:srgbClr val="003826"/>
            </a:gs>
            <a:gs pos="66000">
              <a:schemeClr val="accent1"/>
            </a:gs>
            <a:gs pos="100000">
              <a:schemeClr val="accent2"/>
            </a:gs>
          </a:gsLst>
          <a:lin ang="228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hasCustomPrompt="1"/>
          </p:nvPr>
        </p:nvSpPr>
        <p:spPr/>
        <p:txBody>
          <a:bodyPr lIns="0" tIns="0" rIns="0" bIns="0">
            <a:noAutofit/>
          </a:bodyPr>
          <a:lstStyle>
            <a:lvl1pPr>
              <a:defRPr>
                <a:solidFill>
                  <a:schemeClr val="bg1"/>
                </a:solidFill>
              </a:defRPr>
            </a:lvl1pPr>
          </a:lstStyle>
          <a:p>
            <a:r>
              <a:rPr lang="en-US" dirty="0"/>
              <a:t>Presentation Title/Contents/Agenda/Today</a:t>
            </a:r>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a:xfrm>
            <a:off x="607854" y="1717288"/>
            <a:ext cx="8744904" cy="4521567"/>
          </a:xfrm>
        </p:spPr>
        <p:txBody>
          <a:bodyPr>
            <a:noAutofit/>
          </a:bodyPr>
          <a:lstStyle>
            <a:lvl1pPr marL="230188" indent="-230188">
              <a:spcBef>
                <a:spcPts val="1000"/>
              </a:spcBef>
              <a:buClr>
                <a:schemeClr val="accent2"/>
              </a:buClr>
              <a:buFont typeface="+mj-lt"/>
              <a:buAutoNum type="arabicPeriod"/>
              <a:tabLst/>
              <a:defRPr sz="1600">
                <a:solidFill>
                  <a:schemeClr val="bg1"/>
                </a:solidFill>
              </a:defRPr>
            </a:lvl1pPr>
            <a:lvl2pPr marL="461963" indent="-231775">
              <a:spcBef>
                <a:spcPts val="1000"/>
              </a:spcBef>
              <a:buClr>
                <a:schemeClr val="accent2"/>
              </a:buClr>
              <a:buFont typeface="+mj-lt"/>
              <a:buAutoNum type="alphaLcPeriod"/>
              <a:tabLst/>
              <a:defRPr sz="1600">
                <a:solidFill>
                  <a:schemeClr val="bg1"/>
                </a:solidFill>
              </a:defRPr>
            </a:lvl2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57002D35-69EE-E941-8E6E-C8F6BC8740AC}"/>
              </a:ext>
            </a:extLst>
          </p:cNvPr>
          <p:cNvSpPr>
            <a:spLocks noGrp="1"/>
          </p:cNvSpPr>
          <p:nvPr>
            <p:ph type="body" sz="quarter" idx="10" hasCustomPrompt="1"/>
          </p:nvPr>
        </p:nvSpPr>
        <p:spPr>
          <a:xfrm>
            <a:off x="607854" y="1025912"/>
            <a:ext cx="8744904" cy="553506"/>
          </a:xfrm>
        </p:spPr>
        <p:txBody>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211137" indent="0">
              <a:buNone/>
              <a:defRPr/>
            </a:lvl2pPr>
            <a:lvl3pPr marL="436562" indent="0">
              <a:buNone/>
              <a:defRPr/>
            </a:lvl3pPr>
            <a:lvl4pPr marL="660400" indent="0">
              <a:buNone/>
              <a:defRPr/>
            </a:lvl4pPr>
            <a:lvl5pPr marL="873125" indent="0">
              <a:buNone/>
              <a:defRPr/>
            </a:lvl5pPr>
          </a:lstStyle>
          <a:p>
            <a:pPr lvl="0"/>
            <a:r>
              <a:rPr lang="en-US" dirty="0"/>
              <a:t>Introductory statement</a:t>
            </a:r>
          </a:p>
        </p:txBody>
      </p:sp>
      <p:pic>
        <p:nvPicPr>
          <p:cNvPr id="5" name="Picture 4">
            <a:extLst>
              <a:ext uri="{FF2B5EF4-FFF2-40B4-BE49-F238E27FC236}">
                <a16:creationId xmlns:a16="http://schemas.microsoft.com/office/drawing/2014/main" id="{AE0C9FD3-5887-1143-9C4D-FEDB310E4CCE}"/>
              </a:ext>
            </a:extLst>
          </p:cNvPr>
          <p:cNvPicPr>
            <a:picLocks noChangeAspect="1"/>
          </p:cNvPicPr>
          <p:nvPr userDrawn="1"/>
        </p:nvPicPr>
        <p:blipFill>
          <a:blip r:embed="rId2"/>
          <a:stretch>
            <a:fillRect/>
          </a:stretch>
        </p:blipFill>
        <p:spPr>
          <a:xfrm>
            <a:off x="10939321" y="6425214"/>
            <a:ext cx="646176" cy="164592"/>
          </a:xfrm>
          <a:prstGeom prst="rect">
            <a:avLst/>
          </a:prstGeom>
        </p:spPr>
      </p:pic>
      <p:sp>
        <p:nvSpPr>
          <p:cNvPr id="7" name="TextBox 6">
            <a:extLst>
              <a:ext uri="{FF2B5EF4-FFF2-40B4-BE49-F238E27FC236}">
                <a16:creationId xmlns:a16="http://schemas.microsoft.com/office/drawing/2014/main" id="{C1B5D3A4-80A5-F34D-A4A9-C33F95F2E0A9}"/>
              </a:ext>
            </a:extLst>
          </p:cNvPr>
          <p:cNvSpPr txBox="1"/>
          <p:nvPr userDrawn="1"/>
        </p:nvSpPr>
        <p:spPr>
          <a:xfrm>
            <a:off x="607853" y="6546025"/>
            <a:ext cx="2286000" cy="215444"/>
          </a:xfrm>
          <a:prstGeom prst="rect">
            <a:avLst/>
          </a:prstGeom>
          <a:noFill/>
        </p:spPr>
        <p:txBody>
          <a:bodyPr wrap="square" lIns="0" r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ADC7A6E7-B200-4F41-B4DE-C28F59D4B847}" type="slidenum">
              <a:rPr lang="en-US" sz="800" b="0" i="0" smtClean="0">
                <a:solidFill>
                  <a:schemeClr val="bg1"/>
                </a:solidFill>
                <a:latin typeface="Arial" panose="020B060402020202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800" b="0" i="0" dirty="0">
                <a:solidFill>
                  <a:schemeClr val="bg1"/>
                </a:solidFill>
                <a:latin typeface="Arial" panose="020B0604020202020204" pitchFamily="34" charset="0"/>
              </a:rPr>
              <a:t>        © ASCM. All rights reserved.</a:t>
            </a:r>
          </a:p>
        </p:txBody>
      </p:sp>
    </p:spTree>
    <p:extLst>
      <p:ext uri="{BB962C8B-B14F-4D97-AF65-F5344CB8AC3E}">
        <p14:creationId xmlns:p14="http://schemas.microsoft.com/office/powerpoint/2010/main" val="170614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CA7F-49A2-6547-A81E-EC136225E8CD}"/>
              </a:ext>
            </a:extLst>
          </p:cNvPr>
          <p:cNvSpPr>
            <a:spLocks noGrp="1"/>
          </p:cNvSpPr>
          <p:nvPr>
            <p:ph type="title" hasCustomPrompt="1"/>
          </p:nvPr>
        </p:nvSpPr>
        <p:spPr>
          <a:xfrm>
            <a:off x="601509" y="2122119"/>
            <a:ext cx="9642421" cy="1439139"/>
          </a:xfrm>
        </p:spPr>
        <p:txBody>
          <a:bodyPr lIns="0" tIns="0" rIns="0" bIns="0" anchor="b">
            <a:noAutofit/>
          </a:bodyPr>
          <a:lstStyle>
            <a:lvl1pPr marL="0" algn="l" defTabSz="914400" rtl="0" eaLnBrk="1" latinLnBrk="0" hangingPunct="1">
              <a:lnSpc>
                <a:spcPct val="90000"/>
              </a:lnSpc>
              <a:spcBef>
                <a:spcPct val="0"/>
              </a:spcBef>
              <a:buNone/>
              <a:defRPr lang="en-US" sz="4000" b="0" i="0" kern="1200" cap="none" baseline="0" dirty="0">
                <a:solidFill>
                  <a:schemeClr val="bg1"/>
                </a:solidFill>
                <a:latin typeface="Arial" panose="020B0604020202020204" pitchFamily="34" charset="0"/>
                <a:ea typeface="+mj-ea"/>
                <a:cs typeface="+mj-cs"/>
              </a:defRPr>
            </a:lvl1pPr>
          </a:lstStyle>
          <a:p>
            <a:r>
              <a:rPr lang="en-US" dirty="0"/>
              <a:t>Section Title</a:t>
            </a:r>
          </a:p>
        </p:txBody>
      </p:sp>
      <p:sp>
        <p:nvSpPr>
          <p:cNvPr id="3" name="Text Placeholder 2">
            <a:extLst>
              <a:ext uri="{FF2B5EF4-FFF2-40B4-BE49-F238E27FC236}">
                <a16:creationId xmlns:a16="http://schemas.microsoft.com/office/drawing/2014/main" id="{A7ADBB76-4BCC-E04D-BFA6-F9823BA623A6}"/>
              </a:ext>
            </a:extLst>
          </p:cNvPr>
          <p:cNvSpPr>
            <a:spLocks noGrp="1"/>
          </p:cNvSpPr>
          <p:nvPr>
            <p:ph type="body" idx="1" hasCustomPrompt="1"/>
          </p:nvPr>
        </p:nvSpPr>
        <p:spPr>
          <a:xfrm>
            <a:off x="601510" y="3724158"/>
            <a:ext cx="8766777" cy="1500187"/>
          </a:xfrm>
        </p:spPr>
        <p:txBody>
          <a:bodyPr lIns="0" tIns="0" rIns="0" bIns="0">
            <a:noAutofit/>
          </a:bodyPr>
          <a:lstStyle>
            <a:lvl1pPr marL="0" indent="0" algn="l" defTabSz="914400" rtl="0" eaLnBrk="1" latinLnBrk="0" hangingPunct="1">
              <a:lnSpc>
                <a:spcPct val="90000"/>
              </a:lnSpc>
              <a:spcBef>
                <a:spcPct val="0"/>
              </a:spcBef>
              <a:buNone/>
              <a:defRPr lang="en-US" sz="2600" b="0" i="0" kern="1200" cap="none" baseline="0" dirty="0">
                <a:solidFill>
                  <a:schemeClr val="bg1"/>
                </a:solidFill>
                <a:latin typeface="Arial" panose="020B06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10" name="Picture 9">
            <a:extLst>
              <a:ext uri="{FF2B5EF4-FFF2-40B4-BE49-F238E27FC236}">
                <a16:creationId xmlns:a16="http://schemas.microsoft.com/office/drawing/2014/main" id="{DCA647DB-9C54-EA4E-A8B3-87C17FD942A9}"/>
              </a:ext>
            </a:extLst>
          </p:cNvPr>
          <p:cNvPicPr>
            <a:picLocks noChangeAspect="1"/>
          </p:cNvPicPr>
          <p:nvPr userDrawn="1"/>
        </p:nvPicPr>
        <p:blipFill>
          <a:blip r:embed="rId3"/>
          <a:stretch>
            <a:fillRect/>
          </a:stretch>
        </p:blipFill>
        <p:spPr>
          <a:xfrm>
            <a:off x="601509" y="534229"/>
            <a:ext cx="2556273" cy="383441"/>
          </a:xfrm>
          <a:prstGeom prst="rect">
            <a:avLst/>
          </a:prstGeom>
        </p:spPr>
      </p:pic>
      <p:sp>
        <p:nvSpPr>
          <p:cNvPr id="7" name="TextBox 6">
            <a:extLst>
              <a:ext uri="{FF2B5EF4-FFF2-40B4-BE49-F238E27FC236}">
                <a16:creationId xmlns:a16="http://schemas.microsoft.com/office/drawing/2014/main" id="{03B9A5E0-568C-4D4B-9C9C-A7B71885236B}"/>
              </a:ext>
            </a:extLst>
          </p:cNvPr>
          <p:cNvSpPr txBox="1"/>
          <p:nvPr userDrawn="1"/>
        </p:nvSpPr>
        <p:spPr>
          <a:xfrm>
            <a:off x="607853" y="6546025"/>
            <a:ext cx="2286000" cy="215444"/>
          </a:xfrm>
          <a:prstGeom prst="rect">
            <a:avLst/>
          </a:prstGeom>
          <a:noFill/>
        </p:spPr>
        <p:txBody>
          <a:bodyPr wrap="square" lIns="0" r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ADC7A6E7-B200-4F41-B4DE-C28F59D4B847}" type="slidenum">
              <a:rPr lang="en-US" sz="800" b="0" i="0" smtClean="0">
                <a:solidFill>
                  <a:schemeClr val="bg1"/>
                </a:solidFill>
                <a:latin typeface="Arial" panose="020B060402020202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800" b="0" i="0" dirty="0">
                <a:solidFill>
                  <a:schemeClr val="bg1"/>
                </a:solidFill>
                <a:latin typeface="Arial" panose="020B0604020202020204" pitchFamily="34" charset="0"/>
              </a:rPr>
              <a:t>        © ASCM. All rights reserved.</a:t>
            </a:r>
          </a:p>
        </p:txBody>
      </p:sp>
    </p:spTree>
    <p:extLst>
      <p:ext uri="{BB962C8B-B14F-4D97-AF65-F5344CB8AC3E}">
        <p14:creationId xmlns:p14="http://schemas.microsoft.com/office/powerpoint/2010/main" val="267587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1_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CA7F-49A2-6547-A81E-EC136225E8CD}"/>
              </a:ext>
            </a:extLst>
          </p:cNvPr>
          <p:cNvSpPr>
            <a:spLocks noGrp="1"/>
          </p:cNvSpPr>
          <p:nvPr>
            <p:ph type="title" hasCustomPrompt="1"/>
          </p:nvPr>
        </p:nvSpPr>
        <p:spPr>
          <a:xfrm>
            <a:off x="601509" y="2122119"/>
            <a:ext cx="9642421" cy="1439139"/>
          </a:xfrm>
        </p:spPr>
        <p:txBody>
          <a:bodyPr lIns="0" tIns="0" rIns="0" bIns="0" anchor="b">
            <a:noAutofit/>
          </a:bodyPr>
          <a:lstStyle>
            <a:lvl1pPr marL="0" algn="l" defTabSz="914400" rtl="0" eaLnBrk="1" latinLnBrk="0" hangingPunct="1">
              <a:lnSpc>
                <a:spcPct val="90000"/>
              </a:lnSpc>
              <a:spcBef>
                <a:spcPct val="0"/>
              </a:spcBef>
              <a:buNone/>
              <a:defRPr lang="en-US" sz="4000" b="0" i="0" kern="1200" cap="none" baseline="0" dirty="0">
                <a:solidFill>
                  <a:schemeClr val="bg1"/>
                </a:solidFill>
                <a:latin typeface="Arial" panose="020B0604020202020204" pitchFamily="34" charset="0"/>
                <a:ea typeface="+mj-ea"/>
                <a:cs typeface="+mj-cs"/>
              </a:defRPr>
            </a:lvl1pPr>
          </a:lstStyle>
          <a:p>
            <a:r>
              <a:rPr lang="en-US" dirty="0"/>
              <a:t>Section Title</a:t>
            </a:r>
          </a:p>
        </p:txBody>
      </p:sp>
      <p:sp>
        <p:nvSpPr>
          <p:cNvPr id="3" name="Text Placeholder 2">
            <a:extLst>
              <a:ext uri="{FF2B5EF4-FFF2-40B4-BE49-F238E27FC236}">
                <a16:creationId xmlns:a16="http://schemas.microsoft.com/office/drawing/2014/main" id="{A7ADBB76-4BCC-E04D-BFA6-F9823BA623A6}"/>
              </a:ext>
            </a:extLst>
          </p:cNvPr>
          <p:cNvSpPr>
            <a:spLocks noGrp="1"/>
          </p:cNvSpPr>
          <p:nvPr>
            <p:ph type="body" idx="1" hasCustomPrompt="1"/>
          </p:nvPr>
        </p:nvSpPr>
        <p:spPr>
          <a:xfrm>
            <a:off x="601510" y="3724158"/>
            <a:ext cx="8766777" cy="1500187"/>
          </a:xfrm>
        </p:spPr>
        <p:txBody>
          <a:bodyPr lIns="0" tIns="0" rIns="0" bIns="0">
            <a:noAutofit/>
          </a:bodyPr>
          <a:lstStyle>
            <a:lvl1pPr marL="0" indent="0" algn="l" defTabSz="914400" rtl="0" eaLnBrk="1" latinLnBrk="0" hangingPunct="1">
              <a:lnSpc>
                <a:spcPct val="90000"/>
              </a:lnSpc>
              <a:spcBef>
                <a:spcPct val="0"/>
              </a:spcBef>
              <a:buNone/>
              <a:defRPr lang="en-US" sz="2600" b="0" i="0" kern="1200" cap="none" baseline="0" dirty="0">
                <a:solidFill>
                  <a:schemeClr val="bg1"/>
                </a:solidFill>
                <a:latin typeface="Arial" panose="020B06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10" name="Picture 9">
            <a:extLst>
              <a:ext uri="{FF2B5EF4-FFF2-40B4-BE49-F238E27FC236}">
                <a16:creationId xmlns:a16="http://schemas.microsoft.com/office/drawing/2014/main" id="{DCA647DB-9C54-EA4E-A8B3-87C17FD942A9}"/>
              </a:ext>
            </a:extLst>
          </p:cNvPr>
          <p:cNvPicPr>
            <a:picLocks noChangeAspect="1"/>
          </p:cNvPicPr>
          <p:nvPr userDrawn="1"/>
        </p:nvPicPr>
        <p:blipFill>
          <a:blip r:embed="rId3"/>
          <a:stretch>
            <a:fillRect/>
          </a:stretch>
        </p:blipFill>
        <p:spPr>
          <a:xfrm>
            <a:off x="601509" y="534229"/>
            <a:ext cx="2556273" cy="383441"/>
          </a:xfrm>
          <a:prstGeom prst="rect">
            <a:avLst/>
          </a:prstGeom>
        </p:spPr>
      </p:pic>
      <p:sp>
        <p:nvSpPr>
          <p:cNvPr id="9" name="TextBox 8">
            <a:extLst>
              <a:ext uri="{FF2B5EF4-FFF2-40B4-BE49-F238E27FC236}">
                <a16:creationId xmlns:a16="http://schemas.microsoft.com/office/drawing/2014/main" id="{CF91A19A-DFD5-8B4A-AB40-954D32D7D0E2}"/>
              </a:ext>
            </a:extLst>
          </p:cNvPr>
          <p:cNvSpPr txBox="1"/>
          <p:nvPr userDrawn="1"/>
        </p:nvSpPr>
        <p:spPr>
          <a:xfrm>
            <a:off x="607853" y="6546025"/>
            <a:ext cx="2286000" cy="215444"/>
          </a:xfrm>
          <a:prstGeom prst="rect">
            <a:avLst/>
          </a:prstGeom>
          <a:noFill/>
        </p:spPr>
        <p:txBody>
          <a:bodyPr wrap="square" lIns="0" r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ADC7A6E7-B200-4F41-B4DE-C28F59D4B847}" type="slidenum">
              <a:rPr lang="en-US" sz="800" b="0" i="0" smtClean="0">
                <a:solidFill>
                  <a:schemeClr val="bg1"/>
                </a:solidFill>
                <a:latin typeface="Arial" panose="020B060402020202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800" b="0" i="0" dirty="0">
                <a:solidFill>
                  <a:schemeClr val="bg1"/>
                </a:solidFill>
                <a:latin typeface="Arial" panose="020B0604020202020204" pitchFamily="34" charset="0"/>
              </a:rPr>
              <a:t>        © ASCM. All rights reserved.</a:t>
            </a:r>
          </a:p>
        </p:txBody>
      </p:sp>
    </p:spTree>
    <p:extLst>
      <p:ext uri="{BB962C8B-B14F-4D97-AF65-F5344CB8AC3E}">
        <p14:creationId xmlns:p14="http://schemas.microsoft.com/office/powerpoint/2010/main" val="25960730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2_Sectio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DCA7F-49A2-6547-A81E-EC136225E8CD}"/>
              </a:ext>
            </a:extLst>
          </p:cNvPr>
          <p:cNvSpPr>
            <a:spLocks noGrp="1"/>
          </p:cNvSpPr>
          <p:nvPr>
            <p:ph type="title" hasCustomPrompt="1"/>
          </p:nvPr>
        </p:nvSpPr>
        <p:spPr>
          <a:xfrm>
            <a:off x="601509" y="2122119"/>
            <a:ext cx="9642421" cy="1439139"/>
          </a:xfrm>
        </p:spPr>
        <p:txBody>
          <a:bodyPr lIns="0" tIns="0" rIns="0" bIns="0" anchor="b">
            <a:noAutofit/>
          </a:bodyPr>
          <a:lstStyle>
            <a:lvl1pPr marL="0" algn="l" defTabSz="914400" rtl="0" eaLnBrk="1" latinLnBrk="0" hangingPunct="1">
              <a:lnSpc>
                <a:spcPct val="90000"/>
              </a:lnSpc>
              <a:spcBef>
                <a:spcPct val="0"/>
              </a:spcBef>
              <a:buNone/>
              <a:defRPr lang="en-US" sz="4000" b="0" i="0" kern="1200" cap="none" baseline="0" dirty="0">
                <a:solidFill>
                  <a:schemeClr val="bg1"/>
                </a:solidFill>
                <a:latin typeface="Arial" panose="020B0604020202020204" pitchFamily="34" charset="0"/>
                <a:ea typeface="+mj-ea"/>
                <a:cs typeface="+mj-cs"/>
              </a:defRPr>
            </a:lvl1pPr>
          </a:lstStyle>
          <a:p>
            <a:r>
              <a:rPr lang="en-US" dirty="0"/>
              <a:t>Section Title</a:t>
            </a:r>
          </a:p>
        </p:txBody>
      </p:sp>
      <p:sp>
        <p:nvSpPr>
          <p:cNvPr id="3" name="Text Placeholder 2">
            <a:extLst>
              <a:ext uri="{FF2B5EF4-FFF2-40B4-BE49-F238E27FC236}">
                <a16:creationId xmlns:a16="http://schemas.microsoft.com/office/drawing/2014/main" id="{A7ADBB76-4BCC-E04D-BFA6-F9823BA623A6}"/>
              </a:ext>
            </a:extLst>
          </p:cNvPr>
          <p:cNvSpPr>
            <a:spLocks noGrp="1"/>
          </p:cNvSpPr>
          <p:nvPr>
            <p:ph type="body" idx="1" hasCustomPrompt="1"/>
          </p:nvPr>
        </p:nvSpPr>
        <p:spPr>
          <a:xfrm>
            <a:off x="601510" y="3724158"/>
            <a:ext cx="8766777" cy="1500187"/>
          </a:xfrm>
        </p:spPr>
        <p:txBody>
          <a:bodyPr lIns="0" tIns="0" rIns="0" bIns="0">
            <a:noAutofit/>
          </a:bodyPr>
          <a:lstStyle>
            <a:lvl1pPr marL="0" indent="0" algn="l" defTabSz="914400" rtl="0" eaLnBrk="1" latinLnBrk="0" hangingPunct="1">
              <a:lnSpc>
                <a:spcPct val="90000"/>
              </a:lnSpc>
              <a:spcBef>
                <a:spcPct val="0"/>
              </a:spcBef>
              <a:buNone/>
              <a:defRPr lang="en-US" sz="2600" b="0" i="0" kern="1200" cap="none" baseline="0" dirty="0">
                <a:solidFill>
                  <a:schemeClr val="bg1"/>
                </a:solidFill>
                <a:latin typeface="Arial" panose="020B0604020202020204" pitchFamily="34" charset="0"/>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pic>
        <p:nvPicPr>
          <p:cNvPr id="10" name="Picture 9">
            <a:extLst>
              <a:ext uri="{FF2B5EF4-FFF2-40B4-BE49-F238E27FC236}">
                <a16:creationId xmlns:a16="http://schemas.microsoft.com/office/drawing/2014/main" id="{DCA647DB-9C54-EA4E-A8B3-87C17FD942A9}"/>
              </a:ext>
            </a:extLst>
          </p:cNvPr>
          <p:cNvPicPr>
            <a:picLocks noChangeAspect="1"/>
          </p:cNvPicPr>
          <p:nvPr userDrawn="1"/>
        </p:nvPicPr>
        <p:blipFill>
          <a:blip r:embed="rId3"/>
          <a:stretch>
            <a:fillRect/>
          </a:stretch>
        </p:blipFill>
        <p:spPr>
          <a:xfrm>
            <a:off x="601509" y="534229"/>
            <a:ext cx="2556273" cy="383441"/>
          </a:xfrm>
          <a:prstGeom prst="rect">
            <a:avLst/>
          </a:prstGeom>
        </p:spPr>
      </p:pic>
      <p:sp>
        <p:nvSpPr>
          <p:cNvPr id="7" name="TextBox 6">
            <a:extLst>
              <a:ext uri="{FF2B5EF4-FFF2-40B4-BE49-F238E27FC236}">
                <a16:creationId xmlns:a16="http://schemas.microsoft.com/office/drawing/2014/main" id="{FA5158A4-BB4D-F949-AE50-5C76E85201BA}"/>
              </a:ext>
            </a:extLst>
          </p:cNvPr>
          <p:cNvSpPr txBox="1"/>
          <p:nvPr userDrawn="1"/>
        </p:nvSpPr>
        <p:spPr>
          <a:xfrm>
            <a:off x="607853" y="6546025"/>
            <a:ext cx="2286000" cy="215444"/>
          </a:xfrm>
          <a:prstGeom prst="rect">
            <a:avLst/>
          </a:prstGeom>
          <a:noFill/>
        </p:spPr>
        <p:txBody>
          <a:bodyPr wrap="square" lIns="0" r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ADC7A6E7-B200-4F41-B4DE-C28F59D4B847}" type="slidenum">
              <a:rPr lang="en-US" sz="800" b="0" i="0" smtClean="0">
                <a:solidFill>
                  <a:schemeClr val="bg1"/>
                </a:solidFill>
                <a:latin typeface="Arial" panose="020B060402020202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800" b="0" i="0" dirty="0">
                <a:solidFill>
                  <a:schemeClr val="bg1"/>
                </a:solidFill>
                <a:latin typeface="Arial" panose="020B0604020202020204" pitchFamily="34" charset="0"/>
              </a:rPr>
              <a:t>        © ASCM. All rights reserved.</a:t>
            </a:r>
          </a:p>
        </p:txBody>
      </p:sp>
    </p:spTree>
    <p:extLst>
      <p:ext uri="{BB962C8B-B14F-4D97-AF65-F5344CB8AC3E}">
        <p14:creationId xmlns:p14="http://schemas.microsoft.com/office/powerpoint/2010/main" val="1175634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8429-8B82-E94E-93BB-F27E6FBF6BE8}"/>
              </a:ext>
            </a:extLst>
          </p:cNvPr>
          <p:cNvSpPr>
            <a:spLocks noGrp="1"/>
          </p:cNvSpPr>
          <p:nvPr>
            <p:ph type="title"/>
          </p:nvPr>
        </p:nvSpPr>
        <p:spPr/>
        <p:txBody>
          <a:bodyPr lIns="0" tIns="0" rIns="0" bIns="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DDF3DD-A42D-3F4A-B913-2FCA35FD82F4}"/>
              </a:ext>
            </a:extLst>
          </p:cNvPr>
          <p:cNvSpPr>
            <a:spLocks noGrp="1"/>
          </p:cNvSpPr>
          <p:nvPr>
            <p:ph idx="1"/>
          </p:nvPr>
        </p:nvSpPr>
        <p:spPr/>
        <p:txBody>
          <a:bodyPr>
            <a:noAutofit/>
          </a:bodyPr>
          <a:lstStyle>
            <a:lvl4pPr marL="858838" indent="-198438">
              <a:buFont typeface="Arial" panose="020B0604020202020204" pitchFamily="34" charset="0"/>
              <a:buChar char="•"/>
              <a:defRPr sz="1200" b="0" i="0">
                <a:latin typeface="Arial" panose="020B0604020202020204" pitchFamily="34" charset="0"/>
              </a:defRPr>
            </a:lvl4pPr>
            <a:lvl5pPr>
              <a:defRPr sz="1200" b="0" i="0">
                <a:latin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09801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0AA99A-3B8B-374C-9E8A-074A1FB894A8}"/>
              </a:ext>
            </a:extLst>
          </p:cNvPr>
          <p:cNvSpPr>
            <a:spLocks noGrp="1"/>
          </p:cNvSpPr>
          <p:nvPr>
            <p:ph type="title"/>
          </p:nvPr>
        </p:nvSpPr>
        <p:spPr>
          <a:xfrm>
            <a:off x="607853" y="198617"/>
            <a:ext cx="10976293" cy="766895"/>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9471AF-A34A-FC4B-A7CB-0C7A0948555B}"/>
              </a:ext>
            </a:extLst>
          </p:cNvPr>
          <p:cNvSpPr>
            <a:spLocks noGrp="1"/>
          </p:cNvSpPr>
          <p:nvPr>
            <p:ph type="body" idx="1"/>
          </p:nvPr>
        </p:nvSpPr>
        <p:spPr>
          <a:xfrm>
            <a:off x="607854" y="1378352"/>
            <a:ext cx="8744904" cy="497773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p:txBody>
      </p:sp>
      <p:sp>
        <p:nvSpPr>
          <p:cNvPr id="28" name="TextBox 27">
            <a:extLst>
              <a:ext uri="{FF2B5EF4-FFF2-40B4-BE49-F238E27FC236}">
                <a16:creationId xmlns:a16="http://schemas.microsoft.com/office/drawing/2014/main" id="{3E66EDF9-D9AC-8C4B-B9EC-10EE185879E8}"/>
              </a:ext>
            </a:extLst>
          </p:cNvPr>
          <p:cNvSpPr txBox="1"/>
          <p:nvPr userDrawn="1"/>
        </p:nvSpPr>
        <p:spPr>
          <a:xfrm>
            <a:off x="607853" y="6546025"/>
            <a:ext cx="2286000" cy="215444"/>
          </a:xfrm>
          <a:prstGeom prst="rect">
            <a:avLst/>
          </a:prstGeom>
          <a:noFill/>
        </p:spPr>
        <p:txBody>
          <a:bodyPr wrap="square" lIns="0" r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ADC7A6E7-B200-4F41-B4DE-C28F59D4B847}" type="slidenum">
              <a:rPr lang="en-US" sz="800" b="0" i="0" smtClean="0">
                <a:solidFill>
                  <a:schemeClr val="tx2"/>
                </a:solidFill>
                <a:latin typeface="Arial" panose="020B0604020202020204" pitchFamily="34" charset="0"/>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800" b="0" i="0" dirty="0">
                <a:solidFill>
                  <a:schemeClr val="tx2"/>
                </a:solidFill>
                <a:latin typeface="Arial" panose="020B0604020202020204" pitchFamily="34" charset="0"/>
              </a:rPr>
              <a:t>        </a:t>
            </a:r>
            <a:r>
              <a:rPr lang="en-US" sz="800" b="0" i="0" dirty="0">
                <a:solidFill>
                  <a:schemeClr val="accent4"/>
                </a:solidFill>
                <a:latin typeface="Arial" panose="020B0604020202020204" pitchFamily="34" charset="0"/>
              </a:rPr>
              <a:t>© ASCM. All rights reserved.</a:t>
            </a:r>
          </a:p>
        </p:txBody>
      </p:sp>
      <p:pic>
        <p:nvPicPr>
          <p:cNvPr id="29" name="Picture 28">
            <a:extLst>
              <a:ext uri="{FF2B5EF4-FFF2-40B4-BE49-F238E27FC236}">
                <a16:creationId xmlns:a16="http://schemas.microsoft.com/office/drawing/2014/main" id="{EBD7E529-020F-CA4A-BD3C-399DC8FA5A23}"/>
              </a:ext>
            </a:extLst>
          </p:cNvPr>
          <p:cNvPicPr>
            <a:picLocks noChangeAspect="1"/>
          </p:cNvPicPr>
          <p:nvPr userDrawn="1"/>
        </p:nvPicPr>
        <p:blipFill>
          <a:blip r:embed="rId37"/>
          <a:stretch>
            <a:fillRect/>
          </a:stretch>
        </p:blipFill>
        <p:spPr>
          <a:xfrm>
            <a:off x="10946724" y="6542445"/>
            <a:ext cx="634764" cy="163559"/>
          </a:xfrm>
          <a:prstGeom prst="rect">
            <a:avLst/>
          </a:prstGeom>
        </p:spPr>
      </p:pic>
      <p:sp>
        <p:nvSpPr>
          <p:cNvPr id="4" name="Rectangle 3">
            <a:extLst>
              <a:ext uri="{FF2B5EF4-FFF2-40B4-BE49-F238E27FC236}">
                <a16:creationId xmlns:a16="http://schemas.microsoft.com/office/drawing/2014/main" id="{CEAFF424-4300-5C44-B393-674F4BCD99B9}"/>
              </a:ext>
            </a:extLst>
          </p:cNvPr>
          <p:cNvSpPr/>
          <p:nvPr userDrawn="1"/>
        </p:nvSpPr>
        <p:spPr>
          <a:xfrm>
            <a:off x="0" y="-2814"/>
            <a:ext cx="12192000"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836120113"/>
      </p:ext>
    </p:extLst>
  </p:cSld>
  <p:clrMap bg1="lt1" tx1="dk1" bg2="lt2" tx2="dk2" accent1="accent1" accent2="accent2" accent3="accent3" accent4="accent4" accent5="accent5" accent6="accent6" hlink="hlink" folHlink="folHlink"/>
  <p:sldLayoutIdLst>
    <p:sldLayoutId id="2147483658" r:id="rId1"/>
    <p:sldLayoutId id="2147483667" r:id="rId2"/>
    <p:sldLayoutId id="2147483709" r:id="rId3"/>
    <p:sldLayoutId id="2147483704" r:id="rId4"/>
    <p:sldLayoutId id="2147483710" r:id="rId5"/>
    <p:sldLayoutId id="2147483666" r:id="rId6"/>
    <p:sldLayoutId id="2147483711" r:id="rId7"/>
    <p:sldLayoutId id="2147483713" r:id="rId8"/>
    <p:sldLayoutId id="2147483650" r:id="rId9"/>
    <p:sldLayoutId id="2147483669" r:id="rId10"/>
    <p:sldLayoutId id="2147483717" r:id="rId11"/>
    <p:sldLayoutId id="2147483652" r:id="rId12"/>
    <p:sldLayoutId id="2147483653" r:id="rId13"/>
    <p:sldLayoutId id="2147483718" r:id="rId14"/>
    <p:sldLayoutId id="2147483654" r:id="rId15"/>
    <p:sldLayoutId id="2147483671" r:id="rId16"/>
    <p:sldLayoutId id="2147483655" r:id="rId17"/>
    <p:sldLayoutId id="2147483705" r:id="rId18"/>
    <p:sldLayoutId id="2147483706" r:id="rId19"/>
    <p:sldLayoutId id="2147483673" r:id="rId20"/>
    <p:sldLayoutId id="2147483674" r:id="rId21"/>
    <p:sldLayoutId id="2147483675" r:id="rId22"/>
    <p:sldLayoutId id="2147483676" r:id="rId23"/>
    <p:sldLayoutId id="2147483677" r:id="rId24"/>
    <p:sldLayoutId id="2147483678" r:id="rId25"/>
    <p:sldLayoutId id="2147483707" r:id="rId26"/>
    <p:sldLayoutId id="2147483681" r:id="rId27"/>
    <p:sldLayoutId id="2147483680" r:id="rId28"/>
    <p:sldLayoutId id="2147483683" r:id="rId29"/>
    <p:sldLayoutId id="2147483682" r:id="rId30"/>
    <p:sldLayoutId id="2147483672" r:id="rId31"/>
    <p:sldLayoutId id="2147483656" r:id="rId32"/>
    <p:sldLayoutId id="2147483670" r:id="rId33"/>
    <p:sldLayoutId id="2147483659" r:id="rId34"/>
    <p:sldLayoutId id="2147483720" r:id="rId35"/>
  </p:sldLayoutIdLst>
  <p:txStyles>
    <p:titleStyle>
      <a:lvl1pPr algn="l" defTabSz="914400" rtl="0" eaLnBrk="1" latinLnBrk="0" hangingPunct="1">
        <a:lnSpc>
          <a:spcPct val="90000"/>
        </a:lnSpc>
        <a:spcBef>
          <a:spcPct val="0"/>
        </a:spcBef>
        <a:buNone/>
        <a:defRPr sz="2800" b="0" i="0" kern="1200">
          <a:solidFill>
            <a:schemeClr val="tx2"/>
          </a:solidFill>
          <a:latin typeface="Arial" panose="020B0604020202020204" pitchFamily="34" charset="0"/>
          <a:ea typeface="+mj-ea"/>
          <a:cs typeface="+mj-cs"/>
        </a:defRPr>
      </a:lvl1pPr>
    </p:titleStyle>
    <p:bodyStyle>
      <a:lvl1pPr marL="171450" indent="-171450" algn="l" defTabSz="914400" rtl="0" eaLnBrk="1" latinLnBrk="0" hangingPunct="1">
        <a:lnSpc>
          <a:spcPct val="100000"/>
        </a:lnSpc>
        <a:spcBef>
          <a:spcPts val="1000"/>
        </a:spcBef>
        <a:buClr>
          <a:schemeClr val="accent1"/>
        </a:buClr>
        <a:buFont typeface="Wingdings" pitchFamily="2" charset="2"/>
        <a:buChar char="§"/>
        <a:tabLst/>
        <a:defRPr sz="1400" b="0" i="0" kern="1200">
          <a:solidFill>
            <a:schemeClr val="tx1"/>
          </a:solidFill>
          <a:latin typeface="Arial" panose="020B0604020202020204" pitchFamily="34" charset="0"/>
          <a:ea typeface="+mn-ea"/>
          <a:cs typeface="+mn-cs"/>
        </a:defRPr>
      </a:lvl1pPr>
      <a:lvl2pPr marL="346075" indent="-134938"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Arial" panose="020B0604020202020204" pitchFamily="34" charset="0"/>
          <a:ea typeface="+mn-ea"/>
          <a:cs typeface="+mn-cs"/>
        </a:defRPr>
      </a:lvl2pPr>
      <a:lvl3pPr marL="576263" indent="-139700" algn="l" defTabSz="914400" rtl="0" eaLnBrk="1" latinLnBrk="0" hangingPunct="1">
        <a:lnSpc>
          <a:spcPct val="100000"/>
        </a:lnSpc>
        <a:spcBef>
          <a:spcPts val="500"/>
        </a:spcBef>
        <a:buClr>
          <a:schemeClr val="accent1"/>
        </a:buClr>
        <a:buFont typeface="System Font Regular"/>
        <a:buChar char="−"/>
        <a:tabLst/>
        <a:defRPr sz="1400" b="0" i="0" kern="1200">
          <a:solidFill>
            <a:schemeClr val="tx1"/>
          </a:solidFill>
          <a:latin typeface="Arial" panose="020B0604020202020204" pitchFamily="34" charset="0"/>
          <a:ea typeface="+mn-ea"/>
          <a:cs typeface="+mn-cs"/>
        </a:defRPr>
      </a:lvl3pPr>
      <a:lvl4pPr marL="858838" indent="-198438" algn="l" defTabSz="914400" rtl="0" eaLnBrk="1" latinLnBrk="0" hangingPunct="1">
        <a:lnSpc>
          <a:spcPct val="100000"/>
        </a:lnSpc>
        <a:spcBef>
          <a:spcPts val="500"/>
        </a:spcBef>
        <a:buClr>
          <a:schemeClr val="accent1"/>
        </a:buClr>
        <a:buFont typeface="Wingdings" pitchFamily="2" charset="2"/>
        <a:buChar char="§"/>
        <a:tabLst/>
        <a:defRPr sz="1400" kern="1200">
          <a:solidFill>
            <a:schemeClr val="tx1"/>
          </a:solidFill>
          <a:latin typeface="+mn-lt"/>
          <a:ea typeface="+mn-ea"/>
          <a:cs typeface="+mn-cs"/>
        </a:defRPr>
      </a:lvl4pPr>
      <a:lvl5pPr marL="1031875" indent="-158750" algn="l" defTabSz="914400" rtl="0" eaLnBrk="1" latinLnBrk="0" hangingPunct="1">
        <a:lnSpc>
          <a:spcPct val="100000"/>
        </a:lnSpc>
        <a:spcBef>
          <a:spcPts val="500"/>
        </a:spcBef>
        <a:buClr>
          <a:schemeClr val="accent1"/>
        </a:buClr>
        <a:buFont typeface="Wingdings" pitchFamily="2" charset="2"/>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ft.com/content/358f6454-e9fd-47f3-a4b7-5f844668817f" TargetMode="Externa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www.ft.com/content/358f6454-e9fd-47f3-a4b7-5f844668817f" TargetMode="External"/><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mmons.wikimedia.org/wiki/File:Moore's_Law_over_120_Years.p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dcm.ascm.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cnavigator.avnet.com/article/december-2020/new-capabilities-focused-reference-model-aims-to-accelerate-digital-supply-chain-transformations/" TargetMode="External"/><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jpg"/><Relationship Id="rId21" Type="http://schemas.openxmlformats.org/officeDocument/2006/relationships/image" Target="../media/image55.sv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svg"/><Relationship Id="rId25" Type="http://schemas.openxmlformats.org/officeDocument/2006/relationships/image" Target="../media/image59.svg"/><Relationship Id="rId2" Type="http://schemas.openxmlformats.org/officeDocument/2006/relationships/notesSlide" Target="../notesSlides/notesSlide7.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7.xml"/><Relationship Id="rId6" Type="http://schemas.openxmlformats.org/officeDocument/2006/relationships/image" Target="../media/image40.jpe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jpeg"/><Relationship Id="rId15" Type="http://schemas.openxmlformats.org/officeDocument/2006/relationships/image" Target="../media/image49.jpeg"/><Relationship Id="rId23" Type="http://schemas.openxmlformats.org/officeDocument/2006/relationships/image" Target="../media/image57.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2.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bcgperspectives.com/content/articles/supply-chain-management-technology-digital-threepaths-advantage-digital-supply-chains/" TargetMode="External"/><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888C-AE1B-C449-82AB-C87832FDBEFB}"/>
              </a:ext>
            </a:extLst>
          </p:cNvPr>
          <p:cNvSpPr>
            <a:spLocks noGrp="1"/>
          </p:cNvSpPr>
          <p:nvPr>
            <p:ph type="ctrTitle"/>
          </p:nvPr>
        </p:nvSpPr>
        <p:spPr/>
        <p:txBody>
          <a:bodyPr/>
          <a:lstStyle/>
          <a:p>
            <a:r>
              <a:rPr lang="en-US" dirty="0"/>
              <a:t>Proposed Outline for a Course on Digital Supply Chain Management</a:t>
            </a:r>
          </a:p>
        </p:txBody>
      </p:sp>
    </p:spTree>
    <p:extLst>
      <p:ext uri="{BB962C8B-B14F-4D97-AF65-F5344CB8AC3E}">
        <p14:creationId xmlns:p14="http://schemas.microsoft.com/office/powerpoint/2010/main" val="213506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B1D2D-60D6-426A-8525-CD131D0CE1DC}"/>
              </a:ext>
            </a:extLst>
          </p:cNvPr>
          <p:cNvSpPr>
            <a:spLocks noGrp="1"/>
          </p:cNvSpPr>
          <p:nvPr>
            <p:ph type="title"/>
          </p:nvPr>
        </p:nvSpPr>
        <p:spPr/>
        <p:txBody>
          <a:bodyPr/>
          <a:lstStyle/>
          <a:p>
            <a:r>
              <a:rPr lang="en-US" dirty="0"/>
              <a:t>Technology Evolution and Business Model Emergence</a:t>
            </a:r>
          </a:p>
        </p:txBody>
      </p:sp>
      <p:sp>
        <p:nvSpPr>
          <p:cNvPr id="4" name="Slide Number Placeholder 3">
            <a:extLst>
              <a:ext uri="{FF2B5EF4-FFF2-40B4-BE49-F238E27FC236}">
                <a16:creationId xmlns:a16="http://schemas.microsoft.com/office/drawing/2014/main" id="{1D177F7E-EF90-4B18-A66A-ECF4BB056B3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fld id="{064B1E3B-316D-4CD7-A7D7-CE1EA1687339}" type="slidenum">
              <a:rPr lang="en-US" smtClean="0"/>
              <a:pPr>
                <a:lnSpc>
                  <a:spcPts val="2700"/>
                </a:lnSpc>
              </a:pPr>
              <a:t>10</a:t>
            </a:fld>
            <a:endParaRPr lang="en-US"/>
          </a:p>
        </p:txBody>
      </p:sp>
      <p:pic>
        <p:nvPicPr>
          <p:cNvPr id="6" name="Picture 5">
            <a:extLst>
              <a:ext uri="{FF2B5EF4-FFF2-40B4-BE49-F238E27FC236}">
                <a16:creationId xmlns:a16="http://schemas.microsoft.com/office/drawing/2014/main" id="{01659B5C-B868-4B19-9CB0-074EED592FF1}"/>
              </a:ext>
            </a:extLst>
          </p:cNvPr>
          <p:cNvPicPr>
            <a:picLocks noChangeAspect="1"/>
          </p:cNvPicPr>
          <p:nvPr/>
        </p:nvPicPr>
        <p:blipFill>
          <a:blip r:embed="rId2"/>
          <a:stretch>
            <a:fillRect/>
          </a:stretch>
        </p:blipFill>
        <p:spPr>
          <a:xfrm>
            <a:off x="5499397" y="3276602"/>
            <a:ext cx="1117006" cy="1129148"/>
          </a:xfrm>
          <a:prstGeom prst="rect">
            <a:avLst/>
          </a:prstGeom>
        </p:spPr>
      </p:pic>
      <p:grpSp>
        <p:nvGrpSpPr>
          <p:cNvPr id="29" name="Group 28">
            <a:extLst>
              <a:ext uri="{FF2B5EF4-FFF2-40B4-BE49-F238E27FC236}">
                <a16:creationId xmlns:a16="http://schemas.microsoft.com/office/drawing/2014/main" id="{D0B460A5-D401-484E-A587-623DE6FFAAD6}"/>
              </a:ext>
            </a:extLst>
          </p:cNvPr>
          <p:cNvGrpSpPr/>
          <p:nvPr/>
        </p:nvGrpSpPr>
        <p:grpSpPr>
          <a:xfrm>
            <a:off x="5544406" y="1081652"/>
            <a:ext cx="1103187" cy="1703112"/>
            <a:chOff x="5544406" y="1081652"/>
            <a:chExt cx="1103187" cy="1703112"/>
          </a:xfrm>
        </p:grpSpPr>
        <p:sp>
          <p:nvSpPr>
            <p:cNvPr id="7" name="TextBox 6">
              <a:extLst>
                <a:ext uri="{FF2B5EF4-FFF2-40B4-BE49-F238E27FC236}">
                  <a16:creationId xmlns:a16="http://schemas.microsoft.com/office/drawing/2014/main" id="{6A956D5E-2BFA-47A0-A4BC-673D93BDFFC1}"/>
                </a:ext>
              </a:extLst>
            </p:cNvPr>
            <p:cNvSpPr txBox="1"/>
            <p:nvPr/>
          </p:nvSpPr>
          <p:spPr>
            <a:xfrm>
              <a:off x="5544406" y="1081652"/>
              <a:ext cx="1103187" cy="784830"/>
            </a:xfrm>
            <a:prstGeom prst="rect">
              <a:avLst/>
            </a:prstGeom>
            <a:noFill/>
          </p:spPr>
          <p:txBody>
            <a:bodyPr wrap="none" rtlCol="0">
              <a:spAutoFit/>
            </a:bodyPr>
            <a:lstStyle/>
            <a:p>
              <a:pPr>
                <a:lnSpc>
                  <a:spcPts val="2700"/>
                </a:lnSpc>
              </a:pPr>
              <a:r>
                <a:rPr lang="en-US" sz="2400" dirty="0"/>
                <a:t>Smart </a:t>
              </a:r>
            </a:p>
            <a:p>
              <a:pPr>
                <a:lnSpc>
                  <a:spcPts val="2700"/>
                </a:lnSpc>
              </a:pPr>
              <a:r>
                <a:rPr lang="en-US" sz="2400" dirty="0"/>
                <a:t>Phones</a:t>
              </a:r>
            </a:p>
          </p:txBody>
        </p:sp>
        <p:cxnSp>
          <p:nvCxnSpPr>
            <p:cNvPr id="17" name="Straight Arrow Connector 16">
              <a:extLst>
                <a:ext uri="{FF2B5EF4-FFF2-40B4-BE49-F238E27FC236}">
                  <a16:creationId xmlns:a16="http://schemas.microsoft.com/office/drawing/2014/main" id="{B868F0CE-C489-4A26-8723-432D5BFE4692}"/>
                </a:ext>
              </a:extLst>
            </p:cNvPr>
            <p:cNvCxnSpPr/>
            <p:nvPr/>
          </p:nvCxnSpPr>
          <p:spPr>
            <a:xfrm>
              <a:off x="6057900" y="2105529"/>
              <a:ext cx="0" cy="6792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59B6EFB1-D4A7-4E5F-B400-0484E9DFE202}"/>
              </a:ext>
            </a:extLst>
          </p:cNvPr>
          <p:cNvGrpSpPr/>
          <p:nvPr/>
        </p:nvGrpSpPr>
        <p:grpSpPr>
          <a:xfrm>
            <a:off x="5372161" y="4820001"/>
            <a:ext cx="1707262" cy="1858918"/>
            <a:chOff x="5372161" y="4820001"/>
            <a:chExt cx="1707262" cy="1858918"/>
          </a:xfrm>
        </p:grpSpPr>
        <p:sp>
          <p:nvSpPr>
            <p:cNvPr id="10" name="TextBox 9">
              <a:extLst>
                <a:ext uri="{FF2B5EF4-FFF2-40B4-BE49-F238E27FC236}">
                  <a16:creationId xmlns:a16="http://schemas.microsoft.com/office/drawing/2014/main" id="{34A41D25-F327-43C0-A4D7-5039A9289326}"/>
                </a:ext>
              </a:extLst>
            </p:cNvPr>
            <p:cNvSpPr txBox="1"/>
            <p:nvPr/>
          </p:nvSpPr>
          <p:spPr>
            <a:xfrm>
              <a:off x="5372161" y="5894089"/>
              <a:ext cx="1707262" cy="784830"/>
            </a:xfrm>
            <a:prstGeom prst="rect">
              <a:avLst/>
            </a:prstGeom>
            <a:noFill/>
          </p:spPr>
          <p:txBody>
            <a:bodyPr wrap="none" rtlCol="0">
              <a:spAutoFit/>
            </a:bodyPr>
            <a:lstStyle/>
            <a:p>
              <a:pPr>
                <a:lnSpc>
                  <a:spcPts val="2700"/>
                </a:lnSpc>
              </a:pPr>
              <a:r>
                <a:rPr lang="en-US" sz="2400" dirty="0"/>
                <a:t>Dispatching </a:t>
              </a:r>
            </a:p>
            <a:p>
              <a:pPr>
                <a:lnSpc>
                  <a:spcPts val="2700"/>
                </a:lnSpc>
              </a:pPr>
              <a:r>
                <a:rPr lang="en-US" sz="2400" dirty="0"/>
                <a:t>Algorithm</a:t>
              </a:r>
            </a:p>
          </p:txBody>
        </p:sp>
        <p:cxnSp>
          <p:nvCxnSpPr>
            <p:cNvPr id="18" name="Straight Arrow Connector 17">
              <a:extLst>
                <a:ext uri="{FF2B5EF4-FFF2-40B4-BE49-F238E27FC236}">
                  <a16:creationId xmlns:a16="http://schemas.microsoft.com/office/drawing/2014/main" id="{1BAB1F79-C905-45D2-8EB3-D159DF33E1A4}"/>
                </a:ext>
              </a:extLst>
            </p:cNvPr>
            <p:cNvCxnSpPr>
              <a:cxnSpLocks/>
            </p:cNvCxnSpPr>
            <p:nvPr/>
          </p:nvCxnSpPr>
          <p:spPr>
            <a:xfrm rot="10800000">
              <a:off x="6064826" y="4820001"/>
              <a:ext cx="0" cy="6792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B4DD463B-C571-4174-A728-3DDBF57C9EBA}"/>
              </a:ext>
            </a:extLst>
          </p:cNvPr>
          <p:cNvGrpSpPr/>
          <p:nvPr/>
        </p:nvGrpSpPr>
        <p:grpSpPr>
          <a:xfrm>
            <a:off x="7079422" y="3425676"/>
            <a:ext cx="2043996" cy="784830"/>
            <a:chOff x="7079422" y="3425676"/>
            <a:chExt cx="2043996" cy="784830"/>
          </a:xfrm>
        </p:grpSpPr>
        <p:sp>
          <p:nvSpPr>
            <p:cNvPr id="9" name="TextBox 8">
              <a:extLst>
                <a:ext uri="{FF2B5EF4-FFF2-40B4-BE49-F238E27FC236}">
                  <a16:creationId xmlns:a16="http://schemas.microsoft.com/office/drawing/2014/main" id="{88156434-0087-43AC-8BB5-2D1EAE41987C}"/>
                </a:ext>
              </a:extLst>
            </p:cNvPr>
            <p:cNvSpPr txBox="1"/>
            <p:nvPr/>
          </p:nvSpPr>
          <p:spPr>
            <a:xfrm>
              <a:off x="8049726" y="3425676"/>
              <a:ext cx="1073692" cy="784830"/>
            </a:xfrm>
            <a:prstGeom prst="rect">
              <a:avLst/>
            </a:prstGeom>
            <a:noFill/>
          </p:spPr>
          <p:txBody>
            <a:bodyPr wrap="none" rtlCol="0">
              <a:spAutoFit/>
            </a:bodyPr>
            <a:lstStyle/>
            <a:p>
              <a:pPr>
                <a:lnSpc>
                  <a:spcPts val="2700"/>
                </a:lnSpc>
              </a:pPr>
              <a:r>
                <a:rPr lang="en-US" sz="2400" dirty="0"/>
                <a:t>Credit </a:t>
              </a:r>
            </a:p>
            <a:p>
              <a:pPr>
                <a:lnSpc>
                  <a:spcPts val="2700"/>
                </a:lnSpc>
              </a:pPr>
              <a:r>
                <a:rPr lang="en-US" sz="2400" dirty="0"/>
                <a:t>System</a:t>
              </a:r>
            </a:p>
          </p:txBody>
        </p:sp>
        <p:cxnSp>
          <p:nvCxnSpPr>
            <p:cNvPr id="19" name="Straight Arrow Connector 18">
              <a:extLst>
                <a:ext uri="{FF2B5EF4-FFF2-40B4-BE49-F238E27FC236}">
                  <a16:creationId xmlns:a16="http://schemas.microsoft.com/office/drawing/2014/main" id="{F0D06DA5-A79F-42CE-AA0D-5950517123D7}"/>
                </a:ext>
              </a:extLst>
            </p:cNvPr>
            <p:cNvCxnSpPr>
              <a:cxnSpLocks/>
            </p:cNvCxnSpPr>
            <p:nvPr/>
          </p:nvCxnSpPr>
          <p:spPr>
            <a:xfrm rot="5400000">
              <a:off x="7419040" y="3452771"/>
              <a:ext cx="0" cy="6792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958D4B9-4FF7-4DEE-8460-B0A321A435EA}"/>
              </a:ext>
            </a:extLst>
          </p:cNvPr>
          <p:cNvGrpSpPr/>
          <p:nvPr/>
        </p:nvGrpSpPr>
        <p:grpSpPr>
          <a:xfrm>
            <a:off x="3127591" y="3429666"/>
            <a:ext cx="1934088" cy="784830"/>
            <a:chOff x="3127591" y="3429666"/>
            <a:chExt cx="1934088" cy="784830"/>
          </a:xfrm>
        </p:grpSpPr>
        <p:sp>
          <p:nvSpPr>
            <p:cNvPr id="12" name="TextBox 11">
              <a:extLst>
                <a:ext uri="{FF2B5EF4-FFF2-40B4-BE49-F238E27FC236}">
                  <a16:creationId xmlns:a16="http://schemas.microsoft.com/office/drawing/2014/main" id="{CD6F6CB0-BE2A-496B-BE43-813151730637}"/>
                </a:ext>
              </a:extLst>
            </p:cNvPr>
            <p:cNvSpPr txBox="1"/>
            <p:nvPr/>
          </p:nvSpPr>
          <p:spPr>
            <a:xfrm>
              <a:off x="3127591" y="3429666"/>
              <a:ext cx="1073692" cy="784830"/>
            </a:xfrm>
            <a:prstGeom prst="rect">
              <a:avLst/>
            </a:prstGeom>
            <a:noFill/>
          </p:spPr>
          <p:txBody>
            <a:bodyPr wrap="none" rtlCol="0">
              <a:spAutoFit/>
            </a:bodyPr>
            <a:lstStyle/>
            <a:p>
              <a:pPr>
                <a:lnSpc>
                  <a:spcPts val="2700"/>
                </a:lnSpc>
              </a:pPr>
              <a:r>
                <a:rPr lang="en-US" sz="2400" dirty="0"/>
                <a:t>Rating </a:t>
              </a:r>
            </a:p>
            <a:p>
              <a:pPr>
                <a:lnSpc>
                  <a:spcPts val="2700"/>
                </a:lnSpc>
              </a:pPr>
              <a:r>
                <a:rPr lang="en-US" sz="2400" dirty="0"/>
                <a:t>System</a:t>
              </a:r>
            </a:p>
          </p:txBody>
        </p:sp>
        <p:cxnSp>
          <p:nvCxnSpPr>
            <p:cNvPr id="20" name="Straight Arrow Connector 19">
              <a:extLst>
                <a:ext uri="{FF2B5EF4-FFF2-40B4-BE49-F238E27FC236}">
                  <a16:creationId xmlns:a16="http://schemas.microsoft.com/office/drawing/2014/main" id="{24E1634A-3589-4B45-BFEC-1E224DF77B6F}"/>
                </a:ext>
              </a:extLst>
            </p:cNvPr>
            <p:cNvCxnSpPr>
              <a:cxnSpLocks/>
            </p:cNvCxnSpPr>
            <p:nvPr/>
          </p:nvCxnSpPr>
          <p:spPr>
            <a:xfrm rot="16200000" flipH="1">
              <a:off x="4722062" y="3452771"/>
              <a:ext cx="0" cy="6792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D5587157-1461-46E8-8ADB-051134DB19C8}"/>
              </a:ext>
            </a:extLst>
          </p:cNvPr>
          <p:cNvGrpSpPr/>
          <p:nvPr/>
        </p:nvGrpSpPr>
        <p:grpSpPr>
          <a:xfrm>
            <a:off x="6810097" y="2105529"/>
            <a:ext cx="1461066" cy="1070480"/>
            <a:chOff x="6810097" y="2105529"/>
            <a:chExt cx="1461066" cy="1070480"/>
          </a:xfrm>
        </p:grpSpPr>
        <p:sp>
          <p:nvSpPr>
            <p:cNvPr id="8" name="TextBox 7">
              <a:extLst>
                <a:ext uri="{FF2B5EF4-FFF2-40B4-BE49-F238E27FC236}">
                  <a16:creationId xmlns:a16="http://schemas.microsoft.com/office/drawing/2014/main" id="{AFCB6FDC-A711-4579-A43E-71A88FF6577E}"/>
                </a:ext>
              </a:extLst>
            </p:cNvPr>
            <p:cNvSpPr txBox="1"/>
            <p:nvPr/>
          </p:nvSpPr>
          <p:spPr>
            <a:xfrm>
              <a:off x="7592772" y="2105529"/>
              <a:ext cx="678391" cy="438582"/>
            </a:xfrm>
            <a:prstGeom prst="rect">
              <a:avLst/>
            </a:prstGeom>
            <a:noFill/>
          </p:spPr>
          <p:txBody>
            <a:bodyPr wrap="none" rtlCol="0">
              <a:spAutoFit/>
            </a:bodyPr>
            <a:lstStyle/>
            <a:p>
              <a:pPr>
                <a:lnSpc>
                  <a:spcPts val="2700"/>
                </a:lnSpc>
              </a:pPr>
              <a:r>
                <a:rPr lang="en-US" sz="2400" dirty="0"/>
                <a:t>GPS</a:t>
              </a:r>
            </a:p>
          </p:txBody>
        </p:sp>
        <p:cxnSp>
          <p:nvCxnSpPr>
            <p:cNvPr id="21" name="Straight Arrow Connector 20">
              <a:extLst>
                <a:ext uri="{FF2B5EF4-FFF2-40B4-BE49-F238E27FC236}">
                  <a16:creationId xmlns:a16="http://schemas.microsoft.com/office/drawing/2014/main" id="{3DF7E79C-68CB-4B2F-BA9C-5574F30150DA}"/>
                </a:ext>
              </a:extLst>
            </p:cNvPr>
            <p:cNvCxnSpPr>
              <a:cxnSpLocks/>
            </p:cNvCxnSpPr>
            <p:nvPr/>
          </p:nvCxnSpPr>
          <p:spPr>
            <a:xfrm flipH="1">
              <a:off x="6810097" y="2779102"/>
              <a:ext cx="513350" cy="3969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D79E4C11-7650-49BF-83C1-C02247775C01}"/>
              </a:ext>
            </a:extLst>
          </p:cNvPr>
          <p:cNvGrpSpPr/>
          <p:nvPr/>
        </p:nvGrpSpPr>
        <p:grpSpPr>
          <a:xfrm>
            <a:off x="3179566" y="1866482"/>
            <a:ext cx="2140465" cy="1239377"/>
            <a:chOff x="3179566" y="1866482"/>
            <a:chExt cx="2140465" cy="1239377"/>
          </a:xfrm>
        </p:grpSpPr>
        <p:sp>
          <p:nvSpPr>
            <p:cNvPr id="14" name="TextBox 13">
              <a:extLst>
                <a:ext uri="{FF2B5EF4-FFF2-40B4-BE49-F238E27FC236}">
                  <a16:creationId xmlns:a16="http://schemas.microsoft.com/office/drawing/2014/main" id="{85F571E2-454D-433E-84F0-9A6AEC14C9AF}"/>
                </a:ext>
              </a:extLst>
            </p:cNvPr>
            <p:cNvSpPr txBox="1"/>
            <p:nvPr/>
          </p:nvSpPr>
          <p:spPr>
            <a:xfrm>
              <a:off x="3179566" y="1866482"/>
              <a:ext cx="1424877" cy="784830"/>
            </a:xfrm>
            <a:prstGeom prst="rect">
              <a:avLst/>
            </a:prstGeom>
            <a:noFill/>
          </p:spPr>
          <p:txBody>
            <a:bodyPr wrap="none" rtlCol="0">
              <a:spAutoFit/>
            </a:bodyPr>
            <a:lstStyle/>
            <a:p>
              <a:pPr>
                <a:lnSpc>
                  <a:spcPts val="2700"/>
                </a:lnSpc>
              </a:pPr>
              <a:r>
                <a:rPr lang="en-US" sz="2400" dirty="0"/>
                <a:t>Pricing</a:t>
              </a:r>
            </a:p>
            <a:p>
              <a:pPr>
                <a:lnSpc>
                  <a:spcPts val="2700"/>
                </a:lnSpc>
              </a:pPr>
              <a:r>
                <a:rPr lang="en-US" sz="2400" dirty="0"/>
                <a:t>Algorithm</a:t>
              </a:r>
            </a:p>
          </p:txBody>
        </p:sp>
        <p:cxnSp>
          <p:nvCxnSpPr>
            <p:cNvPr id="24" name="Straight Arrow Connector 23">
              <a:extLst>
                <a:ext uri="{FF2B5EF4-FFF2-40B4-BE49-F238E27FC236}">
                  <a16:creationId xmlns:a16="http://schemas.microsoft.com/office/drawing/2014/main" id="{9A75C6B0-B106-4966-8A27-C8D99388C98B}"/>
                </a:ext>
              </a:extLst>
            </p:cNvPr>
            <p:cNvCxnSpPr>
              <a:cxnSpLocks/>
            </p:cNvCxnSpPr>
            <p:nvPr/>
          </p:nvCxnSpPr>
          <p:spPr>
            <a:xfrm>
              <a:off x="4806681" y="2708952"/>
              <a:ext cx="513350" cy="3969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CAD7EC44-8EFB-42AB-9712-12A029ADC2C9}"/>
              </a:ext>
            </a:extLst>
          </p:cNvPr>
          <p:cNvGrpSpPr/>
          <p:nvPr/>
        </p:nvGrpSpPr>
        <p:grpSpPr>
          <a:xfrm>
            <a:off x="6780177" y="4524749"/>
            <a:ext cx="2208032" cy="1152719"/>
            <a:chOff x="6780177" y="4524749"/>
            <a:chExt cx="2208032" cy="1152719"/>
          </a:xfrm>
        </p:grpSpPr>
        <p:sp>
          <p:nvSpPr>
            <p:cNvPr id="13" name="TextBox 12">
              <a:extLst>
                <a:ext uri="{FF2B5EF4-FFF2-40B4-BE49-F238E27FC236}">
                  <a16:creationId xmlns:a16="http://schemas.microsoft.com/office/drawing/2014/main" id="{20F3146C-C965-4070-B5BA-618FDB8C96A3}"/>
                </a:ext>
              </a:extLst>
            </p:cNvPr>
            <p:cNvSpPr txBox="1"/>
            <p:nvPr/>
          </p:nvSpPr>
          <p:spPr>
            <a:xfrm>
              <a:off x="7640532" y="4892638"/>
              <a:ext cx="1347677" cy="784830"/>
            </a:xfrm>
            <a:prstGeom prst="rect">
              <a:avLst/>
            </a:prstGeom>
            <a:noFill/>
          </p:spPr>
          <p:txBody>
            <a:bodyPr wrap="none" rtlCol="0">
              <a:spAutoFit/>
            </a:bodyPr>
            <a:lstStyle/>
            <a:p>
              <a:pPr>
                <a:lnSpc>
                  <a:spcPts val="2700"/>
                </a:lnSpc>
              </a:pPr>
              <a:r>
                <a:rPr lang="en-US" sz="2400" dirty="0"/>
                <a:t>Payment </a:t>
              </a:r>
            </a:p>
            <a:p>
              <a:pPr>
                <a:lnSpc>
                  <a:spcPts val="2700"/>
                </a:lnSpc>
              </a:pPr>
              <a:r>
                <a:rPr lang="en-US" sz="2400" dirty="0"/>
                <a:t>System</a:t>
              </a:r>
            </a:p>
          </p:txBody>
        </p:sp>
        <p:cxnSp>
          <p:nvCxnSpPr>
            <p:cNvPr id="26" name="Straight Arrow Connector 25">
              <a:extLst>
                <a:ext uri="{FF2B5EF4-FFF2-40B4-BE49-F238E27FC236}">
                  <a16:creationId xmlns:a16="http://schemas.microsoft.com/office/drawing/2014/main" id="{8A60946E-6EB5-4786-8DDC-D28A1CDE53D0}"/>
                </a:ext>
              </a:extLst>
            </p:cNvPr>
            <p:cNvCxnSpPr>
              <a:cxnSpLocks/>
            </p:cNvCxnSpPr>
            <p:nvPr/>
          </p:nvCxnSpPr>
          <p:spPr>
            <a:xfrm rot="10800000">
              <a:off x="6780177" y="4524749"/>
              <a:ext cx="513350" cy="3969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AA9C03B0-393C-4D50-882D-16B461FE65A2}"/>
              </a:ext>
            </a:extLst>
          </p:cNvPr>
          <p:cNvGrpSpPr/>
          <p:nvPr/>
        </p:nvGrpSpPr>
        <p:grpSpPr>
          <a:xfrm>
            <a:off x="3529228" y="4511268"/>
            <a:ext cx="1778382" cy="1166200"/>
            <a:chOff x="3529228" y="4511268"/>
            <a:chExt cx="1778382" cy="1166200"/>
          </a:xfrm>
        </p:grpSpPr>
        <p:sp>
          <p:nvSpPr>
            <p:cNvPr id="11" name="TextBox 10">
              <a:extLst>
                <a:ext uri="{FF2B5EF4-FFF2-40B4-BE49-F238E27FC236}">
                  <a16:creationId xmlns:a16="http://schemas.microsoft.com/office/drawing/2014/main" id="{8D25040C-D2BD-4FFB-8BC3-4E0429B5E254}"/>
                </a:ext>
              </a:extLst>
            </p:cNvPr>
            <p:cNvSpPr txBox="1"/>
            <p:nvPr/>
          </p:nvSpPr>
          <p:spPr>
            <a:xfrm>
              <a:off x="3529228" y="4892638"/>
              <a:ext cx="1300934" cy="784830"/>
            </a:xfrm>
            <a:prstGeom prst="rect">
              <a:avLst/>
            </a:prstGeom>
            <a:noFill/>
          </p:spPr>
          <p:txBody>
            <a:bodyPr wrap="none" rtlCol="0">
              <a:spAutoFit/>
            </a:bodyPr>
            <a:lstStyle/>
            <a:p>
              <a:pPr>
                <a:lnSpc>
                  <a:spcPts val="2700"/>
                </a:lnSpc>
              </a:pPr>
              <a:r>
                <a:rPr lang="en-US" sz="2400" dirty="0"/>
                <a:t>User </a:t>
              </a:r>
            </a:p>
            <a:p>
              <a:pPr>
                <a:lnSpc>
                  <a:spcPts val="2700"/>
                </a:lnSpc>
              </a:pPr>
              <a:r>
                <a:rPr lang="en-US" sz="2400" dirty="0"/>
                <a:t>Interface</a:t>
              </a:r>
            </a:p>
          </p:txBody>
        </p:sp>
        <p:cxnSp>
          <p:nvCxnSpPr>
            <p:cNvPr id="27" name="Straight Arrow Connector 26">
              <a:extLst>
                <a:ext uri="{FF2B5EF4-FFF2-40B4-BE49-F238E27FC236}">
                  <a16:creationId xmlns:a16="http://schemas.microsoft.com/office/drawing/2014/main" id="{225FC669-A607-4448-9517-592C9BE62435}"/>
                </a:ext>
              </a:extLst>
            </p:cNvPr>
            <p:cNvCxnSpPr>
              <a:cxnSpLocks/>
            </p:cNvCxnSpPr>
            <p:nvPr/>
          </p:nvCxnSpPr>
          <p:spPr>
            <a:xfrm rot="10800000" flipH="1">
              <a:off x="4794260" y="4511268"/>
              <a:ext cx="513350" cy="3969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506DC684-00A3-4AE1-9910-49BC7034193F}"/>
              </a:ext>
            </a:extLst>
          </p:cNvPr>
          <p:cNvSpPr txBox="1"/>
          <p:nvPr/>
        </p:nvSpPr>
        <p:spPr>
          <a:xfrm>
            <a:off x="444115" y="4427586"/>
            <a:ext cx="2025042" cy="784830"/>
          </a:xfrm>
          <a:prstGeom prst="rect">
            <a:avLst/>
          </a:prstGeom>
          <a:noFill/>
        </p:spPr>
        <p:txBody>
          <a:bodyPr wrap="none" rtlCol="0">
            <a:spAutoFit/>
          </a:bodyPr>
          <a:lstStyle/>
          <a:p>
            <a:pPr>
              <a:lnSpc>
                <a:spcPts val="2700"/>
              </a:lnSpc>
            </a:pPr>
            <a:r>
              <a:rPr lang="en-US" sz="2400" dirty="0"/>
              <a:t>Buyers/Sellers </a:t>
            </a:r>
          </a:p>
          <a:p>
            <a:pPr>
              <a:lnSpc>
                <a:spcPts val="2700"/>
              </a:lnSpc>
            </a:pPr>
            <a:r>
              <a:rPr lang="en-US" sz="2400" dirty="0"/>
              <a:t>Critical Mass</a:t>
            </a:r>
          </a:p>
        </p:txBody>
      </p:sp>
    </p:spTree>
    <p:extLst>
      <p:ext uri="{BB962C8B-B14F-4D97-AF65-F5344CB8AC3E}">
        <p14:creationId xmlns:p14="http://schemas.microsoft.com/office/powerpoint/2010/main" val="20177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dirty="0"/>
              <a:t>Implications/Predictions: Dematerialized</a:t>
            </a:r>
          </a:p>
        </p:txBody>
      </p:sp>
      <p:sp>
        <p:nvSpPr>
          <p:cNvPr id="3" name="Content Placeholder 2"/>
          <p:cNvSpPr>
            <a:spLocks noGrp="1"/>
          </p:cNvSpPr>
          <p:nvPr>
            <p:ph idx="1"/>
          </p:nvPr>
        </p:nvSpPr>
        <p:spPr>
          <a:xfrm>
            <a:off x="395039" y="2114559"/>
            <a:ext cx="5906609" cy="692859"/>
          </a:xfrm>
        </p:spPr>
        <p:txBody>
          <a:bodyPr anchor="t">
            <a:normAutofit/>
          </a:bodyPr>
          <a:lstStyle/>
          <a:p>
            <a:pPr lvl="0">
              <a:spcAft>
                <a:spcPts val="2400"/>
              </a:spcAft>
            </a:pPr>
            <a:r>
              <a:rPr lang="en-US" sz="2400" i="1" dirty="0"/>
              <a:t>Material 			Digital</a:t>
            </a:r>
          </a:p>
        </p:txBody>
      </p:sp>
      <p:sp>
        <p:nvSpPr>
          <p:cNvPr id="6" name="Arrow: Right 5">
            <a:extLst>
              <a:ext uri="{FF2B5EF4-FFF2-40B4-BE49-F238E27FC236}">
                <a16:creationId xmlns:a16="http://schemas.microsoft.com/office/drawing/2014/main" id="{3AC541AC-1A95-4B99-9C4E-E623282BE482}"/>
              </a:ext>
            </a:extLst>
          </p:cNvPr>
          <p:cNvSpPr/>
          <p:nvPr/>
        </p:nvSpPr>
        <p:spPr>
          <a:xfrm>
            <a:off x="2606541" y="2136117"/>
            <a:ext cx="741802" cy="375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Right 23">
            <a:extLst>
              <a:ext uri="{FF2B5EF4-FFF2-40B4-BE49-F238E27FC236}">
                <a16:creationId xmlns:a16="http://schemas.microsoft.com/office/drawing/2014/main" id="{4858B51A-E67D-4D21-BD7B-E07FB3D17017}"/>
              </a:ext>
            </a:extLst>
          </p:cNvPr>
          <p:cNvSpPr/>
          <p:nvPr/>
        </p:nvSpPr>
        <p:spPr>
          <a:xfrm>
            <a:off x="2606541" y="2982946"/>
            <a:ext cx="741802" cy="375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Right 24">
            <a:extLst>
              <a:ext uri="{FF2B5EF4-FFF2-40B4-BE49-F238E27FC236}">
                <a16:creationId xmlns:a16="http://schemas.microsoft.com/office/drawing/2014/main" id="{6FADDE5D-367C-4C29-87CC-A5D033C30C81}"/>
              </a:ext>
            </a:extLst>
          </p:cNvPr>
          <p:cNvSpPr/>
          <p:nvPr/>
        </p:nvSpPr>
        <p:spPr>
          <a:xfrm>
            <a:off x="2606541" y="3724098"/>
            <a:ext cx="741802" cy="375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Arrow: Right 25">
            <a:extLst>
              <a:ext uri="{FF2B5EF4-FFF2-40B4-BE49-F238E27FC236}">
                <a16:creationId xmlns:a16="http://schemas.microsoft.com/office/drawing/2014/main" id="{43D0737F-16B4-4F4A-B4FF-7C859748D170}"/>
              </a:ext>
            </a:extLst>
          </p:cNvPr>
          <p:cNvSpPr/>
          <p:nvPr/>
        </p:nvSpPr>
        <p:spPr>
          <a:xfrm>
            <a:off x="2606541" y="4537876"/>
            <a:ext cx="741802" cy="375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Right 26">
            <a:extLst>
              <a:ext uri="{FF2B5EF4-FFF2-40B4-BE49-F238E27FC236}">
                <a16:creationId xmlns:a16="http://schemas.microsoft.com/office/drawing/2014/main" id="{88BE6783-57CF-40C6-AB22-D1C972DEFE50}"/>
              </a:ext>
            </a:extLst>
          </p:cNvPr>
          <p:cNvSpPr/>
          <p:nvPr/>
        </p:nvSpPr>
        <p:spPr>
          <a:xfrm>
            <a:off x="2606541" y="5386805"/>
            <a:ext cx="741802" cy="375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27">
            <a:extLst>
              <a:ext uri="{FF2B5EF4-FFF2-40B4-BE49-F238E27FC236}">
                <a16:creationId xmlns:a16="http://schemas.microsoft.com/office/drawing/2014/main" id="{B4B60B46-EBE6-4E22-AC64-FC59D5583756}"/>
              </a:ext>
            </a:extLst>
          </p:cNvPr>
          <p:cNvPicPr>
            <a:picLocks noChangeAspect="1"/>
          </p:cNvPicPr>
          <p:nvPr/>
        </p:nvPicPr>
        <p:blipFill>
          <a:blip r:embed="rId3"/>
          <a:stretch>
            <a:fillRect/>
          </a:stretch>
        </p:blipFill>
        <p:spPr>
          <a:xfrm>
            <a:off x="7766009" y="1953375"/>
            <a:ext cx="646256" cy="646256"/>
          </a:xfrm>
          <a:prstGeom prst="rect">
            <a:avLst/>
          </a:prstGeom>
        </p:spPr>
      </p:pic>
      <p:pic>
        <p:nvPicPr>
          <p:cNvPr id="30" name="Picture 29">
            <a:extLst>
              <a:ext uri="{FF2B5EF4-FFF2-40B4-BE49-F238E27FC236}">
                <a16:creationId xmlns:a16="http://schemas.microsoft.com/office/drawing/2014/main" id="{803D9473-AA29-48C3-9E30-6B42E903C567}"/>
              </a:ext>
            </a:extLst>
          </p:cNvPr>
          <p:cNvPicPr>
            <a:picLocks noChangeAspect="1"/>
          </p:cNvPicPr>
          <p:nvPr/>
        </p:nvPicPr>
        <p:blipFill>
          <a:blip r:embed="rId4"/>
          <a:stretch>
            <a:fillRect/>
          </a:stretch>
        </p:blipFill>
        <p:spPr>
          <a:xfrm>
            <a:off x="7362958" y="2942292"/>
            <a:ext cx="1822837" cy="982902"/>
          </a:xfrm>
          <a:prstGeom prst="rect">
            <a:avLst/>
          </a:prstGeom>
        </p:spPr>
      </p:pic>
      <p:pic>
        <p:nvPicPr>
          <p:cNvPr id="2048" name="Picture 2047">
            <a:extLst>
              <a:ext uri="{FF2B5EF4-FFF2-40B4-BE49-F238E27FC236}">
                <a16:creationId xmlns:a16="http://schemas.microsoft.com/office/drawing/2014/main" id="{8F5FDC01-E04A-4473-97DC-93FD2C1BE0A5}"/>
              </a:ext>
            </a:extLst>
          </p:cNvPr>
          <p:cNvPicPr>
            <a:picLocks noChangeAspect="1"/>
          </p:cNvPicPr>
          <p:nvPr/>
        </p:nvPicPr>
        <p:blipFill>
          <a:blip r:embed="rId5"/>
          <a:stretch>
            <a:fillRect/>
          </a:stretch>
        </p:blipFill>
        <p:spPr>
          <a:xfrm>
            <a:off x="10304533" y="2882661"/>
            <a:ext cx="1101576" cy="1101576"/>
          </a:xfrm>
          <a:prstGeom prst="rect">
            <a:avLst/>
          </a:prstGeom>
        </p:spPr>
      </p:pic>
      <p:pic>
        <p:nvPicPr>
          <p:cNvPr id="2049" name="Picture 2048">
            <a:extLst>
              <a:ext uri="{FF2B5EF4-FFF2-40B4-BE49-F238E27FC236}">
                <a16:creationId xmlns:a16="http://schemas.microsoft.com/office/drawing/2014/main" id="{0B9562D3-86C9-47ED-A416-99FB287B853E}"/>
              </a:ext>
            </a:extLst>
          </p:cNvPr>
          <p:cNvPicPr>
            <a:picLocks noChangeAspect="1"/>
          </p:cNvPicPr>
          <p:nvPr/>
        </p:nvPicPr>
        <p:blipFill>
          <a:blip r:embed="rId6"/>
          <a:stretch>
            <a:fillRect/>
          </a:stretch>
        </p:blipFill>
        <p:spPr>
          <a:xfrm>
            <a:off x="9940723" y="1805373"/>
            <a:ext cx="1571904" cy="899743"/>
          </a:xfrm>
          <a:prstGeom prst="rect">
            <a:avLst/>
          </a:prstGeom>
        </p:spPr>
      </p:pic>
      <p:pic>
        <p:nvPicPr>
          <p:cNvPr id="2051" name="Picture 2050">
            <a:extLst>
              <a:ext uri="{FF2B5EF4-FFF2-40B4-BE49-F238E27FC236}">
                <a16:creationId xmlns:a16="http://schemas.microsoft.com/office/drawing/2014/main" id="{1422D609-7B65-425E-9257-81449D8BD3B4}"/>
              </a:ext>
            </a:extLst>
          </p:cNvPr>
          <p:cNvPicPr>
            <a:picLocks noChangeAspect="1"/>
          </p:cNvPicPr>
          <p:nvPr/>
        </p:nvPicPr>
        <p:blipFill>
          <a:blip r:embed="rId7"/>
          <a:stretch>
            <a:fillRect/>
          </a:stretch>
        </p:blipFill>
        <p:spPr>
          <a:xfrm>
            <a:off x="7569516" y="4274344"/>
            <a:ext cx="1186474" cy="933234"/>
          </a:xfrm>
          <a:prstGeom prst="rect">
            <a:avLst/>
          </a:prstGeom>
        </p:spPr>
      </p:pic>
      <p:pic>
        <p:nvPicPr>
          <p:cNvPr id="2052" name="Picture 2051">
            <a:extLst>
              <a:ext uri="{FF2B5EF4-FFF2-40B4-BE49-F238E27FC236}">
                <a16:creationId xmlns:a16="http://schemas.microsoft.com/office/drawing/2014/main" id="{CF8FBD60-EF85-4DCF-9B41-5C4CE3197C92}"/>
              </a:ext>
            </a:extLst>
          </p:cNvPr>
          <p:cNvPicPr>
            <a:picLocks noChangeAspect="1"/>
          </p:cNvPicPr>
          <p:nvPr/>
        </p:nvPicPr>
        <p:blipFill>
          <a:blip r:embed="rId8"/>
          <a:stretch>
            <a:fillRect/>
          </a:stretch>
        </p:blipFill>
        <p:spPr>
          <a:xfrm>
            <a:off x="9893147" y="4236967"/>
            <a:ext cx="1794027" cy="943311"/>
          </a:xfrm>
          <a:prstGeom prst="rect">
            <a:avLst/>
          </a:prstGeom>
        </p:spPr>
      </p:pic>
      <p:pic>
        <p:nvPicPr>
          <p:cNvPr id="2053" name="Picture 2052">
            <a:extLst>
              <a:ext uri="{FF2B5EF4-FFF2-40B4-BE49-F238E27FC236}">
                <a16:creationId xmlns:a16="http://schemas.microsoft.com/office/drawing/2014/main" id="{81652E33-D46A-4D09-A6D5-E35263DA07BB}"/>
              </a:ext>
            </a:extLst>
          </p:cNvPr>
          <p:cNvPicPr>
            <a:picLocks noChangeAspect="1"/>
          </p:cNvPicPr>
          <p:nvPr/>
        </p:nvPicPr>
        <p:blipFill>
          <a:blip r:embed="rId9"/>
          <a:stretch>
            <a:fillRect/>
          </a:stretch>
        </p:blipFill>
        <p:spPr>
          <a:xfrm>
            <a:off x="7008364" y="5466605"/>
            <a:ext cx="378580" cy="950751"/>
          </a:xfrm>
          <a:prstGeom prst="rect">
            <a:avLst/>
          </a:prstGeom>
        </p:spPr>
      </p:pic>
      <p:pic>
        <p:nvPicPr>
          <p:cNvPr id="2055" name="Picture 2054">
            <a:extLst>
              <a:ext uri="{FF2B5EF4-FFF2-40B4-BE49-F238E27FC236}">
                <a16:creationId xmlns:a16="http://schemas.microsoft.com/office/drawing/2014/main" id="{FE093768-62B0-4F1A-9D96-BB2F768422C7}"/>
              </a:ext>
            </a:extLst>
          </p:cNvPr>
          <p:cNvPicPr>
            <a:picLocks noChangeAspect="1"/>
          </p:cNvPicPr>
          <p:nvPr/>
        </p:nvPicPr>
        <p:blipFill>
          <a:blip r:embed="rId10"/>
          <a:stretch>
            <a:fillRect/>
          </a:stretch>
        </p:blipFill>
        <p:spPr>
          <a:xfrm>
            <a:off x="7523763" y="6027393"/>
            <a:ext cx="667641" cy="667641"/>
          </a:xfrm>
          <a:prstGeom prst="rect">
            <a:avLst/>
          </a:prstGeom>
        </p:spPr>
      </p:pic>
      <p:pic>
        <p:nvPicPr>
          <p:cNvPr id="2056" name="Picture 2055">
            <a:extLst>
              <a:ext uri="{FF2B5EF4-FFF2-40B4-BE49-F238E27FC236}">
                <a16:creationId xmlns:a16="http://schemas.microsoft.com/office/drawing/2014/main" id="{A011A6A7-9CD8-42EC-A3E6-68A0815E90FA}"/>
              </a:ext>
            </a:extLst>
          </p:cNvPr>
          <p:cNvPicPr>
            <a:picLocks noChangeAspect="1"/>
          </p:cNvPicPr>
          <p:nvPr/>
        </p:nvPicPr>
        <p:blipFill>
          <a:blip r:embed="rId11"/>
          <a:stretch>
            <a:fillRect/>
          </a:stretch>
        </p:blipFill>
        <p:spPr>
          <a:xfrm>
            <a:off x="8298961" y="5478788"/>
            <a:ext cx="1004034" cy="742447"/>
          </a:xfrm>
          <a:prstGeom prst="rect">
            <a:avLst/>
          </a:prstGeom>
        </p:spPr>
      </p:pic>
      <p:pic>
        <p:nvPicPr>
          <p:cNvPr id="2057" name="Picture 2056">
            <a:extLst>
              <a:ext uri="{FF2B5EF4-FFF2-40B4-BE49-F238E27FC236}">
                <a16:creationId xmlns:a16="http://schemas.microsoft.com/office/drawing/2014/main" id="{B39D6236-46C3-4F73-AFFD-C44162054F1F}"/>
              </a:ext>
            </a:extLst>
          </p:cNvPr>
          <p:cNvPicPr>
            <a:picLocks noChangeAspect="1"/>
          </p:cNvPicPr>
          <p:nvPr/>
        </p:nvPicPr>
        <p:blipFill>
          <a:blip r:embed="rId12"/>
          <a:stretch>
            <a:fillRect/>
          </a:stretch>
        </p:blipFill>
        <p:spPr>
          <a:xfrm>
            <a:off x="10477035" y="5409529"/>
            <a:ext cx="929074" cy="1284546"/>
          </a:xfrm>
          <a:prstGeom prst="rect">
            <a:avLst/>
          </a:prstGeom>
        </p:spPr>
      </p:pic>
      <p:sp>
        <p:nvSpPr>
          <p:cNvPr id="44" name="Content Placeholder 2">
            <a:extLst>
              <a:ext uri="{FF2B5EF4-FFF2-40B4-BE49-F238E27FC236}">
                <a16:creationId xmlns:a16="http://schemas.microsoft.com/office/drawing/2014/main" id="{9CD18FB4-F172-434D-9FDC-2872AE7EE7C3}"/>
              </a:ext>
            </a:extLst>
          </p:cNvPr>
          <p:cNvSpPr txBox="1">
            <a:spLocks/>
          </p:cNvSpPr>
          <p:nvPr/>
        </p:nvSpPr>
        <p:spPr>
          <a:xfrm>
            <a:off x="417464" y="2937119"/>
            <a:ext cx="5906609" cy="13549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pPr>
            <a:r>
              <a:rPr lang="en-US" sz="2400" i="1" dirty="0"/>
              <a:t>Inventory			Information</a:t>
            </a:r>
          </a:p>
          <a:p>
            <a:pPr>
              <a:spcAft>
                <a:spcPts val="2400"/>
              </a:spcAft>
            </a:pPr>
            <a:r>
              <a:rPr lang="en-US" sz="2400" i="1" dirty="0"/>
              <a:t>To Stock			To Order</a:t>
            </a:r>
          </a:p>
        </p:txBody>
      </p:sp>
      <p:sp>
        <p:nvSpPr>
          <p:cNvPr id="45" name="Content Placeholder 2">
            <a:extLst>
              <a:ext uri="{FF2B5EF4-FFF2-40B4-BE49-F238E27FC236}">
                <a16:creationId xmlns:a16="http://schemas.microsoft.com/office/drawing/2014/main" id="{00178B46-1E39-49C6-8CCF-55AE0EB9B9F4}"/>
              </a:ext>
            </a:extLst>
          </p:cNvPr>
          <p:cNvSpPr txBox="1">
            <a:spLocks/>
          </p:cNvSpPr>
          <p:nvPr/>
        </p:nvSpPr>
        <p:spPr>
          <a:xfrm>
            <a:off x="417464" y="5277006"/>
            <a:ext cx="5906609" cy="5946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pPr>
            <a:r>
              <a:rPr lang="en-US" sz="2400" i="1" dirty="0"/>
              <a:t>Unitary			Modular    Design			Design</a:t>
            </a:r>
          </a:p>
        </p:txBody>
      </p:sp>
      <p:sp>
        <p:nvSpPr>
          <p:cNvPr id="46" name="Content Placeholder 2">
            <a:extLst>
              <a:ext uri="{FF2B5EF4-FFF2-40B4-BE49-F238E27FC236}">
                <a16:creationId xmlns:a16="http://schemas.microsoft.com/office/drawing/2014/main" id="{ACF1B88C-BCF4-4AC3-B36F-0013CD7C9F6A}"/>
              </a:ext>
            </a:extLst>
          </p:cNvPr>
          <p:cNvSpPr txBox="1">
            <a:spLocks/>
          </p:cNvSpPr>
          <p:nvPr/>
        </p:nvSpPr>
        <p:spPr>
          <a:xfrm>
            <a:off x="428480" y="4493425"/>
            <a:ext cx="5906609" cy="5932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400"/>
              </a:spcAft>
            </a:pPr>
            <a:r>
              <a:rPr lang="en-US" sz="2400" i="1" dirty="0"/>
              <a:t>Ownership			Access</a:t>
            </a:r>
          </a:p>
        </p:txBody>
      </p:sp>
    </p:spTree>
    <p:extLst>
      <p:ext uri="{BB962C8B-B14F-4D97-AF65-F5344CB8AC3E}">
        <p14:creationId xmlns:p14="http://schemas.microsoft.com/office/powerpoint/2010/main" val="38152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9"/>
                                        </p:tgtEl>
                                        <p:attrNameLst>
                                          <p:attrName>style.visibility</p:attrName>
                                        </p:attrNameLst>
                                      </p:cBhvr>
                                      <p:to>
                                        <p:strVal val="visible"/>
                                      </p:to>
                                    </p:set>
                                    <p:anim calcmode="lin" valueType="num">
                                      <p:cBhvr additive="base">
                                        <p:cTn id="15" dur="500" fill="hold"/>
                                        <p:tgtEl>
                                          <p:spTgt spid="2049"/>
                                        </p:tgtEl>
                                        <p:attrNameLst>
                                          <p:attrName>ppt_x</p:attrName>
                                        </p:attrNameLst>
                                      </p:cBhvr>
                                      <p:tavLst>
                                        <p:tav tm="0">
                                          <p:val>
                                            <p:strVal val="#ppt_x"/>
                                          </p:val>
                                        </p:tav>
                                        <p:tav tm="100000">
                                          <p:val>
                                            <p:strVal val="#ppt_x"/>
                                          </p:val>
                                        </p:tav>
                                      </p:tavLst>
                                    </p:anim>
                                    <p:anim calcmode="lin" valueType="num">
                                      <p:cBhvr additive="base">
                                        <p:cTn id="16" dur="500" fill="hold"/>
                                        <p:tgtEl>
                                          <p:spTgt spid="20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ppt_x"/>
                                          </p:val>
                                        </p:tav>
                                        <p:tav tm="100000">
                                          <p:val>
                                            <p:strVal val="#ppt_x"/>
                                          </p:val>
                                        </p:tav>
                                      </p:tavLst>
                                    </p:anim>
                                    <p:anim calcmode="lin" valueType="num">
                                      <p:cBhvr additive="base">
                                        <p:cTn id="34" dur="500" fill="hold"/>
                                        <p:tgtEl>
                                          <p:spTgt spid="3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48"/>
                                        </p:tgtEl>
                                        <p:attrNameLst>
                                          <p:attrName>style.visibility</p:attrName>
                                        </p:attrNameLst>
                                      </p:cBhvr>
                                      <p:to>
                                        <p:strVal val="visible"/>
                                      </p:to>
                                    </p:set>
                                    <p:anim calcmode="lin" valueType="num">
                                      <p:cBhvr additive="base">
                                        <p:cTn id="37" dur="500" fill="hold"/>
                                        <p:tgtEl>
                                          <p:spTgt spid="2048"/>
                                        </p:tgtEl>
                                        <p:attrNameLst>
                                          <p:attrName>ppt_x</p:attrName>
                                        </p:attrNameLst>
                                      </p:cBhvr>
                                      <p:tavLst>
                                        <p:tav tm="0">
                                          <p:val>
                                            <p:strVal val="#ppt_x"/>
                                          </p:val>
                                        </p:tav>
                                        <p:tav tm="100000">
                                          <p:val>
                                            <p:strVal val="#ppt_x"/>
                                          </p:val>
                                        </p:tav>
                                      </p:tavLst>
                                    </p:anim>
                                    <p:anim calcmode="lin" valueType="num">
                                      <p:cBhvr additive="base">
                                        <p:cTn id="38" dur="500" fill="hold"/>
                                        <p:tgtEl>
                                          <p:spTgt spid="204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500" fill="hold"/>
                                        <p:tgtEl>
                                          <p:spTgt spid="44"/>
                                        </p:tgtEl>
                                        <p:attrNameLst>
                                          <p:attrName>ppt_x</p:attrName>
                                        </p:attrNameLst>
                                      </p:cBhvr>
                                      <p:tavLst>
                                        <p:tav tm="0">
                                          <p:val>
                                            <p:strVal val="#ppt_x"/>
                                          </p:val>
                                        </p:tav>
                                        <p:tav tm="100000">
                                          <p:val>
                                            <p:strVal val="#ppt_x"/>
                                          </p:val>
                                        </p:tav>
                                      </p:tavLst>
                                    </p:anim>
                                    <p:anim calcmode="lin" valueType="num">
                                      <p:cBhvr additive="base">
                                        <p:cTn id="4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51"/>
                                        </p:tgtEl>
                                        <p:attrNameLst>
                                          <p:attrName>style.visibility</p:attrName>
                                        </p:attrNameLst>
                                      </p:cBhvr>
                                      <p:to>
                                        <p:strVal val="visible"/>
                                      </p:to>
                                    </p:set>
                                    <p:anim calcmode="lin" valueType="num">
                                      <p:cBhvr additive="base">
                                        <p:cTn id="51" dur="500" fill="hold"/>
                                        <p:tgtEl>
                                          <p:spTgt spid="2051"/>
                                        </p:tgtEl>
                                        <p:attrNameLst>
                                          <p:attrName>ppt_x</p:attrName>
                                        </p:attrNameLst>
                                      </p:cBhvr>
                                      <p:tavLst>
                                        <p:tav tm="0">
                                          <p:val>
                                            <p:strVal val="#ppt_x"/>
                                          </p:val>
                                        </p:tav>
                                        <p:tav tm="100000">
                                          <p:val>
                                            <p:strVal val="#ppt_x"/>
                                          </p:val>
                                        </p:tav>
                                      </p:tavLst>
                                    </p:anim>
                                    <p:anim calcmode="lin" valueType="num">
                                      <p:cBhvr additive="base">
                                        <p:cTn id="52" dur="500" fill="hold"/>
                                        <p:tgtEl>
                                          <p:spTgt spid="205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52"/>
                                        </p:tgtEl>
                                        <p:attrNameLst>
                                          <p:attrName>style.visibility</p:attrName>
                                        </p:attrNameLst>
                                      </p:cBhvr>
                                      <p:to>
                                        <p:strVal val="visible"/>
                                      </p:to>
                                    </p:set>
                                    <p:anim calcmode="lin" valueType="num">
                                      <p:cBhvr additive="base">
                                        <p:cTn id="55" dur="500" fill="hold"/>
                                        <p:tgtEl>
                                          <p:spTgt spid="2052"/>
                                        </p:tgtEl>
                                        <p:attrNameLst>
                                          <p:attrName>ppt_x</p:attrName>
                                        </p:attrNameLst>
                                      </p:cBhvr>
                                      <p:tavLst>
                                        <p:tav tm="0">
                                          <p:val>
                                            <p:strVal val="#ppt_x"/>
                                          </p:val>
                                        </p:tav>
                                        <p:tav tm="100000">
                                          <p:val>
                                            <p:strVal val="#ppt_x"/>
                                          </p:val>
                                        </p:tav>
                                      </p:tavLst>
                                    </p:anim>
                                    <p:anim calcmode="lin" valueType="num">
                                      <p:cBhvr additive="base">
                                        <p:cTn id="56" dur="500" fill="hold"/>
                                        <p:tgtEl>
                                          <p:spTgt spid="205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500" fill="hold"/>
                                        <p:tgtEl>
                                          <p:spTgt spid="46"/>
                                        </p:tgtEl>
                                        <p:attrNameLst>
                                          <p:attrName>ppt_x</p:attrName>
                                        </p:attrNameLst>
                                      </p:cBhvr>
                                      <p:tavLst>
                                        <p:tav tm="0">
                                          <p:val>
                                            <p:strVal val="#ppt_x"/>
                                          </p:val>
                                        </p:tav>
                                        <p:tav tm="100000">
                                          <p:val>
                                            <p:strVal val="#ppt_x"/>
                                          </p:val>
                                        </p:tav>
                                      </p:tavLst>
                                    </p:anim>
                                    <p:anim calcmode="lin" valueType="num">
                                      <p:cBhvr additive="base">
                                        <p:cTn id="60" dur="500" fill="hold"/>
                                        <p:tgtEl>
                                          <p:spTgt spid="4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053"/>
                                        </p:tgtEl>
                                        <p:attrNameLst>
                                          <p:attrName>style.visibility</p:attrName>
                                        </p:attrNameLst>
                                      </p:cBhvr>
                                      <p:to>
                                        <p:strVal val="visible"/>
                                      </p:to>
                                    </p:set>
                                    <p:anim calcmode="lin" valueType="num">
                                      <p:cBhvr additive="base">
                                        <p:cTn id="67" dur="500" fill="hold"/>
                                        <p:tgtEl>
                                          <p:spTgt spid="2053"/>
                                        </p:tgtEl>
                                        <p:attrNameLst>
                                          <p:attrName>ppt_x</p:attrName>
                                        </p:attrNameLst>
                                      </p:cBhvr>
                                      <p:tavLst>
                                        <p:tav tm="0">
                                          <p:val>
                                            <p:strVal val="#ppt_x"/>
                                          </p:val>
                                        </p:tav>
                                        <p:tav tm="100000">
                                          <p:val>
                                            <p:strVal val="#ppt_x"/>
                                          </p:val>
                                        </p:tav>
                                      </p:tavLst>
                                    </p:anim>
                                    <p:anim calcmode="lin" valueType="num">
                                      <p:cBhvr additive="base">
                                        <p:cTn id="68" dur="500" fill="hold"/>
                                        <p:tgtEl>
                                          <p:spTgt spid="205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055"/>
                                        </p:tgtEl>
                                        <p:attrNameLst>
                                          <p:attrName>style.visibility</p:attrName>
                                        </p:attrNameLst>
                                      </p:cBhvr>
                                      <p:to>
                                        <p:strVal val="visible"/>
                                      </p:to>
                                    </p:set>
                                    <p:anim calcmode="lin" valueType="num">
                                      <p:cBhvr additive="base">
                                        <p:cTn id="71" dur="500" fill="hold"/>
                                        <p:tgtEl>
                                          <p:spTgt spid="2055"/>
                                        </p:tgtEl>
                                        <p:attrNameLst>
                                          <p:attrName>ppt_x</p:attrName>
                                        </p:attrNameLst>
                                      </p:cBhvr>
                                      <p:tavLst>
                                        <p:tav tm="0">
                                          <p:val>
                                            <p:strVal val="#ppt_x"/>
                                          </p:val>
                                        </p:tav>
                                        <p:tav tm="100000">
                                          <p:val>
                                            <p:strVal val="#ppt_x"/>
                                          </p:val>
                                        </p:tav>
                                      </p:tavLst>
                                    </p:anim>
                                    <p:anim calcmode="lin" valueType="num">
                                      <p:cBhvr additive="base">
                                        <p:cTn id="72" dur="500" fill="hold"/>
                                        <p:tgtEl>
                                          <p:spTgt spid="205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056"/>
                                        </p:tgtEl>
                                        <p:attrNameLst>
                                          <p:attrName>style.visibility</p:attrName>
                                        </p:attrNameLst>
                                      </p:cBhvr>
                                      <p:to>
                                        <p:strVal val="visible"/>
                                      </p:to>
                                    </p:set>
                                    <p:anim calcmode="lin" valueType="num">
                                      <p:cBhvr additive="base">
                                        <p:cTn id="75" dur="500" fill="hold"/>
                                        <p:tgtEl>
                                          <p:spTgt spid="2056"/>
                                        </p:tgtEl>
                                        <p:attrNameLst>
                                          <p:attrName>ppt_x</p:attrName>
                                        </p:attrNameLst>
                                      </p:cBhvr>
                                      <p:tavLst>
                                        <p:tav tm="0">
                                          <p:val>
                                            <p:strVal val="#ppt_x"/>
                                          </p:val>
                                        </p:tav>
                                        <p:tav tm="100000">
                                          <p:val>
                                            <p:strVal val="#ppt_x"/>
                                          </p:val>
                                        </p:tav>
                                      </p:tavLst>
                                    </p:anim>
                                    <p:anim calcmode="lin" valueType="num">
                                      <p:cBhvr additive="base">
                                        <p:cTn id="76" dur="500" fill="hold"/>
                                        <p:tgtEl>
                                          <p:spTgt spid="205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057"/>
                                        </p:tgtEl>
                                        <p:attrNameLst>
                                          <p:attrName>style.visibility</p:attrName>
                                        </p:attrNameLst>
                                      </p:cBhvr>
                                      <p:to>
                                        <p:strVal val="visible"/>
                                      </p:to>
                                    </p:set>
                                    <p:anim calcmode="lin" valueType="num">
                                      <p:cBhvr additive="base">
                                        <p:cTn id="79" dur="500" fill="hold"/>
                                        <p:tgtEl>
                                          <p:spTgt spid="2057"/>
                                        </p:tgtEl>
                                        <p:attrNameLst>
                                          <p:attrName>ppt_x</p:attrName>
                                        </p:attrNameLst>
                                      </p:cBhvr>
                                      <p:tavLst>
                                        <p:tav tm="0">
                                          <p:val>
                                            <p:strVal val="#ppt_x"/>
                                          </p:val>
                                        </p:tav>
                                        <p:tav tm="100000">
                                          <p:val>
                                            <p:strVal val="#ppt_x"/>
                                          </p:val>
                                        </p:tav>
                                      </p:tavLst>
                                    </p:anim>
                                    <p:anim calcmode="lin" valueType="num">
                                      <p:cBhvr additive="base">
                                        <p:cTn id="80" dur="500" fill="hold"/>
                                        <p:tgtEl>
                                          <p:spTgt spid="205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500" fill="hold"/>
                                        <p:tgtEl>
                                          <p:spTgt spid="45"/>
                                        </p:tgtEl>
                                        <p:attrNameLst>
                                          <p:attrName>ppt_x</p:attrName>
                                        </p:attrNameLst>
                                      </p:cBhvr>
                                      <p:tavLst>
                                        <p:tav tm="0">
                                          <p:val>
                                            <p:strVal val="#ppt_x"/>
                                          </p:val>
                                        </p:tav>
                                        <p:tav tm="100000">
                                          <p:val>
                                            <p:strVal val="#ppt_x"/>
                                          </p:val>
                                        </p:tav>
                                      </p:tavLst>
                                    </p:anim>
                                    <p:anim calcmode="lin" valueType="num">
                                      <p:cBhvr additive="base">
                                        <p:cTn id="8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24" grpId="0" animBg="1"/>
      <p:bldP spid="25" grpId="0" animBg="1"/>
      <p:bldP spid="26" grpId="0" animBg="1"/>
      <p:bldP spid="27" grpId="0" animBg="1"/>
      <p:bldP spid="44"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Dematerialization of Value</a:t>
            </a:r>
          </a:p>
        </p:txBody>
      </p:sp>
      <p:graphicFrame>
        <p:nvGraphicFramePr>
          <p:cNvPr id="6" name="Content Placeholder 5"/>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897880" y="6391656"/>
            <a:ext cx="5093208" cy="369332"/>
          </a:xfrm>
          <a:prstGeom prst="rect">
            <a:avLst/>
          </a:prstGeom>
          <a:noFill/>
        </p:spPr>
        <p:txBody>
          <a:bodyPr wrap="square" rtlCol="0">
            <a:spAutoFit/>
          </a:bodyPr>
          <a:lstStyle/>
          <a:p>
            <a:r>
              <a:rPr lang="en-US" dirty="0"/>
              <a:t>Source: Kelly, </a:t>
            </a:r>
            <a:r>
              <a:rPr lang="en-US" i="1" dirty="0"/>
              <a:t>The Inevitable: …, </a:t>
            </a:r>
            <a:r>
              <a:rPr lang="en-US" dirty="0"/>
              <a:t>2016, p. 111</a:t>
            </a:r>
          </a:p>
        </p:txBody>
      </p:sp>
    </p:spTree>
    <p:extLst>
      <p:ext uri="{BB962C8B-B14F-4D97-AF65-F5344CB8AC3E}">
        <p14:creationId xmlns:p14="http://schemas.microsoft.com/office/powerpoint/2010/main" val="375102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 result for threadless"/>
          <p:cNvPicPr>
            <a:picLocks noChangeAspect="1" noChangeArrowheads="1"/>
          </p:cNvPicPr>
          <p:nvPr/>
        </p:nvPicPr>
        <p:blipFill rotWithShape="1">
          <a:blip r:embed="rId3">
            <a:extLst>
              <a:ext uri="{28A0092B-C50C-407E-A947-70E740481C1C}">
                <a14:useLocalDpi xmlns:a14="http://schemas.microsoft.com/office/drawing/2010/main" val="0"/>
              </a:ext>
            </a:extLst>
          </a:blip>
          <a:srcRect b="13857"/>
          <a:stretch/>
        </p:blipFill>
        <p:spPr bwMode="auto">
          <a:xfrm>
            <a:off x="6587330" y="1691641"/>
            <a:ext cx="4004406" cy="2500885"/>
          </a:xfrm>
          <a:custGeom>
            <a:avLst/>
            <a:gdLst>
              <a:gd name="connsiteX0" fmla="*/ 1158807 w 4004406"/>
              <a:gd name="connsiteY0" fmla="*/ 0 h 2500885"/>
              <a:gd name="connsiteX1" fmla="*/ 4004406 w 4004406"/>
              <a:gd name="connsiteY1" fmla="*/ 0 h 2500885"/>
              <a:gd name="connsiteX2" fmla="*/ 2845598 w 4004406"/>
              <a:gd name="connsiteY2" fmla="*/ 2500885 h 2500885"/>
              <a:gd name="connsiteX3" fmla="*/ 0 w 4004406"/>
              <a:gd name="connsiteY3" fmla="*/ 2500885 h 2500885"/>
            </a:gdLst>
            <a:ahLst/>
            <a:cxnLst>
              <a:cxn ang="0">
                <a:pos x="connsiteX0" y="connsiteY0"/>
              </a:cxn>
              <a:cxn ang="0">
                <a:pos x="connsiteX1" y="connsiteY1"/>
              </a:cxn>
              <a:cxn ang="0">
                <a:pos x="connsiteX2" y="connsiteY2"/>
              </a:cxn>
              <a:cxn ang="0">
                <a:pos x="connsiteX3" y="connsiteY3"/>
              </a:cxn>
            </a:cxnLst>
            <a:rect l="l" t="t" r="r" b="b"/>
            <a:pathLst>
              <a:path w="4004406" h="2500885">
                <a:moveTo>
                  <a:pt x="1158807" y="0"/>
                </a:moveTo>
                <a:lnTo>
                  <a:pt x="4004406" y="0"/>
                </a:lnTo>
                <a:lnTo>
                  <a:pt x="2845598" y="2500885"/>
                </a:lnTo>
                <a:lnTo>
                  <a:pt x="0" y="2500885"/>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Image result for airpla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169" r="1" b="12878"/>
          <a:stretch/>
        </p:blipFill>
        <p:spPr bwMode="auto">
          <a:xfrm>
            <a:off x="4791075" y="4357117"/>
            <a:ext cx="4570758" cy="2500884"/>
          </a:xfrm>
          <a:custGeom>
            <a:avLst/>
            <a:gdLst>
              <a:gd name="connsiteX0" fmla="*/ 1717230 w 4570758"/>
              <a:gd name="connsiteY0" fmla="*/ 0 h 2500884"/>
              <a:gd name="connsiteX1" fmla="*/ 4570758 w 4570758"/>
              <a:gd name="connsiteY1" fmla="*/ 0 h 2500884"/>
              <a:gd name="connsiteX2" fmla="*/ 3411951 w 4570758"/>
              <a:gd name="connsiteY2" fmla="*/ 2500884 h 2500884"/>
              <a:gd name="connsiteX3" fmla="*/ 3405728 w 4570758"/>
              <a:gd name="connsiteY3" fmla="*/ 2500884 h 2500884"/>
              <a:gd name="connsiteX4" fmla="*/ 2215937 w 4570758"/>
              <a:gd name="connsiteY4" fmla="*/ 2500884 h 2500884"/>
              <a:gd name="connsiteX5" fmla="*/ 565892 w 4570758"/>
              <a:gd name="connsiteY5" fmla="*/ 2500884 h 2500884"/>
              <a:gd name="connsiteX6" fmla="*/ 0 w 4570758"/>
              <a:gd name="connsiteY6" fmla="*/ 2500884 h 2500884"/>
              <a:gd name="connsiteX7" fmla="*/ 0 w 4570758"/>
              <a:gd name="connsiteY7" fmla="*/ 2500883 h 2500884"/>
              <a:gd name="connsiteX8" fmla="*/ 552186 w 4570758"/>
              <a:gd name="connsiteY8" fmla="*/ 2500883 h 2500884"/>
              <a:gd name="connsiteX9" fmla="*/ 558423 w 4570758"/>
              <a:gd name="connsiteY9"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0758" h="2500884">
                <a:moveTo>
                  <a:pt x="1717230" y="0"/>
                </a:moveTo>
                <a:lnTo>
                  <a:pt x="4570758" y="0"/>
                </a:lnTo>
                <a:lnTo>
                  <a:pt x="3411951" y="2500884"/>
                </a:lnTo>
                <a:lnTo>
                  <a:pt x="3405728" y="2500884"/>
                </a:lnTo>
                <a:lnTo>
                  <a:pt x="2215937" y="2500884"/>
                </a:lnTo>
                <a:lnTo>
                  <a:pt x="565892"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pic>
        <p:nvPicPr>
          <p:cNvPr id="1038" name="Picture 14" descr="Image result for i-phone 8"/>
          <p:cNvPicPr>
            <a:picLocks noChangeAspect="1" noChangeArrowheads="1"/>
          </p:cNvPicPr>
          <p:nvPr/>
        </p:nvPicPr>
        <p:blipFill rotWithShape="1">
          <a:blip r:embed="rId5">
            <a:extLst>
              <a:ext uri="{28A0092B-C50C-407E-A947-70E740481C1C}">
                <a14:useLocalDpi xmlns:a14="http://schemas.microsoft.com/office/drawing/2010/main" val="0"/>
              </a:ext>
            </a:extLst>
          </a:blip>
          <a:srcRect r="2" b="16424"/>
          <a:stretch/>
        </p:blipFill>
        <p:spPr bwMode="auto">
          <a:xfrm>
            <a:off x="7823674" y="4357117"/>
            <a:ext cx="4368327" cy="2500884"/>
          </a:xfrm>
          <a:custGeom>
            <a:avLst/>
            <a:gdLst>
              <a:gd name="connsiteX0" fmla="*/ 1717230 w 4368327"/>
              <a:gd name="connsiteY0" fmla="*/ 0 h 2500884"/>
              <a:gd name="connsiteX1" fmla="*/ 4368327 w 4368327"/>
              <a:gd name="connsiteY1" fmla="*/ 0 h 2500884"/>
              <a:gd name="connsiteX2" fmla="*/ 4368327 w 4368327"/>
              <a:gd name="connsiteY2" fmla="*/ 2500884 h 2500884"/>
              <a:gd name="connsiteX3" fmla="*/ 0 w 4368327"/>
              <a:gd name="connsiteY3" fmla="*/ 2500884 h 2500884"/>
              <a:gd name="connsiteX4" fmla="*/ 0 w 4368327"/>
              <a:gd name="connsiteY4" fmla="*/ 2500883 h 2500884"/>
              <a:gd name="connsiteX5" fmla="*/ 552186 w 4368327"/>
              <a:gd name="connsiteY5" fmla="*/ 2500883 h 2500884"/>
              <a:gd name="connsiteX6" fmla="*/ 558423 w 4368327"/>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8327" h="2500884">
                <a:moveTo>
                  <a:pt x="1717230" y="0"/>
                </a:moveTo>
                <a:lnTo>
                  <a:pt x="4368327" y="0"/>
                </a:lnTo>
                <a:lnTo>
                  <a:pt x="4368327"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6"/>
            <a:ext cx="10515600" cy="1225136"/>
          </a:xfrm>
        </p:spPr>
        <p:txBody>
          <a:bodyPr>
            <a:normAutofit/>
          </a:bodyPr>
          <a:lstStyle/>
          <a:p>
            <a:r>
              <a:rPr lang="en-US" dirty="0"/>
              <a:t>Implications/Predictions: Service Platforms</a:t>
            </a:r>
          </a:p>
        </p:txBody>
      </p:sp>
      <p:sp>
        <p:nvSpPr>
          <p:cNvPr id="3" name="Content Placeholder 2"/>
          <p:cNvSpPr>
            <a:spLocks noGrp="1"/>
          </p:cNvSpPr>
          <p:nvPr>
            <p:ph idx="1"/>
          </p:nvPr>
        </p:nvSpPr>
        <p:spPr>
          <a:xfrm>
            <a:off x="838200" y="2015406"/>
            <a:ext cx="5097779" cy="909188"/>
          </a:xfrm>
        </p:spPr>
        <p:txBody>
          <a:bodyPr anchor="t">
            <a:normAutofit/>
          </a:bodyPr>
          <a:lstStyle/>
          <a:p>
            <a:pPr lvl="0"/>
            <a:r>
              <a:rPr lang="en-US" sz="2400" dirty="0"/>
              <a:t>From </a:t>
            </a:r>
            <a:r>
              <a:rPr lang="en-US" sz="2400" i="1" dirty="0"/>
              <a:t>product/service design </a:t>
            </a:r>
            <a:r>
              <a:rPr lang="en-US" sz="2400" dirty="0"/>
              <a:t>to </a:t>
            </a:r>
            <a:r>
              <a:rPr lang="en-US" sz="2400" i="1" dirty="0"/>
              <a:t>platform design</a:t>
            </a:r>
          </a:p>
        </p:txBody>
      </p:sp>
      <p:pic>
        <p:nvPicPr>
          <p:cNvPr id="1040" name="Picture 16" descr="Image result for toaster ov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22304" y="3904332"/>
            <a:ext cx="1648628" cy="1122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4448" y="3120540"/>
            <a:ext cx="676788" cy="307777"/>
          </a:xfrm>
          <a:prstGeom prst="rect">
            <a:avLst/>
          </a:prstGeom>
          <a:noFill/>
        </p:spPr>
        <p:txBody>
          <a:bodyPr wrap="none" rtlCol="0">
            <a:spAutoFit/>
          </a:bodyPr>
          <a:lstStyle/>
          <a:p>
            <a:r>
              <a:rPr lang="en-US" sz="1400" dirty="0">
                <a:solidFill>
                  <a:schemeClr val="accent1">
                    <a:lumMod val="60000"/>
                    <a:lumOff val="40000"/>
                  </a:schemeClr>
                </a:solidFill>
              </a:rPr>
              <a:t>Design</a:t>
            </a:r>
          </a:p>
        </p:txBody>
      </p:sp>
      <p:sp>
        <p:nvSpPr>
          <p:cNvPr id="13" name="TextBox 12"/>
          <p:cNvSpPr txBox="1"/>
          <p:nvPr/>
        </p:nvSpPr>
        <p:spPr>
          <a:xfrm>
            <a:off x="1903127" y="2854824"/>
            <a:ext cx="1167307" cy="307777"/>
          </a:xfrm>
          <a:prstGeom prst="rect">
            <a:avLst/>
          </a:prstGeom>
          <a:noFill/>
        </p:spPr>
        <p:txBody>
          <a:bodyPr wrap="none" rtlCol="0">
            <a:spAutoFit/>
          </a:bodyPr>
          <a:lstStyle/>
          <a:p>
            <a:r>
              <a:rPr lang="en-US" sz="1400" dirty="0">
                <a:solidFill>
                  <a:schemeClr val="accent1">
                    <a:lumMod val="60000"/>
                    <a:lumOff val="40000"/>
                  </a:schemeClr>
                </a:solidFill>
              </a:rPr>
              <a:t>Sales support</a:t>
            </a:r>
          </a:p>
        </p:txBody>
      </p:sp>
      <p:sp>
        <p:nvSpPr>
          <p:cNvPr id="19" name="TextBox 18"/>
          <p:cNvSpPr txBox="1"/>
          <p:nvPr/>
        </p:nvSpPr>
        <p:spPr>
          <a:xfrm>
            <a:off x="3617210" y="3151571"/>
            <a:ext cx="549318" cy="307777"/>
          </a:xfrm>
          <a:prstGeom prst="rect">
            <a:avLst/>
          </a:prstGeom>
          <a:noFill/>
        </p:spPr>
        <p:txBody>
          <a:bodyPr wrap="none" rtlCol="0">
            <a:spAutoFit/>
          </a:bodyPr>
          <a:lstStyle/>
          <a:p>
            <a:r>
              <a:rPr lang="en-US" sz="1400" dirty="0">
                <a:solidFill>
                  <a:schemeClr val="accent1">
                    <a:lumMod val="60000"/>
                    <a:lumOff val="40000"/>
                  </a:schemeClr>
                </a:solidFill>
              </a:rPr>
              <a:t>FAQs</a:t>
            </a:r>
          </a:p>
        </p:txBody>
      </p:sp>
      <p:sp>
        <p:nvSpPr>
          <p:cNvPr id="20" name="TextBox 19"/>
          <p:cNvSpPr txBox="1"/>
          <p:nvPr/>
        </p:nvSpPr>
        <p:spPr>
          <a:xfrm>
            <a:off x="3904420" y="3417674"/>
            <a:ext cx="880369" cy="307777"/>
          </a:xfrm>
          <a:prstGeom prst="rect">
            <a:avLst/>
          </a:prstGeom>
          <a:noFill/>
        </p:spPr>
        <p:txBody>
          <a:bodyPr wrap="none" rtlCol="0">
            <a:spAutoFit/>
          </a:bodyPr>
          <a:lstStyle/>
          <a:p>
            <a:r>
              <a:rPr lang="en-US" sz="1400" dirty="0">
                <a:solidFill>
                  <a:schemeClr val="accent2">
                    <a:lumMod val="60000"/>
                    <a:lumOff val="40000"/>
                  </a:schemeClr>
                </a:solidFill>
              </a:rPr>
              <a:t>Financing</a:t>
            </a:r>
          </a:p>
        </p:txBody>
      </p:sp>
      <p:sp>
        <p:nvSpPr>
          <p:cNvPr id="21" name="TextBox 20"/>
          <p:cNvSpPr txBox="1"/>
          <p:nvPr/>
        </p:nvSpPr>
        <p:spPr>
          <a:xfrm>
            <a:off x="4062378" y="3868518"/>
            <a:ext cx="997966" cy="307777"/>
          </a:xfrm>
          <a:prstGeom prst="rect">
            <a:avLst/>
          </a:prstGeom>
          <a:noFill/>
        </p:spPr>
        <p:txBody>
          <a:bodyPr wrap="none" rtlCol="0">
            <a:spAutoFit/>
          </a:bodyPr>
          <a:lstStyle/>
          <a:p>
            <a:r>
              <a:rPr lang="en-US" sz="1400" dirty="0">
                <a:solidFill>
                  <a:schemeClr val="accent2">
                    <a:lumMod val="60000"/>
                    <a:lumOff val="40000"/>
                  </a:schemeClr>
                </a:solidFill>
              </a:rPr>
              <a:t>Installation</a:t>
            </a:r>
          </a:p>
        </p:txBody>
      </p:sp>
      <p:sp>
        <p:nvSpPr>
          <p:cNvPr id="22" name="TextBox 21"/>
          <p:cNvSpPr txBox="1"/>
          <p:nvPr/>
        </p:nvSpPr>
        <p:spPr>
          <a:xfrm>
            <a:off x="4166094" y="4252353"/>
            <a:ext cx="764568" cy="307777"/>
          </a:xfrm>
          <a:prstGeom prst="rect">
            <a:avLst/>
          </a:prstGeom>
          <a:noFill/>
        </p:spPr>
        <p:txBody>
          <a:bodyPr wrap="none" rtlCol="0">
            <a:spAutoFit/>
          </a:bodyPr>
          <a:lstStyle/>
          <a:p>
            <a:r>
              <a:rPr lang="en-US" sz="1400" dirty="0">
                <a:solidFill>
                  <a:schemeClr val="accent2">
                    <a:lumMod val="60000"/>
                    <a:lumOff val="40000"/>
                  </a:schemeClr>
                </a:solidFill>
              </a:rPr>
              <a:t>Training</a:t>
            </a:r>
          </a:p>
        </p:txBody>
      </p:sp>
      <p:sp>
        <p:nvSpPr>
          <p:cNvPr id="23" name="TextBox 22"/>
          <p:cNvSpPr txBox="1"/>
          <p:nvPr/>
        </p:nvSpPr>
        <p:spPr>
          <a:xfrm>
            <a:off x="4004294" y="4621922"/>
            <a:ext cx="1359539" cy="307777"/>
          </a:xfrm>
          <a:prstGeom prst="rect">
            <a:avLst/>
          </a:prstGeom>
          <a:noFill/>
        </p:spPr>
        <p:txBody>
          <a:bodyPr wrap="none" rtlCol="0">
            <a:spAutoFit/>
          </a:bodyPr>
          <a:lstStyle/>
          <a:p>
            <a:r>
              <a:rPr lang="en-US" sz="1400" dirty="0">
                <a:solidFill>
                  <a:schemeClr val="accent2">
                    <a:lumMod val="60000"/>
                    <a:lumOff val="40000"/>
                  </a:schemeClr>
                </a:solidFill>
              </a:rPr>
              <a:t>Loyalty/rewards</a:t>
            </a:r>
          </a:p>
        </p:txBody>
      </p:sp>
      <p:sp>
        <p:nvSpPr>
          <p:cNvPr id="24" name="TextBox 23"/>
          <p:cNvSpPr txBox="1"/>
          <p:nvPr/>
        </p:nvSpPr>
        <p:spPr>
          <a:xfrm>
            <a:off x="1730541" y="5633112"/>
            <a:ext cx="1160895" cy="307777"/>
          </a:xfrm>
          <a:prstGeom prst="rect">
            <a:avLst/>
          </a:prstGeom>
          <a:noFill/>
        </p:spPr>
        <p:txBody>
          <a:bodyPr wrap="none" rtlCol="0">
            <a:spAutoFit/>
          </a:bodyPr>
          <a:lstStyle/>
          <a:p>
            <a:r>
              <a:rPr lang="en-US" sz="1400" dirty="0">
                <a:solidFill>
                  <a:schemeClr val="accent6">
                    <a:lumMod val="60000"/>
                    <a:lumOff val="40000"/>
                  </a:schemeClr>
                </a:solidFill>
              </a:rPr>
              <a:t>Consumables</a:t>
            </a:r>
          </a:p>
        </p:txBody>
      </p:sp>
      <p:sp>
        <p:nvSpPr>
          <p:cNvPr id="25" name="TextBox 24"/>
          <p:cNvSpPr txBox="1"/>
          <p:nvPr/>
        </p:nvSpPr>
        <p:spPr>
          <a:xfrm>
            <a:off x="3004815" y="5648962"/>
            <a:ext cx="899605" cy="307777"/>
          </a:xfrm>
          <a:prstGeom prst="rect">
            <a:avLst/>
          </a:prstGeom>
          <a:noFill/>
        </p:spPr>
        <p:txBody>
          <a:bodyPr wrap="none" rtlCol="0">
            <a:spAutoFit/>
          </a:bodyPr>
          <a:lstStyle/>
          <a:p>
            <a:r>
              <a:rPr lang="en-US" sz="1400" dirty="0">
                <a:solidFill>
                  <a:schemeClr val="accent6">
                    <a:lumMod val="60000"/>
                    <a:lumOff val="40000"/>
                  </a:schemeClr>
                </a:solidFill>
              </a:rPr>
              <a:t>Help desk</a:t>
            </a:r>
          </a:p>
        </p:txBody>
      </p:sp>
      <p:sp>
        <p:nvSpPr>
          <p:cNvPr id="28" name="TextBox 27"/>
          <p:cNvSpPr txBox="1"/>
          <p:nvPr/>
        </p:nvSpPr>
        <p:spPr>
          <a:xfrm>
            <a:off x="1173197" y="5404422"/>
            <a:ext cx="554319" cy="307777"/>
          </a:xfrm>
          <a:prstGeom prst="rect">
            <a:avLst/>
          </a:prstGeom>
          <a:noFill/>
        </p:spPr>
        <p:txBody>
          <a:bodyPr wrap="none" rtlCol="0">
            <a:spAutoFit/>
          </a:bodyPr>
          <a:lstStyle/>
          <a:p>
            <a:r>
              <a:rPr lang="en-US" sz="1400" dirty="0">
                <a:solidFill>
                  <a:schemeClr val="accent6">
                    <a:lumMod val="60000"/>
                    <a:lumOff val="40000"/>
                  </a:schemeClr>
                </a:solidFill>
              </a:rPr>
              <a:t>Parts</a:t>
            </a:r>
          </a:p>
        </p:txBody>
      </p:sp>
      <p:sp>
        <p:nvSpPr>
          <p:cNvPr id="29" name="TextBox 28"/>
          <p:cNvSpPr txBox="1"/>
          <p:nvPr/>
        </p:nvSpPr>
        <p:spPr>
          <a:xfrm>
            <a:off x="464098" y="5052502"/>
            <a:ext cx="1149289" cy="307777"/>
          </a:xfrm>
          <a:prstGeom prst="rect">
            <a:avLst/>
          </a:prstGeom>
          <a:noFill/>
        </p:spPr>
        <p:txBody>
          <a:bodyPr wrap="none" rtlCol="0">
            <a:spAutoFit/>
          </a:bodyPr>
          <a:lstStyle/>
          <a:p>
            <a:r>
              <a:rPr lang="en-US" sz="1400" dirty="0">
                <a:solidFill>
                  <a:schemeClr val="accent6">
                    <a:lumMod val="60000"/>
                    <a:lumOff val="40000"/>
                  </a:schemeClr>
                </a:solidFill>
              </a:rPr>
              <a:t>Maintenance</a:t>
            </a:r>
          </a:p>
        </p:txBody>
      </p:sp>
      <p:sp>
        <p:nvSpPr>
          <p:cNvPr id="30" name="TextBox 29"/>
          <p:cNvSpPr txBox="1"/>
          <p:nvPr/>
        </p:nvSpPr>
        <p:spPr>
          <a:xfrm>
            <a:off x="57673" y="4643707"/>
            <a:ext cx="1548181" cy="307777"/>
          </a:xfrm>
          <a:prstGeom prst="rect">
            <a:avLst/>
          </a:prstGeom>
          <a:noFill/>
        </p:spPr>
        <p:txBody>
          <a:bodyPr wrap="none" rtlCol="0">
            <a:spAutoFit/>
          </a:bodyPr>
          <a:lstStyle/>
          <a:p>
            <a:r>
              <a:rPr lang="en-US" sz="1400" dirty="0">
                <a:solidFill>
                  <a:schemeClr val="accent6">
                    <a:lumMod val="60000"/>
                    <a:lumOff val="40000"/>
                  </a:schemeClr>
                </a:solidFill>
              </a:rPr>
              <a:t>System integration</a:t>
            </a:r>
          </a:p>
        </p:txBody>
      </p:sp>
      <p:sp>
        <p:nvSpPr>
          <p:cNvPr id="31" name="TextBox 30"/>
          <p:cNvSpPr txBox="1"/>
          <p:nvPr/>
        </p:nvSpPr>
        <p:spPr>
          <a:xfrm>
            <a:off x="118328" y="4231607"/>
            <a:ext cx="1587038" cy="307777"/>
          </a:xfrm>
          <a:prstGeom prst="rect">
            <a:avLst/>
          </a:prstGeom>
          <a:noFill/>
        </p:spPr>
        <p:txBody>
          <a:bodyPr wrap="none" rtlCol="0">
            <a:spAutoFit/>
          </a:bodyPr>
          <a:lstStyle/>
          <a:p>
            <a:r>
              <a:rPr lang="en-US" sz="1400" dirty="0">
                <a:solidFill>
                  <a:schemeClr val="accent6">
                    <a:lumMod val="60000"/>
                    <a:lumOff val="40000"/>
                  </a:schemeClr>
                </a:solidFill>
              </a:rPr>
              <a:t>Suggestions/advice</a:t>
            </a:r>
          </a:p>
        </p:txBody>
      </p:sp>
      <p:sp>
        <p:nvSpPr>
          <p:cNvPr id="32" name="TextBox 31"/>
          <p:cNvSpPr txBox="1"/>
          <p:nvPr/>
        </p:nvSpPr>
        <p:spPr>
          <a:xfrm>
            <a:off x="65430" y="3821160"/>
            <a:ext cx="1749069" cy="307777"/>
          </a:xfrm>
          <a:prstGeom prst="rect">
            <a:avLst/>
          </a:prstGeom>
          <a:noFill/>
        </p:spPr>
        <p:txBody>
          <a:bodyPr wrap="none" rtlCol="0">
            <a:spAutoFit/>
          </a:bodyPr>
          <a:lstStyle/>
          <a:p>
            <a:r>
              <a:rPr lang="en-US" sz="1400" dirty="0">
                <a:solidFill>
                  <a:schemeClr val="accent6">
                    <a:lumMod val="60000"/>
                    <a:lumOff val="40000"/>
                  </a:schemeClr>
                </a:solidFill>
              </a:rPr>
              <a:t>Condition monitoring</a:t>
            </a:r>
          </a:p>
        </p:txBody>
      </p:sp>
      <p:sp>
        <p:nvSpPr>
          <p:cNvPr id="33" name="TextBox 32"/>
          <p:cNvSpPr txBox="1"/>
          <p:nvPr/>
        </p:nvSpPr>
        <p:spPr>
          <a:xfrm>
            <a:off x="252957" y="3417674"/>
            <a:ext cx="1609095" cy="307777"/>
          </a:xfrm>
          <a:prstGeom prst="rect">
            <a:avLst/>
          </a:prstGeom>
          <a:noFill/>
        </p:spPr>
        <p:txBody>
          <a:bodyPr wrap="none" rtlCol="0">
            <a:spAutoFit/>
          </a:bodyPr>
          <a:lstStyle/>
          <a:p>
            <a:r>
              <a:rPr lang="en-US" sz="1400" dirty="0">
                <a:solidFill>
                  <a:schemeClr val="accent6">
                    <a:lumMod val="60000"/>
                    <a:lumOff val="40000"/>
                  </a:schemeClr>
                </a:solidFill>
              </a:rPr>
              <a:t>Remote diagnostics</a:t>
            </a:r>
          </a:p>
        </p:txBody>
      </p:sp>
      <p:sp>
        <p:nvSpPr>
          <p:cNvPr id="34" name="TextBox 33"/>
          <p:cNvSpPr txBox="1"/>
          <p:nvPr/>
        </p:nvSpPr>
        <p:spPr>
          <a:xfrm>
            <a:off x="4121753" y="5041080"/>
            <a:ext cx="1034257" cy="307777"/>
          </a:xfrm>
          <a:prstGeom prst="rect">
            <a:avLst/>
          </a:prstGeom>
          <a:noFill/>
        </p:spPr>
        <p:txBody>
          <a:bodyPr wrap="none" rtlCol="0">
            <a:spAutoFit/>
          </a:bodyPr>
          <a:lstStyle/>
          <a:p>
            <a:r>
              <a:rPr lang="en-US" sz="1400" dirty="0">
                <a:solidFill>
                  <a:schemeClr val="accent6">
                    <a:lumMod val="60000"/>
                    <a:lumOff val="40000"/>
                  </a:schemeClr>
                </a:solidFill>
              </a:rPr>
              <a:t>Community</a:t>
            </a:r>
          </a:p>
        </p:txBody>
      </p:sp>
      <p:sp>
        <p:nvSpPr>
          <p:cNvPr id="35" name="TextBox 34"/>
          <p:cNvSpPr txBox="1"/>
          <p:nvPr/>
        </p:nvSpPr>
        <p:spPr>
          <a:xfrm>
            <a:off x="3840914" y="5413456"/>
            <a:ext cx="1050224" cy="307777"/>
          </a:xfrm>
          <a:prstGeom prst="rect">
            <a:avLst/>
          </a:prstGeom>
          <a:noFill/>
        </p:spPr>
        <p:txBody>
          <a:bodyPr wrap="none" rtlCol="0">
            <a:spAutoFit/>
          </a:bodyPr>
          <a:lstStyle/>
          <a:p>
            <a:r>
              <a:rPr lang="en-US" sz="1400" dirty="0">
                <a:solidFill>
                  <a:schemeClr val="accent6">
                    <a:lumMod val="60000"/>
                    <a:lumOff val="40000"/>
                  </a:schemeClr>
                </a:solidFill>
              </a:rPr>
              <a:t>Information</a:t>
            </a:r>
          </a:p>
        </p:txBody>
      </p:sp>
      <p:sp>
        <p:nvSpPr>
          <p:cNvPr id="36" name="TextBox 35"/>
          <p:cNvSpPr txBox="1"/>
          <p:nvPr/>
        </p:nvSpPr>
        <p:spPr>
          <a:xfrm>
            <a:off x="3125278" y="2860118"/>
            <a:ext cx="783356" cy="307777"/>
          </a:xfrm>
          <a:prstGeom prst="rect">
            <a:avLst/>
          </a:prstGeom>
          <a:noFill/>
        </p:spPr>
        <p:txBody>
          <a:bodyPr wrap="none" rtlCol="0">
            <a:spAutoFit/>
          </a:bodyPr>
          <a:lstStyle/>
          <a:p>
            <a:r>
              <a:rPr lang="en-US" sz="1400" dirty="0">
                <a:solidFill>
                  <a:schemeClr val="accent1">
                    <a:lumMod val="60000"/>
                    <a:lumOff val="40000"/>
                  </a:schemeClr>
                </a:solidFill>
              </a:rPr>
              <a:t>Delivery</a:t>
            </a:r>
          </a:p>
        </p:txBody>
      </p:sp>
      <p:pic>
        <p:nvPicPr>
          <p:cNvPr id="5" name="Picture 4">
            <a:extLst>
              <a:ext uri="{FF2B5EF4-FFF2-40B4-BE49-F238E27FC236}">
                <a16:creationId xmlns:a16="http://schemas.microsoft.com/office/drawing/2014/main" id="{3ACF05C1-B759-4C10-BA4E-3EF5A4F44332}"/>
              </a:ext>
            </a:extLst>
          </p:cNvPr>
          <p:cNvPicPr>
            <a:picLocks noChangeAspect="1"/>
          </p:cNvPicPr>
          <p:nvPr/>
        </p:nvPicPr>
        <p:blipFill>
          <a:blip r:embed="rId7"/>
          <a:stretch>
            <a:fillRect/>
          </a:stretch>
        </p:blipFill>
        <p:spPr>
          <a:xfrm>
            <a:off x="10169696" y="2318019"/>
            <a:ext cx="1940242" cy="1291143"/>
          </a:xfrm>
          <a:prstGeom prst="rect">
            <a:avLst/>
          </a:prstGeom>
        </p:spPr>
      </p:pic>
    </p:spTree>
    <p:extLst>
      <p:ext uri="{BB962C8B-B14F-4D97-AF65-F5344CB8AC3E}">
        <p14:creationId xmlns:p14="http://schemas.microsoft.com/office/powerpoint/2010/main" val="158476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animEffect transition="in" filter="fade">
                                      <p:cBhvr>
                                        <p:cTn id="7" dur="500"/>
                                        <p:tgtEl>
                                          <p:spTgt spid="10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9" grpId="0"/>
      <p:bldP spid="20" grpId="0"/>
      <p:bldP spid="21" grpId="0"/>
      <p:bldP spid="22" grpId="0"/>
      <p:bldP spid="23" grpId="0"/>
      <p:bldP spid="24" grpId="0"/>
      <p:bldP spid="25" grpId="0"/>
      <p:bldP spid="28" grpId="0"/>
      <p:bldP spid="29" grpId="0"/>
      <p:bldP spid="30" grpId="0"/>
      <p:bldP spid="31"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4BD010-D844-45B2-8CB8-AECD1712213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14</a:t>
            </a:fld>
            <a:endParaRPr lang="en-US"/>
          </a:p>
        </p:txBody>
      </p:sp>
      <p:sp>
        <p:nvSpPr>
          <p:cNvPr id="4" name="TextBox 3">
            <a:extLst>
              <a:ext uri="{FF2B5EF4-FFF2-40B4-BE49-F238E27FC236}">
                <a16:creationId xmlns:a16="http://schemas.microsoft.com/office/drawing/2014/main" id="{B35BDE66-AAF6-4F78-BF1A-40650B690C6E}"/>
              </a:ext>
            </a:extLst>
          </p:cNvPr>
          <p:cNvSpPr txBox="1"/>
          <p:nvPr/>
        </p:nvSpPr>
        <p:spPr>
          <a:xfrm>
            <a:off x="6356378" y="6566802"/>
            <a:ext cx="6096000" cy="276999"/>
          </a:xfrm>
          <a:prstGeom prst="rect">
            <a:avLst/>
          </a:prstGeom>
          <a:noFill/>
        </p:spPr>
        <p:txBody>
          <a:bodyPr wrap="square">
            <a:spAutoFit/>
          </a:bodyPr>
          <a:lstStyle/>
          <a:p>
            <a:r>
              <a:rPr lang="en-US" sz="1200" dirty="0">
                <a:hlinkClick r:id="rId2"/>
              </a:rPr>
              <a:t>https://www.ft.com/content/358f6454-e9fd-47f3-a4b7-5f844668817f</a:t>
            </a:r>
            <a:r>
              <a:rPr lang="en-US" sz="1200" dirty="0"/>
              <a:t> </a:t>
            </a:r>
          </a:p>
        </p:txBody>
      </p:sp>
      <p:pic>
        <p:nvPicPr>
          <p:cNvPr id="5" name="Picture 4">
            <a:extLst>
              <a:ext uri="{FF2B5EF4-FFF2-40B4-BE49-F238E27FC236}">
                <a16:creationId xmlns:a16="http://schemas.microsoft.com/office/drawing/2014/main" id="{8A16717C-383C-4CB7-8944-B65852CD2382}"/>
              </a:ext>
            </a:extLst>
          </p:cNvPr>
          <p:cNvPicPr>
            <a:picLocks noChangeAspect="1"/>
          </p:cNvPicPr>
          <p:nvPr/>
        </p:nvPicPr>
        <p:blipFill>
          <a:blip r:embed="rId3"/>
          <a:stretch>
            <a:fillRect/>
          </a:stretch>
        </p:blipFill>
        <p:spPr>
          <a:xfrm>
            <a:off x="539210" y="228570"/>
            <a:ext cx="5130070" cy="3296887"/>
          </a:xfrm>
          <a:prstGeom prst="rect">
            <a:avLst/>
          </a:prstGeom>
        </p:spPr>
      </p:pic>
      <p:pic>
        <p:nvPicPr>
          <p:cNvPr id="6" name="Picture 5">
            <a:extLst>
              <a:ext uri="{FF2B5EF4-FFF2-40B4-BE49-F238E27FC236}">
                <a16:creationId xmlns:a16="http://schemas.microsoft.com/office/drawing/2014/main" id="{7751215B-F618-48A3-BB9E-7B0C007EAAFF}"/>
              </a:ext>
            </a:extLst>
          </p:cNvPr>
          <p:cNvPicPr>
            <a:picLocks noChangeAspect="1"/>
          </p:cNvPicPr>
          <p:nvPr/>
        </p:nvPicPr>
        <p:blipFill>
          <a:blip r:embed="rId4"/>
          <a:stretch>
            <a:fillRect/>
          </a:stretch>
        </p:blipFill>
        <p:spPr>
          <a:xfrm>
            <a:off x="6911553" y="228570"/>
            <a:ext cx="4985651" cy="3438856"/>
          </a:xfrm>
          <a:prstGeom prst="rect">
            <a:avLst/>
          </a:prstGeom>
        </p:spPr>
      </p:pic>
      <p:pic>
        <p:nvPicPr>
          <p:cNvPr id="7" name="Picture 6">
            <a:extLst>
              <a:ext uri="{FF2B5EF4-FFF2-40B4-BE49-F238E27FC236}">
                <a16:creationId xmlns:a16="http://schemas.microsoft.com/office/drawing/2014/main" id="{089CB313-0919-4A4A-AD6F-D0FCB259245C}"/>
              </a:ext>
            </a:extLst>
          </p:cNvPr>
          <p:cNvPicPr>
            <a:picLocks noChangeAspect="1"/>
          </p:cNvPicPr>
          <p:nvPr/>
        </p:nvPicPr>
        <p:blipFill>
          <a:blip r:embed="rId5"/>
          <a:stretch>
            <a:fillRect/>
          </a:stretch>
        </p:blipFill>
        <p:spPr>
          <a:xfrm>
            <a:off x="539210" y="3667426"/>
            <a:ext cx="4142907" cy="2796036"/>
          </a:xfrm>
          <a:prstGeom prst="rect">
            <a:avLst/>
          </a:prstGeom>
        </p:spPr>
      </p:pic>
      <p:pic>
        <p:nvPicPr>
          <p:cNvPr id="8" name="Picture 7">
            <a:extLst>
              <a:ext uri="{FF2B5EF4-FFF2-40B4-BE49-F238E27FC236}">
                <a16:creationId xmlns:a16="http://schemas.microsoft.com/office/drawing/2014/main" id="{85FFECBE-0F78-47C5-A9DA-1C69DC76E73D}"/>
              </a:ext>
            </a:extLst>
          </p:cNvPr>
          <p:cNvPicPr>
            <a:picLocks noChangeAspect="1"/>
          </p:cNvPicPr>
          <p:nvPr/>
        </p:nvPicPr>
        <p:blipFill>
          <a:blip r:embed="rId6"/>
          <a:stretch>
            <a:fillRect/>
          </a:stretch>
        </p:blipFill>
        <p:spPr>
          <a:xfrm>
            <a:off x="5455920" y="3667426"/>
            <a:ext cx="4376259" cy="3021702"/>
          </a:xfrm>
          <a:prstGeom prst="rect">
            <a:avLst/>
          </a:prstGeom>
        </p:spPr>
      </p:pic>
    </p:spTree>
    <p:extLst>
      <p:ext uri="{BB962C8B-B14F-4D97-AF65-F5344CB8AC3E}">
        <p14:creationId xmlns:p14="http://schemas.microsoft.com/office/powerpoint/2010/main" val="223715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C7A184-1463-48B9-B391-F3E24FECAB7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15</a:t>
            </a:fld>
            <a:endParaRPr lang="en-US"/>
          </a:p>
        </p:txBody>
      </p:sp>
      <p:pic>
        <p:nvPicPr>
          <p:cNvPr id="3" name="Picture 2">
            <a:extLst>
              <a:ext uri="{FF2B5EF4-FFF2-40B4-BE49-F238E27FC236}">
                <a16:creationId xmlns:a16="http://schemas.microsoft.com/office/drawing/2014/main" id="{71C295D5-245A-4953-9489-09D4D88050C5}"/>
              </a:ext>
            </a:extLst>
          </p:cNvPr>
          <p:cNvPicPr>
            <a:picLocks noChangeAspect="1"/>
          </p:cNvPicPr>
          <p:nvPr/>
        </p:nvPicPr>
        <p:blipFill>
          <a:blip r:embed="rId2"/>
          <a:stretch>
            <a:fillRect/>
          </a:stretch>
        </p:blipFill>
        <p:spPr>
          <a:xfrm>
            <a:off x="1827853" y="614033"/>
            <a:ext cx="6782747" cy="4715533"/>
          </a:xfrm>
          <a:prstGeom prst="rect">
            <a:avLst/>
          </a:prstGeom>
        </p:spPr>
      </p:pic>
      <p:sp>
        <p:nvSpPr>
          <p:cNvPr id="5" name="TextBox 4">
            <a:extLst>
              <a:ext uri="{FF2B5EF4-FFF2-40B4-BE49-F238E27FC236}">
                <a16:creationId xmlns:a16="http://schemas.microsoft.com/office/drawing/2014/main" id="{7AC6CBC8-8612-44CC-BF50-8BF1FCF693C5}"/>
              </a:ext>
            </a:extLst>
          </p:cNvPr>
          <p:cNvSpPr txBox="1"/>
          <p:nvPr/>
        </p:nvSpPr>
        <p:spPr>
          <a:xfrm>
            <a:off x="5562600" y="6105467"/>
            <a:ext cx="6096000" cy="276999"/>
          </a:xfrm>
          <a:prstGeom prst="rect">
            <a:avLst/>
          </a:prstGeom>
          <a:noFill/>
        </p:spPr>
        <p:txBody>
          <a:bodyPr wrap="square">
            <a:spAutoFit/>
          </a:bodyPr>
          <a:lstStyle/>
          <a:p>
            <a:r>
              <a:rPr lang="en-US" sz="1200" dirty="0">
                <a:hlinkClick r:id="rId3"/>
              </a:rPr>
              <a:t>https://www.ft.com/content/358f6454-e9fd-47f3-a4b7-5f844668817f</a:t>
            </a:r>
            <a:r>
              <a:rPr lang="en-US" sz="1200" dirty="0"/>
              <a:t> </a:t>
            </a:r>
          </a:p>
        </p:txBody>
      </p:sp>
    </p:spTree>
    <p:extLst>
      <p:ext uri="{BB962C8B-B14F-4D97-AF65-F5344CB8AC3E}">
        <p14:creationId xmlns:p14="http://schemas.microsoft.com/office/powerpoint/2010/main" val="162272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33A7-06B3-452B-8E14-672F3EA9D9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B33B06-C90B-4CD6-B214-DECAE406C22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0261A0D-977B-4262-9E92-5BCB6734736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16</a:t>
            </a:fld>
            <a:endParaRPr lang="en-US"/>
          </a:p>
        </p:txBody>
      </p:sp>
      <p:pic>
        <p:nvPicPr>
          <p:cNvPr id="5" name="Picture 4">
            <a:extLst>
              <a:ext uri="{FF2B5EF4-FFF2-40B4-BE49-F238E27FC236}">
                <a16:creationId xmlns:a16="http://schemas.microsoft.com/office/drawing/2014/main" id="{A9A46252-C1DE-4BB3-8CA4-7C0B16FF5EC9}"/>
              </a:ext>
            </a:extLst>
          </p:cNvPr>
          <p:cNvPicPr>
            <a:picLocks noChangeAspect="1"/>
          </p:cNvPicPr>
          <p:nvPr/>
        </p:nvPicPr>
        <p:blipFill>
          <a:blip r:embed="rId3"/>
          <a:stretch>
            <a:fillRect/>
          </a:stretch>
        </p:blipFill>
        <p:spPr>
          <a:xfrm>
            <a:off x="1823966" y="310125"/>
            <a:ext cx="8769123" cy="6137651"/>
          </a:xfrm>
          <a:prstGeom prst="rect">
            <a:avLst/>
          </a:prstGeom>
        </p:spPr>
      </p:pic>
      <p:sp>
        <p:nvSpPr>
          <p:cNvPr id="6" name="Rectangle 5">
            <a:extLst>
              <a:ext uri="{FF2B5EF4-FFF2-40B4-BE49-F238E27FC236}">
                <a16:creationId xmlns:a16="http://schemas.microsoft.com/office/drawing/2014/main" id="{A71A0B0D-8717-461B-A1D0-8586EE694786}"/>
              </a:ext>
            </a:extLst>
          </p:cNvPr>
          <p:cNvSpPr/>
          <p:nvPr/>
        </p:nvSpPr>
        <p:spPr>
          <a:xfrm>
            <a:off x="1706413" y="6492875"/>
            <a:ext cx="5628065" cy="276999"/>
          </a:xfrm>
          <a:prstGeom prst="rect">
            <a:avLst/>
          </a:prstGeom>
        </p:spPr>
        <p:txBody>
          <a:bodyPr wrap="square">
            <a:spAutoFit/>
          </a:bodyPr>
          <a:lstStyle/>
          <a:p>
            <a:r>
              <a:rPr lang="en-US" sz="1200" dirty="0">
                <a:hlinkClick r:id="rId4"/>
              </a:rPr>
              <a:t>https://commons.wikimedia.org/wiki/File:Moore%27s_Law_over_120_Years.png</a:t>
            </a:r>
            <a:r>
              <a:rPr lang="en-US" sz="1200" dirty="0"/>
              <a:t> </a:t>
            </a:r>
          </a:p>
        </p:txBody>
      </p:sp>
    </p:spTree>
    <p:extLst>
      <p:ext uri="{BB962C8B-B14F-4D97-AF65-F5344CB8AC3E}">
        <p14:creationId xmlns:p14="http://schemas.microsoft.com/office/powerpoint/2010/main" val="312104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D302-523D-4362-9B84-4FEC6044E672}"/>
              </a:ext>
            </a:extLst>
          </p:cNvPr>
          <p:cNvSpPr>
            <a:spLocks noGrp="1"/>
          </p:cNvSpPr>
          <p:nvPr>
            <p:ph type="title"/>
          </p:nvPr>
        </p:nvSpPr>
        <p:spPr/>
        <p:txBody>
          <a:bodyPr/>
          <a:lstStyle/>
          <a:p>
            <a:r>
              <a:rPr lang="en-US" b="1" dirty="0">
                <a:solidFill>
                  <a:schemeClr val="accent1">
                    <a:lumMod val="75000"/>
                  </a:schemeClr>
                </a:solidFill>
              </a:rPr>
              <a:t>Digital Supply Networks and the Digital Capabilities Model:  An Overview</a:t>
            </a:r>
          </a:p>
        </p:txBody>
      </p:sp>
      <p:sp>
        <p:nvSpPr>
          <p:cNvPr id="3" name="Content Placeholder 2">
            <a:extLst>
              <a:ext uri="{FF2B5EF4-FFF2-40B4-BE49-F238E27FC236}">
                <a16:creationId xmlns:a16="http://schemas.microsoft.com/office/drawing/2014/main" id="{F8DA849A-9168-4B98-8FEF-BC753278A5D7}"/>
              </a:ext>
            </a:extLst>
          </p:cNvPr>
          <p:cNvSpPr>
            <a:spLocks noGrp="1"/>
          </p:cNvSpPr>
          <p:nvPr>
            <p:ph idx="1"/>
          </p:nvPr>
        </p:nvSpPr>
        <p:spPr/>
        <p:txBody>
          <a:bodyPr>
            <a:normAutofit lnSpcReduction="10000"/>
          </a:bodyPr>
          <a:lstStyle/>
          <a:p>
            <a:r>
              <a:rPr lang="en-US" dirty="0"/>
              <a:t>Learning objectives:</a:t>
            </a:r>
          </a:p>
          <a:p>
            <a:pPr lvl="1"/>
            <a:r>
              <a:rPr lang="en-US" dirty="0"/>
              <a:t>Appreciate the potential value creation that can come from digitalization</a:t>
            </a:r>
          </a:p>
          <a:p>
            <a:pPr lvl="1"/>
            <a:r>
              <a:rPr lang="en-US" dirty="0"/>
              <a:t>Identify types of technologies enabling SC transformation</a:t>
            </a:r>
          </a:p>
          <a:p>
            <a:pPr lvl="1"/>
            <a:r>
              <a:rPr lang="en-US" dirty="0"/>
              <a:t>Understand the underlying capabilities that digitalization can enable</a:t>
            </a:r>
          </a:p>
          <a:p>
            <a:pPr lvl="1"/>
            <a:r>
              <a:rPr lang="en-US" dirty="0"/>
              <a:t>Understand the foundational and crucial role of data</a:t>
            </a:r>
          </a:p>
          <a:p>
            <a:r>
              <a:rPr lang="en-US" dirty="0"/>
              <a:t>Core concepts:</a:t>
            </a:r>
          </a:p>
          <a:p>
            <a:pPr lvl="1"/>
            <a:r>
              <a:rPr lang="en-US" dirty="0"/>
              <a:t>Instrumented, Integrated (connected), Intelligent</a:t>
            </a:r>
          </a:p>
          <a:p>
            <a:pPr lvl="1"/>
            <a:r>
              <a:rPr lang="en-US" dirty="0"/>
              <a:t>Always on, on-demand</a:t>
            </a:r>
          </a:p>
          <a:p>
            <a:pPr lvl="1"/>
            <a:r>
              <a:rPr lang="en-US" dirty="0"/>
              <a:t>Transparent</a:t>
            </a:r>
          </a:p>
          <a:p>
            <a:pPr lvl="1"/>
            <a:r>
              <a:rPr lang="en-US" dirty="0"/>
              <a:t>Sense, collaborate, optimize, respond (adaptive)</a:t>
            </a:r>
          </a:p>
          <a:p>
            <a:pPr lvl="1"/>
            <a:r>
              <a:rPr lang="en-US" dirty="0"/>
              <a:t>From chains to networks</a:t>
            </a:r>
          </a:p>
          <a:p>
            <a:pPr lvl="1"/>
            <a:r>
              <a:rPr lang="en-US" dirty="0"/>
              <a:t>Structured and unstructured data</a:t>
            </a:r>
          </a:p>
          <a:p>
            <a:r>
              <a:rPr lang="en-US" dirty="0"/>
              <a:t>Highlighted technologies:</a:t>
            </a:r>
          </a:p>
          <a:p>
            <a:pPr lvl="1"/>
            <a:r>
              <a:rPr lang="en-US" dirty="0"/>
              <a:t>Decision support, processing (automation), communication, integration (platform)</a:t>
            </a:r>
          </a:p>
          <a:p>
            <a:endParaRPr lang="en-US" dirty="0"/>
          </a:p>
        </p:txBody>
      </p:sp>
    </p:spTree>
    <p:extLst>
      <p:ext uri="{BB962C8B-B14F-4D97-AF65-F5344CB8AC3E}">
        <p14:creationId xmlns:p14="http://schemas.microsoft.com/office/powerpoint/2010/main" val="3342898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3B77-5188-42A7-9672-365088A6969F}"/>
              </a:ext>
            </a:extLst>
          </p:cNvPr>
          <p:cNvSpPr>
            <a:spLocks noGrp="1"/>
          </p:cNvSpPr>
          <p:nvPr>
            <p:ph type="title"/>
          </p:nvPr>
        </p:nvSpPr>
        <p:spPr/>
        <p:txBody>
          <a:bodyPr>
            <a:normAutofit/>
          </a:bodyPr>
          <a:lstStyle/>
          <a:p>
            <a:r>
              <a:rPr lang="en-US" b="1" dirty="0">
                <a:solidFill>
                  <a:schemeClr val="accent1">
                    <a:lumMod val="75000"/>
                  </a:schemeClr>
                </a:solidFill>
              </a:rPr>
              <a:t>Digital Capabilities Model (DCM)</a:t>
            </a:r>
          </a:p>
        </p:txBody>
      </p:sp>
      <p:sp>
        <p:nvSpPr>
          <p:cNvPr id="3" name="Content Placeholder 2">
            <a:extLst>
              <a:ext uri="{FF2B5EF4-FFF2-40B4-BE49-F238E27FC236}">
                <a16:creationId xmlns:a16="http://schemas.microsoft.com/office/drawing/2014/main" id="{FF264F3A-9366-4C67-9ADE-0C8FE9095EB3}"/>
              </a:ext>
            </a:extLst>
          </p:cNvPr>
          <p:cNvSpPr>
            <a:spLocks noGrp="1"/>
          </p:cNvSpPr>
          <p:nvPr>
            <p:ph idx="1"/>
          </p:nvPr>
        </p:nvSpPr>
        <p:spPr/>
        <p:txBody>
          <a:bodyPr/>
          <a:lstStyle/>
          <a:p>
            <a:r>
              <a:rPr lang="en-US" dirty="0"/>
              <a:t>Compare with other “digital supply chain” models e.g., Gartner (slides 24 and 25)</a:t>
            </a:r>
          </a:p>
          <a:p>
            <a:pPr lvl="1"/>
            <a:endParaRPr lang="en-US" dirty="0"/>
          </a:p>
          <a:p>
            <a:r>
              <a:rPr lang="en-US" dirty="0"/>
              <a:t>DCM content (see file: DSN Capability Model Release 2) </a:t>
            </a:r>
          </a:p>
          <a:p>
            <a:pPr lvl="1"/>
            <a:r>
              <a:rPr lang="en-US" dirty="0"/>
              <a:t>Digital Disciplines:  Sense, Collaborate, Optimize, Respond</a:t>
            </a:r>
          </a:p>
          <a:p>
            <a:pPr lvl="1"/>
            <a:r>
              <a:rPr lang="en-US" dirty="0"/>
              <a:t>Six Level 1 capabilities; 38 Level 2 capabilities</a:t>
            </a:r>
          </a:p>
          <a:p>
            <a:pPr lvl="2"/>
            <a:r>
              <a:rPr lang="en-US" dirty="0"/>
              <a:t>Definitions, examples, personas</a:t>
            </a:r>
          </a:p>
          <a:p>
            <a:pPr lvl="2"/>
            <a:r>
              <a:rPr lang="en-US" dirty="0"/>
              <a:t>Positioning in process cycles (journey maps)</a:t>
            </a:r>
          </a:p>
          <a:p>
            <a:pPr lvl="2"/>
            <a:r>
              <a:rPr lang="en-US" dirty="0"/>
              <a:t>Maturity levels</a:t>
            </a:r>
          </a:p>
          <a:p>
            <a:pPr lvl="2"/>
            <a:r>
              <a:rPr lang="en-US" dirty="0"/>
              <a:t>KPIs</a:t>
            </a:r>
          </a:p>
          <a:p>
            <a:pPr lvl="2"/>
            <a:endParaRPr lang="en-US" dirty="0"/>
          </a:p>
          <a:p>
            <a:pPr lvl="1"/>
            <a:endParaRPr lang="en-US" dirty="0"/>
          </a:p>
          <a:p>
            <a:endParaRPr lang="en-US" dirty="0"/>
          </a:p>
        </p:txBody>
      </p:sp>
    </p:spTree>
    <p:extLst>
      <p:ext uri="{BB962C8B-B14F-4D97-AF65-F5344CB8AC3E}">
        <p14:creationId xmlns:p14="http://schemas.microsoft.com/office/powerpoint/2010/main" val="2096445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73B6B7-55D8-4048-9A0E-1FBB35B6A714}"/>
              </a:ext>
            </a:extLst>
          </p:cNvPr>
          <p:cNvPicPr>
            <a:picLocks noChangeAspect="1"/>
          </p:cNvPicPr>
          <p:nvPr/>
        </p:nvPicPr>
        <p:blipFill>
          <a:blip r:embed="rId3"/>
          <a:stretch>
            <a:fillRect/>
          </a:stretch>
        </p:blipFill>
        <p:spPr>
          <a:xfrm>
            <a:off x="1645920" y="1305010"/>
            <a:ext cx="9070954" cy="5349790"/>
          </a:xfrm>
          <a:prstGeom prst="rect">
            <a:avLst/>
          </a:prstGeom>
        </p:spPr>
      </p:pic>
      <p:sp>
        <p:nvSpPr>
          <p:cNvPr id="3" name="Title 1">
            <a:extLst>
              <a:ext uri="{FF2B5EF4-FFF2-40B4-BE49-F238E27FC236}">
                <a16:creationId xmlns:a16="http://schemas.microsoft.com/office/drawing/2014/main" id="{E35B0F4B-8F02-4EC1-9EB0-B1E415F436A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rPr>
              <a:t>Digital Capabilities Model (DCM)</a:t>
            </a:r>
          </a:p>
        </p:txBody>
      </p:sp>
      <p:sp>
        <p:nvSpPr>
          <p:cNvPr id="6" name="TextBox 5">
            <a:extLst>
              <a:ext uri="{FF2B5EF4-FFF2-40B4-BE49-F238E27FC236}">
                <a16:creationId xmlns:a16="http://schemas.microsoft.com/office/drawing/2014/main" id="{4B660DD1-CDA3-4563-8BE2-16191D26A848}"/>
              </a:ext>
            </a:extLst>
          </p:cNvPr>
          <p:cNvSpPr txBox="1"/>
          <p:nvPr/>
        </p:nvSpPr>
        <p:spPr>
          <a:xfrm>
            <a:off x="294289" y="3719927"/>
            <a:ext cx="3626069" cy="954107"/>
          </a:xfrm>
          <a:prstGeom prst="rect">
            <a:avLst/>
          </a:prstGeom>
          <a:noFill/>
        </p:spPr>
        <p:txBody>
          <a:bodyPr wrap="square">
            <a:spAutoFit/>
          </a:bodyPr>
          <a:lstStyle/>
          <a:p>
            <a:r>
              <a:rPr lang="en-US" sz="2800" dirty="0">
                <a:hlinkClick r:id="rId4"/>
              </a:rPr>
              <a:t>https://dcm.ascm.org/</a:t>
            </a:r>
            <a:endParaRPr lang="en-US" sz="2800" dirty="0"/>
          </a:p>
          <a:p>
            <a:endParaRPr lang="en-US" sz="2800" dirty="0"/>
          </a:p>
        </p:txBody>
      </p:sp>
    </p:spTree>
    <p:extLst>
      <p:ext uri="{BB962C8B-B14F-4D97-AF65-F5344CB8AC3E}">
        <p14:creationId xmlns:p14="http://schemas.microsoft.com/office/powerpoint/2010/main" val="370863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D7A9-F77B-47B8-9596-8732495841F0}"/>
              </a:ext>
            </a:extLst>
          </p:cNvPr>
          <p:cNvSpPr>
            <a:spLocks noGrp="1"/>
          </p:cNvSpPr>
          <p:nvPr>
            <p:ph type="title"/>
          </p:nvPr>
        </p:nvSpPr>
        <p:spPr/>
        <p:txBody>
          <a:bodyPr/>
          <a:lstStyle/>
          <a:p>
            <a:r>
              <a:rPr lang="en-US" b="1" dirty="0">
                <a:solidFill>
                  <a:schemeClr val="accent1">
                    <a:lumMod val="75000"/>
                  </a:schemeClr>
                </a:solidFill>
              </a:rPr>
              <a:t>Course Outline</a:t>
            </a:r>
          </a:p>
        </p:txBody>
      </p:sp>
      <p:sp>
        <p:nvSpPr>
          <p:cNvPr id="3" name="Content Placeholder 2">
            <a:extLst>
              <a:ext uri="{FF2B5EF4-FFF2-40B4-BE49-F238E27FC236}">
                <a16:creationId xmlns:a16="http://schemas.microsoft.com/office/drawing/2014/main" id="{4BE73126-116D-48C2-BDB1-8CF462BABD98}"/>
              </a:ext>
            </a:extLst>
          </p:cNvPr>
          <p:cNvSpPr>
            <a:spLocks noGrp="1"/>
          </p:cNvSpPr>
          <p:nvPr>
            <p:ph idx="1"/>
          </p:nvPr>
        </p:nvSpPr>
        <p:spPr/>
        <p:txBody>
          <a:bodyPr>
            <a:normAutofit/>
          </a:bodyPr>
          <a:lstStyle/>
          <a:p>
            <a:r>
              <a:rPr lang="en-US" dirty="0"/>
              <a:t>Introduction</a:t>
            </a:r>
          </a:p>
          <a:p>
            <a:r>
              <a:rPr lang="en-US" dirty="0"/>
              <a:t>Digital Supply Networks: An Overview</a:t>
            </a:r>
          </a:p>
          <a:p>
            <a:r>
              <a:rPr lang="en-US" dirty="0"/>
              <a:t>Managing Digital Transformation</a:t>
            </a:r>
          </a:p>
          <a:p>
            <a:r>
              <a:rPr lang="en-US" dirty="0"/>
              <a:t>Connected Customer</a:t>
            </a:r>
          </a:p>
          <a:p>
            <a:r>
              <a:rPr lang="en-US" dirty="0"/>
              <a:t>Digital Development</a:t>
            </a:r>
          </a:p>
          <a:p>
            <a:r>
              <a:rPr lang="en-US" dirty="0"/>
              <a:t>Intelligent Supply</a:t>
            </a:r>
          </a:p>
          <a:p>
            <a:r>
              <a:rPr lang="en-US" dirty="0"/>
              <a:t>Synchronized Planning</a:t>
            </a:r>
          </a:p>
          <a:p>
            <a:r>
              <a:rPr lang="en-US" dirty="0"/>
              <a:t>Smart Operations</a:t>
            </a:r>
          </a:p>
          <a:p>
            <a:r>
              <a:rPr lang="en-US" dirty="0"/>
              <a:t>Dynamic Fulfillment</a:t>
            </a:r>
          </a:p>
          <a:p>
            <a:r>
              <a:rPr lang="en-US" dirty="0"/>
              <a:t>Course Conclusion: Visualizing the Future</a:t>
            </a:r>
          </a:p>
        </p:txBody>
      </p:sp>
    </p:spTree>
    <p:extLst>
      <p:ext uri="{BB962C8B-B14F-4D97-AF65-F5344CB8AC3E}">
        <p14:creationId xmlns:p14="http://schemas.microsoft.com/office/powerpoint/2010/main" val="382861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1C0261-3DA6-47F5-A340-275367946975}"/>
              </a:ext>
            </a:extLst>
          </p:cNvPr>
          <p:cNvPicPr>
            <a:picLocks noChangeAspect="1"/>
          </p:cNvPicPr>
          <p:nvPr/>
        </p:nvPicPr>
        <p:blipFill>
          <a:blip r:embed="rId3"/>
          <a:stretch>
            <a:fillRect/>
          </a:stretch>
        </p:blipFill>
        <p:spPr>
          <a:xfrm>
            <a:off x="750162" y="1848568"/>
            <a:ext cx="11110977" cy="4257591"/>
          </a:xfrm>
          <a:prstGeom prst="rect">
            <a:avLst/>
          </a:prstGeom>
        </p:spPr>
      </p:pic>
      <p:sp>
        <p:nvSpPr>
          <p:cNvPr id="2" name="TextBox 1">
            <a:extLst>
              <a:ext uri="{FF2B5EF4-FFF2-40B4-BE49-F238E27FC236}">
                <a16:creationId xmlns:a16="http://schemas.microsoft.com/office/drawing/2014/main" id="{009014AD-5356-4815-9803-A1B7A4456F35}"/>
              </a:ext>
            </a:extLst>
          </p:cNvPr>
          <p:cNvSpPr txBox="1"/>
          <p:nvPr/>
        </p:nvSpPr>
        <p:spPr>
          <a:xfrm>
            <a:off x="2550160" y="680720"/>
            <a:ext cx="6993518" cy="769441"/>
          </a:xfrm>
          <a:prstGeom prst="rect">
            <a:avLst/>
          </a:prstGeom>
          <a:noFill/>
        </p:spPr>
        <p:txBody>
          <a:bodyPr wrap="none" rtlCol="0">
            <a:spAutoFit/>
          </a:bodyPr>
          <a:lstStyle/>
          <a:p>
            <a:r>
              <a:rPr lang="en-US" sz="4400" b="1" dirty="0">
                <a:solidFill>
                  <a:schemeClr val="accent1">
                    <a:lumMod val="75000"/>
                  </a:schemeClr>
                </a:solidFill>
                <a:latin typeface="+mj-lt"/>
                <a:ea typeface="+mj-ea"/>
                <a:cs typeface="+mj-cs"/>
              </a:rPr>
              <a:t>Comparing the DCM and SCOR</a:t>
            </a:r>
          </a:p>
        </p:txBody>
      </p:sp>
    </p:spTree>
    <p:extLst>
      <p:ext uri="{BB962C8B-B14F-4D97-AF65-F5344CB8AC3E}">
        <p14:creationId xmlns:p14="http://schemas.microsoft.com/office/powerpoint/2010/main" val="3295615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70AE51-93D3-46FA-992B-B7A0E5006597}"/>
              </a:ext>
            </a:extLst>
          </p:cNvPr>
          <p:cNvPicPr>
            <a:picLocks noChangeAspect="1"/>
          </p:cNvPicPr>
          <p:nvPr/>
        </p:nvPicPr>
        <p:blipFill>
          <a:blip r:embed="rId2"/>
          <a:stretch>
            <a:fillRect/>
          </a:stretch>
        </p:blipFill>
        <p:spPr>
          <a:xfrm>
            <a:off x="1067335" y="1538984"/>
            <a:ext cx="10057330" cy="4211576"/>
          </a:xfrm>
          <a:prstGeom prst="rect">
            <a:avLst/>
          </a:prstGeom>
        </p:spPr>
      </p:pic>
      <p:sp>
        <p:nvSpPr>
          <p:cNvPr id="4" name="TextBox 3">
            <a:extLst>
              <a:ext uri="{FF2B5EF4-FFF2-40B4-BE49-F238E27FC236}">
                <a16:creationId xmlns:a16="http://schemas.microsoft.com/office/drawing/2014/main" id="{BFD5C099-6B1A-4FF4-808E-D1B6824860CE}"/>
              </a:ext>
            </a:extLst>
          </p:cNvPr>
          <p:cNvSpPr txBox="1"/>
          <p:nvPr/>
        </p:nvSpPr>
        <p:spPr>
          <a:xfrm>
            <a:off x="1767840" y="5902960"/>
            <a:ext cx="9235440" cy="646331"/>
          </a:xfrm>
          <a:prstGeom prst="rect">
            <a:avLst/>
          </a:prstGeom>
          <a:noFill/>
        </p:spPr>
        <p:txBody>
          <a:bodyPr wrap="square">
            <a:spAutoFit/>
          </a:bodyPr>
          <a:lstStyle/>
          <a:p>
            <a:r>
              <a:rPr lang="en-US" dirty="0">
                <a:hlinkClick r:id="rId3"/>
              </a:rPr>
              <a:t>http://scnavigator.avnet.com/article/december-2020/new-capabilities-focused-reference-model-aims-to-accelerate-digital-supply-chain-transformations/</a:t>
            </a:r>
            <a:endParaRPr lang="en-US" dirty="0"/>
          </a:p>
        </p:txBody>
      </p:sp>
      <p:sp>
        <p:nvSpPr>
          <p:cNvPr id="5" name="TextBox 4">
            <a:extLst>
              <a:ext uri="{FF2B5EF4-FFF2-40B4-BE49-F238E27FC236}">
                <a16:creationId xmlns:a16="http://schemas.microsoft.com/office/drawing/2014/main" id="{52028907-87E5-4589-8C2B-91849CBD4A63}"/>
              </a:ext>
            </a:extLst>
          </p:cNvPr>
          <p:cNvSpPr txBox="1"/>
          <p:nvPr/>
        </p:nvSpPr>
        <p:spPr>
          <a:xfrm>
            <a:off x="2346960" y="678698"/>
            <a:ext cx="6993518" cy="769441"/>
          </a:xfrm>
          <a:prstGeom prst="rect">
            <a:avLst/>
          </a:prstGeom>
          <a:noFill/>
        </p:spPr>
        <p:txBody>
          <a:bodyPr wrap="none" rtlCol="0">
            <a:spAutoFit/>
          </a:bodyPr>
          <a:lstStyle/>
          <a:p>
            <a:r>
              <a:rPr lang="en-US" sz="4400" b="1" dirty="0">
                <a:solidFill>
                  <a:schemeClr val="accent1">
                    <a:lumMod val="75000"/>
                  </a:schemeClr>
                </a:solidFill>
                <a:latin typeface="+mj-lt"/>
                <a:ea typeface="+mj-ea"/>
                <a:cs typeface="+mj-cs"/>
              </a:rPr>
              <a:t>Comparing the DCM and SCOR</a:t>
            </a:r>
          </a:p>
        </p:txBody>
      </p:sp>
    </p:spTree>
    <p:extLst>
      <p:ext uri="{BB962C8B-B14F-4D97-AF65-F5344CB8AC3E}">
        <p14:creationId xmlns:p14="http://schemas.microsoft.com/office/powerpoint/2010/main" val="274506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9616" y="917106"/>
          <a:ext cx="11652768" cy="5628991"/>
        </p:xfrm>
        <a:graphic>
          <a:graphicData uri="http://schemas.openxmlformats.org/drawingml/2006/table">
            <a:tbl>
              <a:tblPr/>
              <a:tblGrid>
                <a:gridCol w="2957262">
                  <a:extLst>
                    <a:ext uri="{9D8B030D-6E8A-4147-A177-3AD203B41FA5}">
                      <a16:colId xmlns:a16="http://schemas.microsoft.com/office/drawing/2014/main" val="713007527"/>
                    </a:ext>
                  </a:extLst>
                </a:gridCol>
                <a:gridCol w="2670494">
                  <a:extLst>
                    <a:ext uri="{9D8B030D-6E8A-4147-A177-3AD203B41FA5}">
                      <a16:colId xmlns:a16="http://schemas.microsoft.com/office/drawing/2014/main" val="3624518451"/>
                    </a:ext>
                  </a:extLst>
                </a:gridCol>
                <a:gridCol w="6025012">
                  <a:extLst>
                    <a:ext uri="{9D8B030D-6E8A-4147-A177-3AD203B41FA5}">
                      <a16:colId xmlns:a16="http://schemas.microsoft.com/office/drawing/2014/main" val="2664698740"/>
                    </a:ext>
                  </a:extLst>
                </a:gridCol>
              </a:tblGrid>
              <a:tr h="298471">
                <a:tc>
                  <a:txBody>
                    <a:bodyPr/>
                    <a:lstStyle/>
                    <a:p>
                      <a:pPr algn="l"/>
                      <a:r>
                        <a:rPr lang="en-US" sz="1600" b="1" dirty="0">
                          <a:solidFill>
                            <a:schemeClr val="bg1"/>
                          </a:solidFill>
                        </a:rPr>
                        <a:t>Type of Technology</a:t>
                      </a:r>
                      <a:endParaRPr lang="en-US" sz="1600" dirty="0">
                        <a:solidFill>
                          <a:schemeClr val="bg1"/>
                        </a:solidFill>
                      </a:endParaRPr>
                    </a:p>
                  </a:txBody>
                  <a:tcPr marL="33216" marR="33216" marT="16608" marB="16608">
                    <a:lnL>
                      <a:noFill/>
                    </a:lnL>
                    <a:lnR>
                      <a:noFill/>
                    </a:lnR>
                    <a:lnT>
                      <a:noFill/>
                    </a:lnT>
                    <a:lnB>
                      <a:noFill/>
                    </a:lnB>
                    <a:solidFill>
                      <a:schemeClr val="tx1">
                        <a:lumMod val="95000"/>
                        <a:lumOff val="5000"/>
                      </a:schemeClr>
                    </a:solidFill>
                  </a:tcPr>
                </a:tc>
                <a:tc>
                  <a:txBody>
                    <a:bodyPr/>
                    <a:lstStyle/>
                    <a:p>
                      <a:pPr marL="0" indent="0" algn="l"/>
                      <a:r>
                        <a:rPr lang="en-US" sz="1600" b="1" dirty="0">
                          <a:solidFill>
                            <a:schemeClr val="bg1"/>
                          </a:solidFill>
                        </a:rPr>
                        <a:t>Capabilities</a:t>
                      </a:r>
                      <a:endParaRPr lang="en-US" sz="1600" dirty="0">
                        <a:solidFill>
                          <a:schemeClr val="bg1"/>
                        </a:solidFill>
                      </a:endParaRPr>
                    </a:p>
                  </a:txBody>
                  <a:tcPr marL="33216" marR="33216" marT="16608" marB="16608">
                    <a:lnL>
                      <a:noFill/>
                    </a:lnL>
                    <a:lnR>
                      <a:noFill/>
                    </a:lnR>
                    <a:lnT>
                      <a:noFill/>
                    </a:lnT>
                    <a:lnB>
                      <a:noFill/>
                    </a:lnB>
                    <a:solidFill>
                      <a:schemeClr val="tx1">
                        <a:lumMod val="95000"/>
                        <a:lumOff val="5000"/>
                      </a:schemeClr>
                    </a:solidFill>
                  </a:tcPr>
                </a:tc>
                <a:tc>
                  <a:txBody>
                    <a:bodyPr/>
                    <a:lstStyle/>
                    <a:p>
                      <a:pPr algn="l"/>
                      <a:r>
                        <a:rPr lang="en-US" sz="1600" b="1" dirty="0">
                          <a:solidFill>
                            <a:schemeClr val="bg1"/>
                          </a:solidFill>
                        </a:rPr>
                        <a:t>Examples</a:t>
                      </a:r>
                      <a:endParaRPr lang="en-US" sz="1600" dirty="0">
                        <a:solidFill>
                          <a:schemeClr val="bg1"/>
                        </a:solidFill>
                      </a:endParaRPr>
                    </a:p>
                  </a:txBody>
                  <a:tcPr marL="33216" marR="33216" marT="16608" marB="16608">
                    <a:lnL>
                      <a:noFill/>
                    </a:lnL>
                    <a:lnR>
                      <a:noFill/>
                    </a:lnR>
                    <a:lnT>
                      <a:noFill/>
                    </a:lnT>
                    <a:lnB>
                      <a:noFill/>
                    </a:lnB>
                    <a:solidFill>
                      <a:schemeClr val="tx1">
                        <a:lumMod val="95000"/>
                        <a:lumOff val="5000"/>
                      </a:schemeClr>
                    </a:solidFill>
                  </a:tcPr>
                </a:tc>
                <a:extLst>
                  <a:ext uri="{0D108BD9-81ED-4DB2-BD59-A6C34878D82A}">
                    <a16:rowId xmlns:a16="http://schemas.microsoft.com/office/drawing/2014/main" val="300200005"/>
                  </a:ext>
                </a:extLst>
              </a:tr>
              <a:tr h="871811">
                <a:tc>
                  <a:txBody>
                    <a:bodyPr/>
                    <a:lstStyle/>
                    <a:p>
                      <a:pPr marL="0" indent="0" algn="l"/>
                      <a:r>
                        <a:rPr lang="en-US" sz="1600" dirty="0"/>
                        <a:t>Analytics/decision technologies</a:t>
                      </a:r>
                    </a:p>
                  </a:txBody>
                  <a:tcPr marL="33216" marR="33216" marT="16608" marB="16608">
                    <a:lnL>
                      <a:noFill/>
                    </a:lnL>
                    <a:lnR>
                      <a:noFill/>
                    </a:lnR>
                    <a:lnT>
                      <a:noFill/>
                    </a:lnT>
                    <a:lnB>
                      <a:noFill/>
                    </a:lnB>
                    <a:solidFill>
                      <a:schemeClr val="accent5">
                        <a:lumMod val="20000"/>
                        <a:lumOff val="80000"/>
                      </a:schemeClr>
                    </a:solidFill>
                  </a:tcPr>
                </a:tc>
                <a:tc>
                  <a:txBody>
                    <a:bodyPr/>
                    <a:lstStyle/>
                    <a:p>
                      <a:pPr algn="l"/>
                      <a:r>
                        <a:rPr lang="en-US" sz="1600" dirty="0"/>
                        <a:t>Provide </a:t>
                      </a:r>
                      <a:r>
                        <a:rPr lang="en-US" sz="1600" b="1" dirty="0">
                          <a:solidFill>
                            <a:srgbClr val="FF0000"/>
                          </a:solidFill>
                        </a:rPr>
                        <a:t>data processing, computing power, </a:t>
                      </a:r>
                      <a:r>
                        <a:rPr lang="en-US" sz="1600" b="0" dirty="0">
                          <a:solidFill>
                            <a:schemeClr val="tx1"/>
                          </a:solidFill>
                        </a:rPr>
                        <a:t>and </a:t>
                      </a:r>
                      <a:r>
                        <a:rPr lang="en-US" sz="1600" b="1" dirty="0">
                          <a:solidFill>
                            <a:srgbClr val="FF0000"/>
                          </a:solidFill>
                        </a:rPr>
                        <a:t>intelligence </a:t>
                      </a:r>
                      <a:r>
                        <a:rPr lang="en-US" sz="1600" dirty="0"/>
                        <a:t>to make </a:t>
                      </a:r>
                      <a:r>
                        <a:rPr lang="en-US" sz="1600" b="1" dirty="0">
                          <a:solidFill>
                            <a:schemeClr val="accent6">
                              <a:lumMod val="75000"/>
                            </a:schemeClr>
                          </a:solidFill>
                        </a:rPr>
                        <a:t>higher-quality decisions faster.</a:t>
                      </a:r>
                    </a:p>
                  </a:txBody>
                  <a:tcPr marL="33216" marR="33216" marT="16608" marB="16608" anchor="ctr">
                    <a:lnL>
                      <a:noFill/>
                    </a:lnL>
                    <a:lnR>
                      <a:noFill/>
                    </a:lnR>
                    <a:lnT>
                      <a:noFill/>
                    </a:lnT>
                    <a:lnB>
                      <a:noFill/>
                    </a:lnB>
                    <a:solidFill>
                      <a:schemeClr val="accent5">
                        <a:lumMod val="20000"/>
                        <a:lumOff val="80000"/>
                      </a:schemeClr>
                    </a:solidFill>
                  </a:tcPr>
                </a:tc>
                <a:tc>
                  <a:txBody>
                    <a:bodyPr/>
                    <a:lstStyle/>
                    <a:p>
                      <a:pPr algn="l">
                        <a:buFont typeface="Arial" panose="020B0604020202020204" pitchFamily="34" charset="0"/>
                        <a:buChar char="•"/>
                      </a:pPr>
                      <a:r>
                        <a:rPr lang="en-US" sz="1600" dirty="0"/>
                        <a:t>Advanced planning systems (APS) </a:t>
                      </a:r>
                    </a:p>
                    <a:p>
                      <a:pPr algn="l">
                        <a:buFont typeface="Arial" panose="020B0604020202020204" pitchFamily="34" charset="0"/>
                        <a:buChar char="•"/>
                      </a:pPr>
                      <a:r>
                        <a:rPr lang="en-US" sz="1600" dirty="0"/>
                        <a:t>Network optimization  </a:t>
                      </a:r>
                    </a:p>
                    <a:p>
                      <a:pPr algn="l">
                        <a:buFont typeface="Arial" panose="020B0604020202020204" pitchFamily="34" charset="0"/>
                        <a:buChar char="•"/>
                      </a:pPr>
                      <a:r>
                        <a:rPr lang="en-US" sz="1600" dirty="0"/>
                        <a:t>Management and execution systems (TMS) (WMS) (MES) (YMS) (OMS)</a:t>
                      </a:r>
                    </a:p>
                    <a:p>
                      <a:pPr algn="l">
                        <a:buFont typeface="Arial" panose="020B0604020202020204" pitchFamily="34" charset="0"/>
                        <a:buChar char="•"/>
                      </a:pPr>
                      <a:r>
                        <a:rPr lang="en-US" sz="1600" baseline="0" dirty="0"/>
                        <a:t>Analytics, AI, machine learning</a:t>
                      </a:r>
                    </a:p>
                  </a:txBody>
                  <a:tcPr marL="33216" marR="33216" marT="16608" marB="16608"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31699388"/>
                  </a:ext>
                </a:extLst>
              </a:tr>
              <a:tr h="1551087">
                <a:tc>
                  <a:txBody>
                    <a:bodyPr/>
                    <a:lstStyle/>
                    <a:p>
                      <a:pPr algn="l"/>
                      <a:r>
                        <a:rPr lang="en-US" sz="1600" dirty="0"/>
                        <a:t>Processing technologies</a:t>
                      </a:r>
                    </a:p>
                  </a:txBody>
                  <a:tcPr marL="33216" marR="33216" marT="16608" marB="16608">
                    <a:lnL>
                      <a:noFill/>
                    </a:lnL>
                    <a:lnR>
                      <a:noFill/>
                    </a:lnR>
                    <a:lnT>
                      <a:noFill/>
                    </a:lnT>
                    <a:lnB>
                      <a:noFill/>
                    </a:lnB>
                    <a:solidFill>
                      <a:schemeClr val="accent1">
                        <a:lumMod val="40000"/>
                        <a:lumOff val="60000"/>
                      </a:schemeClr>
                    </a:solidFill>
                  </a:tcPr>
                </a:tc>
                <a:tc>
                  <a:txBody>
                    <a:bodyPr/>
                    <a:lstStyle/>
                    <a:p>
                      <a:pPr algn="l"/>
                      <a:r>
                        <a:rPr lang="en-US" sz="1600" b="1" dirty="0">
                          <a:solidFill>
                            <a:srgbClr val="FF0000"/>
                          </a:solidFill>
                        </a:rPr>
                        <a:t>Automate</a:t>
                      </a:r>
                      <a:r>
                        <a:rPr lang="en-US" sz="1600" dirty="0"/>
                        <a:t> transactions and material </a:t>
                      </a:r>
                      <a:r>
                        <a:rPr lang="en-US" sz="1600" b="1" dirty="0">
                          <a:solidFill>
                            <a:srgbClr val="FF0000"/>
                          </a:solidFill>
                        </a:rPr>
                        <a:t>processing</a:t>
                      </a:r>
                      <a:r>
                        <a:rPr lang="en-US" sz="1600" b="1" dirty="0"/>
                        <a:t> </a:t>
                      </a:r>
                      <a:r>
                        <a:rPr lang="en-US" sz="1600" dirty="0"/>
                        <a:t>to provide </a:t>
                      </a:r>
                      <a:r>
                        <a:rPr lang="en-US" sz="1600" b="1" dirty="0">
                          <a:solidFill>
                            <a:schemeClr val="accent6">
                              <a:lumMod val="75000"/>
                            </a:schemeClr>
                          </a:solidFill>
                        </a:rPr>
                        <a:t>24/7 resource availability, faster processing, improved consistency, and lower cost.</a:t>
                      </a:r>
                    </a:p>
                  </a:txBody>
                  <a:tcPr marL="33216" marR="33216" marT="16608" marB="16608" anchor="ctr">
                    <a:lnL>
                      <a:noFill/>
                    </a:lnL>
                    <a:lnR>
                      <a:noFill/>
                    </a:lnR>
                    <a:lnT>
                      <a:noFill/>
                    </a:lnT>
                    <a:lnB>
                      <a:noFill/>
                    </a:lnB>
                    <a:solidFill>
                      <a:schemeClr val="accent1">
                        <a:lumMod val="40000"/>
                        <a:lumOff val="60000"/>
                      </a:schemeClr>
                    </a:solidFill>
                  </a:tcPr>
                </a:tc>
                <a:tc>
                  <a:txBody>
                    <a:bodyPr/>
                    <a:lstStyle/>
                    <a:p>
                      <a:pPr algn="l">
                        <a:buFont typeface="Arial" panose="020B0604020202020204" pitchFamily="34" charset="0"/>
                        <a:buChar char="•"/>
                      </a:pPr>
                      <a:r>
                        <a:rPr lang="en-US" sz="1600" dirty="0"/>
                        <a:t>Programs, software robots (RPA)  </a:t>
                      </a:r>
                    </a:p>
                    <a:p>
                      <a:pPr algn="l">
                        <a:buFont typeface="Arial" panose="020B0604020202020204" pitchFamily="34" charset="0"/>
                        <a:buChar char="•"/>
                      </a:pPr>
                      <a:r>
                        <a:rPr lang="en-US" sz="1600" dirty="0"/>
                        <a:t>Computer-aided design and machining, 3D printing </a:t>
                      </a:r>
                    </a:p>
                    <a:p>
                      <a:pPr algn="l">
                        <a:buFont typeface="Arial" panose="020B0604020202020204" pitchFamily="34" charset="0"/>
                        <a:buChar char="•"/>
                      </a:pPr>
                      <a:r>
                        <a:rPr lang="en-US" sz="1600" dirty="0"/>
                        <a:t>Industrial robots, flexible manufacturing systems (FMS)</a:t>
                      </a:r>
                    </a:p>
                    <a:p>
                      <a:pPr algn="l">
                        <a:buFont typeface="Arial" panose="020B0604020202020204" pitchFamily="34" charset="0"/>
                        <a:buChar char="•"/>
                      </a:pPr>
                      <a:r>
                        <a:rPr lang="en-US" sz="1600" dirty="0"/>
                        <a:t>Drones, autonomous vehicles and mobile robots (AMR)</a:t>
                      </a:r>
                    </a:p>
                    <a:p>
                      <a:pPr algn="l">
                        <a:buFont typeface="Arial" panose="020B0604020202020204" pitchFamily="34" charset="0"/>
                        <a:buChar char="•"/>
                      </a:pPr>
                      <a:r>
                        <a:rPr lang="en-US" sz="1600" dirty="0"/>
                        <a:t>Automated storage/retrieval systems (AS/RS)  </a:t>
                      </a:r>
                    </a:p>
                  </a:txBody>
                  <a:tcPr marL="33216" marR="33216" marT="16608" marB="16608"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2078495756"/>
                  </a:ext>
                </a:extLst>
              </a:tr>
              <a:tr h="1398820">
                <a:tc>
                  <a:txBody>
                    <a:bodyPr/>
                    <a:lstStyle/>
                    <a:p>
                      <a:pPr algn="l"/>
                      <a:r>
                        <a:rPr lang="en-US" sz="1600" dirty="0"/>
                        <a:t>Communications technologies</a:t>
                      </a:r>
                    </a:p>
                  </a:txBody>
                  <a:tcPr marL="33216" marR="33216" marT="16608" marB="16608">
                    <a:lnL>
                      <a:noFill/>
                    </a:lnL>
                    <a:lnR>
                      <a:noFill/>
                    </a:lnR>
                    <a:lnT>
                      <a:noFill/>
                    </a:lnT>
                    <a:lnB>
                      <a:noFill/>
                    </a:lnB>
                    <a:solidFill>
                      <a:schemeClr val="accent1">
                        <a:lumMod val="60000"/>
                        <a:lumOff val="40000"/>
                      </a:schemeClr>
                    </a:solidFill>
                  </a:tcPr>
                </a:tc>
                <a:tc>
                  <a:txBody>
                    <a:bodyPr/>
                    <a:lstStyle/>
                    <a:p>
                      <a:pPr algn="l"/>
                      <a:r>
                        <a:rPr lang="en-US" sz="1600" dirty="0"/>
                        <a:t>Improve </a:t>
                      </a:r>
                      <a:r>
                        <a:rPr lang="en-US" sz="1600" b="1" dirty="0">
                          <a:solidFill>
                            <a:srgbClr val="FF0000"/>
                          </a:solidFill>
                        </a:rPr>
                        <a:t>data capture </a:t>
                      </a:r>
                      <a:r>
                        <a:rPr lang="en-US" sz="1600" dirty="0"/>
                        <a:t>and </a:t>
                      </a:r>
                      <a:r>
                        <a:rPr lang="en-US" sz="1600" b="1" dirty="0">
                          <a:solidFill>
                            <a:srgbClr val="FF0000"/>
                          </a:solidFill>
                        </a:rPr>
                        <a:t>visibility </a:t>
                      </a:r>
                      <a:r>
                        <a:rPr lang="en-US" sz="1600" b="0" dirty="0">
                          <a:solidFill>
                            <a:schemeClr val="tx1"/>
                          </a:solidFill>
                        </a:rPr>
                        <a:t>(accuracy, currency, completeness, useful format) to provide </a:t>
                      </a:r>
                      <a:r>
                        <a:rPr lang="en-US" sz="1600" b="1" dirty="0">
                          <a:solidFill>
                            <a:schemeClr val="accent6">
                              <a:lumMod val="75000"/>
                            </a:schemeClr>
                          </a:solidFill>
                        </a:rPr>
                        <a:t>access to rich information</a:t>
                      </a:r>
                      <a:r>
                        <a:rPr lang="en-US" sz="1600" dirty="0"/>
                        <a:t>.</a:t>
                      </a:r>
                    </a:p>
                  </a:txBody>
                  <a:tcPr marL="33216" marR="33216" marT="16608" marB="16608" anchor="ctr">
                    <a:lnL>
                      <a:noFill/>
                    </a:lnL>
                    <a:lnR>
                      <a:noFill/>
                    </a:lnR>
                    <a:lnT>
                      <a:noFill/>
                    </a:lnT>
                    <a:lnB>
                      <a:noFill/>
                    </a:lnB>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Sensors, scanners and radio frequency identification (RFID)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rPr>
                        <a:t>Global positioning systems (GPS)</a:t>
                      </a:r>
                    </a:p>
                    <a:p>
                      <a:pPr algn="l">
                        <a:buFont typeface="Arial" panose="020B0604020202020204" pitchFamily="34" charset="0"/>
                        <a:buChar char="•"/>
                      </a:pPr>
                      <a:r>
                        <a:rPr lang="en-US" sz="1600" dirty="0"/>
                        <a:t>The Internet, Wi-Fi, narrow band, cellular, microwave, radio, etc.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Satellites, fiber optics, etc. </a:t>
                      </a:r>
                    </a:p>
                    <a:p>
                      <a:pPr algn="l">
                        <a:buFont typeface="Arial" panose="020B0604020202020204" pitchFamily="34" charset="0"/>
                        <a:buChar char="•"/>
                      </a:pPr>
                      <a:r>
                        <a:rPr lang="en-US" sz="1600" dirty="0"/>
                        <a:t>Electronic data interchange (EDI), global data synch network (GSDN) </a:t>
                      </a:r>
                    </a:p>
                  </a:txBody>
                  <a:tcPr marL="33216" marR="33216" marT="16608" marB="16608" anchor="ctr">
                    <a:lnL>
                      <a:noFill/>
                    </a:lnL>
                    <a:lnR>
                      <a:noFill/>
                    </a:lnR>
                    <a:lnT>
                      <a:noFill/>
                    </a:lnT>
                    <a:lnB>
                      <a:noFill/>
                    </a:lnB>
                    <a:solidFill>
                      <a:schemeClr val="accent1">
                        <a:lumMod val="60000"/>
                        <a:lumOff val="40000"/>
                      </a:schemeClr>
                    </a:solidFill>
                  </a:tcPr>
                </a:tc>
                <a:extLst>
                  <a:ext uri="{0D108BD9-81ED-4DB2-BD59-A6C34878D82A}">
                    <a16:rowId xmlns:a16="http://schemas.microsoft.com/office/drawing/2014/main" val="3433113781"/>
                  </a:ext>
                </a:extLst>
              </a:tr>
              <a:tr h="1372037">
                <a:tc>
                  <a:txBody>
                    <a:bodyPr/>
                    <a:lstStyle/>
                    <a:p>
                      <a:pPr algn="l"/>
                      <a:r>
                        <a:rPr lang="en-US" sz="1600" dirty="0">
                          <a:solidFill>
                            <a:schemeClr val="bg1"/>
                          </a:solidFill>
                        </a:rPr>
                        <a:t>Integrative/platform technologies</a:t>
                      </a:r>
                    </a:p>
                  </a:txBody>
                  <a:tcPr marL="33216" marR="33216" marT="16608" marB="16608">
                    <a:lnL>
                      <a:noFill/>
                    </a:lnL>
                    <a:lnR>
                      <a:noFill/>
                    </a:lnR>
                    <a:lnT>
                      <a:noFill/>
                    </a:lnT>
                    <a:lnB>
                      <a:noFill/>
                    </a:lnB>
                    <a:solidFill>
                      <a:schemeClr val="accent1">
                        <a:lumMod val="75000"/>
                      </a:schemeClr>
                    </a:solidFill>
                  </a:tcPr>
                </a:tc>
                <a:tc>
                  <a:txBody>
                    <a:bodyPr/>
                    <a:lstStyle/>
                    <a:p>
                      <a:pPr algn="l"/>
                      <a:r>
                        <a:rPr lang="en-US" sz="1600" dirty="0">
                          <a:solidFill>
                            <a:schemeClr val="bg1"/>
                          </a:solidFill>
                        </a:rPr>
                        <a:t>Combine and host data and transaction management to provide communications, visibility, decision support, and processing capabilities.</a:t>
                      </a:r>
                    </a:p>
                  </a:txBody>
                  <a:tcPr marL="33216" marR="33216" marT="16608" marB="16608" anchor="ctr">
                    <a:lnL>
                      <a:noFill/>
                    </a:lnL>
                    <a:lnR>
                      <a:noFill/>
                    </a:lnR>
                    <a:lnT>
                      <a:noFill/>
                    </a:lnT>
                    <a:lnB>
                      <a:noFill/>
                    </a:lnB>
                    <a:solidFill>
                      <a:schemeClr val="accent1">
                        <a:lumMod val="75000"/>
                      </a:schemeClr>
                    </a:solidFill>
                  </a:tcPr>
                </a:tc>
                <a:tc>
                  <a:txBody>
                    <a:bodyPr/>
                    <a:lstStyle/>
                    <a:p>
                      <a:pPr algn="l">
                        <a:buFont typeface="Arial" panose="020B0604020202020204" pitchFamily="34" charset="0"/>
                        <a:buChar char="•"/>
                      </a:pPr>
                      <a:r>
                        <a:rPr lang="en-US" sz="1600" dirty="0">
                          <a:solidFill>
                            <a:schemeClr val="bg1"/>
                          </a:solidFill>
                        </a:rPr>
                        <a:t>Cloud computing and services/Blockchain</a:t>
                      </a:r>
                    </a:p>
                    <a:p>
                      <a:pPr algn="l">
                        <a:buFont typeface="Arial" panose="020B0604020202020204" pitchFamily="34" charset="0"/>
                        <a:buChar char="•"/>
                      </a:pPr>
                      <a:r>
                        <a:rPr lang="en-US" sz="1600" dirty="0">
                          <a:solidFill>
                            <a:schemeClr val="bg1"/>
                          </a:solidFill>
                        </a:rPr>
                        <a:t>Mobile apps, wearables, augmented/virtual reality (AR/VR)</a:t>
                      </a:r>
                    </a:p>
                    <a:p>
                      <a:pPr algn="l">
                        <a:buFont typeface="Arial" panose="020B0604020202020204" pitchFamily="34" charset="0"/>
                        <a:buChar char="•"/>
                      </a:pPr>
                      <a:r>
                        <a:rPr lang="en-US" sz="1600" dirty="0">
                          <a:solidFill>
                            <a:schemeClr val="bg1"/>
                          </a:solidFill>
                        </a:rPr>
                        <a:t>Enterprise resource planning (ERP), Product life cycle </a:t>
                      </a:r>
                      <a:r>
                        <a:rPr lang="en-US" sz="1600" dirty="0" err="1">
                          <a:solidFill>
                            <a:schemeClr val="bg1"/>
                          </a:solidFill>
                        </a:rPr>
                        <a:t>mgmt</a:t>
                      </a:r>
                      <a:r>
                        <a:rPr lang="en-US" sz="1600" dirty="0">
                          <a:solidFill>
                            <a:schemeClr val="bg1"/>
                          </a:solidFill>
                        </a:rPr>
                        <a:t> (PLM)</a:t>
                      </a:r>
                    </a:p>
                    <a:p>
                      <a:pPr algn="l">
                        <a:buFont typeface="Arial" panose="020B0604020202020204" pitchFamily="34" charset="0"/>
                        <a:buChar char="•"/>
                      </a:pPr>
                      <a:r>
                        <a:rPr lang="en-US" sz="1600" dirty="0">
                          <a:solidFill>
                            <a:schemeClr val="bg1"/>
                          </a:solidFill>
                        </a:rPr>
                        <a:t>Relationship management (CRM)  (SRM) (CPFR) </a:t>
                      </a:r>
                    </a:p>
                  </a:txBody>
                  <a:tcPr marL="33216" marR="33216" marT="16608" marB="16608" anchor="ctr">
                    <a:lnL>
                      <a:noFill/>
                    </a:lnL>
                    <a:lnR>
                      <a:noFill/>
                    </a:lnR>
                    <a:lnT>
                      <a:noFill/>
                    </a:lnT>
                    <a:lnB>
                      <a:noFill/>
                    </a:lnB>
                    <a:solidFill>
                      <a:schemeClr val="accent1">
                        <a:lumMod val="75000"/>
                      </a:schemeClr>
                    </a:solidFill>
                  </a:tcPr>
                </a:tc>
                <a:extLst>
                  <a:ext uri="{0D108BD9-81ED-4DB2-BD59-A6C34878D82A}">
                    <a16:rowId xmlns:a16="http://schemas.microsoft.com/office/drawing/2014/main" val="1741213133"/>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21" y="1522784"/>
            <a:ext cx="816873" cy="53184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5337" y="2708833"/>
            <a:ext cx="483308" cy="78537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8233" y="4661112"/>
            <a:ext cx="451420" cy="44306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30" y="2599442"/>
            <a:ext cx="788963" cy="520059"/>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153" y="5573357"/>
            <a:ext cx="852943" cy="779943"/>
          </a:xfrm>
          <a:prstGeom prst="rect">
            <a:avLst/>
          </a:prstGeom>
        </p:spPr>
      </p:pic>
      <p:sp>
        <p:nvSpPr>
          <p:cNvPr id="5" name="Slide Number Placeholder 4"/>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22</a:t>
            </a:fld>
            <a:endParaRPr lang="en-US"/>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51277" y="5702814"/>
            <a:ext cx="675644" cy="596488"/>
          </a:xfrm>
          <a:prstGeom prst="rect">
            <a:avLst/>
          </a:prstGeom>
        </p:spPr>
      </p:pic>
      <p:pic>
        <p:nvPicPr>
          <p:cNvPr id="14" name="Picture 13"/>
          <p:cNvPicPr>
            <a:picLocks noChangeAspect="1"/>
          </p:cNvPicPr>
          <p:nvPr/>
        </p:nvPicPr>
        <p:blipFill>
          <a:blip r:embed="rId9"/>
          <a:stretch>
            <a:fillRect/>
          </a:stretch>
        </p:blipFill>
        <p:spPr>
          <a:xfrm>
            <a:off x="392678" y="4283422"/>
            <a:ext cx="780849" cy="608025"/>
          </a:xfrm>
          <a:prstGeom prst="rect">
            <a:avLst/>
          </a:prstGeom>
        </p:spPr>
      </p:pic>
      <p:pic>
        <p:nvPicPr>
          <p:cNvPr id="16" name="Picture 15"/>
          <p:cNvPicPr>
            <a:picLocks noChangeAspect="1"/>
          </p:cNvPicPr>
          <p:nvPr/>
        </p:nvPicPr>
        <p:blipFill rotWithShape="1">
          <a:blip r:embed="rId10"/>
          <a:srcRect l="10548" r="10412"/>
          <a:stretch/>
        </p:blipFill>
        <p:spPr>
          <a:xfrm>
            <a:off x="1705829" y="1522784"/>
            <a:ext cx="769242" cy="556122"/>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9012" y="4110789"/>
            <a:ext cx="946192" cy="468647"/>
          </a:xfrm>
          <a:prstGeom prst="rect">
            <a:avLst/>
          </a:prstGeom>
        </p:spPr>
      </p:pic>
      <p:pic>
        <p:nvPicPr>
          <p:cNvPr id="18" name="Picture 17" descr="3d-printers-multicolor-airwolfd.jpg"/>
          <p:cNvPicPr>
            <a:picLocks noChangeAspect="1"/>
          </p:cNvPicPr>
          <p:nvPr/>
        </p:nvPicPr>
        <p:blipFill>
          <a:blip r:embed="rId12" cstate="print"/>
          <a:stretch>
            <a:fillRect/>
          </a:stretch>
        </p:blipFill>
        <p:spPr>
          <a:xfrm>
            <a:off x="2067356" y="2602202"/>
            <a:ext cx="815429" cy="611572"/>
          </a:xfrm>
          <a:prstGeom prst="rect">
            <a:avLst/>
          </a:prstGeom>
        </p:spPr>
      </p:pic>
      <p:pic>
        <p:nvPicPr>
          <p:cNvPr id="1026" name="Picture 2" descr="Image result for cloud computi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89480" y="5573357"/>
            <a:ext cx="906013" cy="7976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8605" y="112185"/>
            <a:ext cx="8483028" cy="584775"/>
          </a:xfrm>
          <a:prstGeom prst="rect">
            <a:avLst/>
          </a:prstGeom>
          <a:noFill/>
        </p:spPr>
        <p:txBody>
          <a:bodyPr wrap="none" rtlCol="0">
            <a:spAutoFit/>
          </a:bodyPr>
          <a:lstStyle/>
          <a:p>
            <a:r>
              <a:rPr lang="en-US" sz="3200" dirty="0"/>
              <a:t>Enabling Technologies for the Digital Supply Chain</a:t>
            </a:r>
          </a:p>
        </p:txBody>
      </p:sp>
      <p:pic>
        <p:nvPicPr>
          <p:cNvPr id="1028" name="Picture 4" descr="Image result for the interne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70375" y="4269178"/>
            <a:ext cx="830351" cy="6919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7863" y="3189474"/>
            <a:ext cx="898651" cy="504928"/>
          </a:xfrm>
          <a:prstGeom prst="rect">
            <a:avLst/>
          </a:prstGeom>
        </p:spPr>
      </p:pic>
      <p:pic>
        <p:nvPicPr>
          <p:cNvPr id="20" name="Graphic 19" descr="Head with gears">
            <a:extLst>
              <a:ext uri="{FF2B5EF4-FFF2-40B4-BE49-F238E27FC236}">
                <a16:creationId xmlns:a16="http://schemas.microsoft.com/office/drawing/2014/main" id="{85E5E521-DDFA-4D98-B216-FA43F260E49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255374" y="1751313"/>
            <a:ext cx="564444" cy="564444"/>
          </a:xfrm>
          <a:prstGeom prst="rect">
            <a:avLst/>
          </a:prstGeom>
        </p:spPr>
      </p:pic>
      <p:pic>
        <p:nvPicPr>
          <p:cNvPr id="21" name="Graphic 20" descr="Muscular arm">
            <a:extLst>
              <a:ext uri="{FF2B5EF4-FFF2-40B4-BE49-F238E27FC236}">
                <a16:creationId xmlns:a16="http://schemas.microsoft.com/office/drawing/2014/main" id="{D56E5FEA-1209-4300-A107-D82C7BB960F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250366" y="2915013"/>
            <a:ext cx="564444" cy="564444"/>
          </a:xfrm>
          <a:prstGeom prst="rect">
            <a:avLst/>
          </a:prstGeom>
        </p:spPr>
      </p:pic>
      <p:grpSp>
        <p:nvGrpSpPr>
          <p:cNvPr id="22" name="Group 21">
            <a:extLst>
              <a:ext uri="{FF2B5EF4-FFF2-40B4-BE49-F238E27FC236}">
                <a16:creationId xmlns:a16="http://schemas.microsoft.com/office/drawing/2014/main" id="{E7B5233C-585A-4D45-A7BD-5C9AF2887E75}"/>
              </a:ext>
            </a:extLst>
          </p:cNvPr>
          <p:cNvGrpSpPr/>
          <p:nvPr/>
        </p:nvGrpSpPr>
        <p:grpSpPr>
          <a:xfrm>
            <a:off x="733917" y="4106557"/>
            <a:ext cx="1645337" cy="574977"/>
            <a:chOff x="994357" y="3133233"/>
            <a:chExt cx="1234003" cy="431233"/>
          </a:xfrm>
        </p:grpSpPr>
        <p:pic>
          <p:nvPicPr>
            <p:cNvPr id="23" name="Graphic 22" descr="Eyes">
              <a:extLst>
                <a:ext uri="{FF2B5EF4-FFF2-40B4-BE49-F238E27FC236}">
                  <a16:creationId xmlns:a16="http://schemas.microsoft.com/office/drawing/2014/main" id="{1F4CA541-3F00-4640-BD43-1417DC6FA798}"/>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94357" y="3133233"/>
              <a:ext cx="423333" cy="423333"/>
            </a:xfrm>
            <a:prstGeom prst="rect">
              <a:avLst/>
            </a:prstGeom>
          </p:spPr>
        </p:pic>
        <p:pic>
          <p:nvPicPr>
            <p:cNvPr id="24" name="Graphic 23" descr="Ear">
              <a:extLst>
                <a:ext uri="{FF2B5EF4-FFF2-40B4-BE49-F238E27FC236}">
                  <a16:creationId xmlns:a16="http://schemas.microsoft.com/office/drawing/2014/main" id="{C52DEEB8-22BF-41CD-8C7A-0EAD70C231D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17690" y="3137183"/>
              <a:ext cx="423333" cy="423333"/>
            </a:xfrm>
            <a:prstGeom prst="rect">
              <a:avLst/>
            </a:prstGeom>
          </p:spPr>
        </p:pic>
        <p:pic>
          <p:nvPicPr>
            <p:cNvPr id="25" name="Graphic 24" descr="Marketing">
              <a:extLst>
                <a:ext uri="{FF2B5EF4-FFF2-40B4-BE49-F238E27FC236}">
                  <a16:creationId xmlns:a16="http://schemas.microsoft.com/office/drawing/2014/main" id="{B7E0CD1E-E60B-410F-816C-CBAA05F46C1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05027" y="3141133"/>
              <a:ext cx="423333" cy="423333"/>
            </a:xfrm>
            <a:prstGeom prst="rect">
              <a:avLst/>
            </a:prstGeom>
          </p:spPr>
        </p:pic>
      </p:grpSp>
      <p:pic>
        <p:nvPicPr>
          <p:cNvPr id="26" name="Graphic 25" descr="Skeleton">
            <a:extLst>
              <a:ext uri="{FF2B5EF4-FFF2-40B4-BE49-F238E27FC236}">
                <a16:creationId xmlns:a16="http://schemas.microsoft.com/office/drawing/2014/main" id="{A68EECDC-DF13-4E74-B73C-D037953AB5C7}"/>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304785" y="5376450"/>
            <a:ext cx="564444" cy="564444"/>
          </a:xfrm>
          <a:prstGeom prst="rect">
            <a:avLst/>
          </a:prstGeom>
        </p:spPr>
      </p:pic>
    </p:spTree>
    <p:extLst>
      <p:ext uri="{BB962C8B-B14F-4D97-AF65-F5344CB8AC3E}">
        <p14:creationId xmlns:p14="http://schemas.microsoft.com/office/powerpoint/2010/main" val="75108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01E65-E408-4049-A4CE-03731DA28746}"/>
              </a:ext>
            </a:extLst>
          </p:cNvPr>
          <p:cNvSpPr>
            <a:spLocks noGrp="1"/>
          </p:cNvSpPr>
          <p:nvPr>
            <p:ph type="title"/>
          </p:nvPr>
        </p:nvSpPr>
        <p:spPr/>
        <p:txBody>
          <a:bodyPr/>
          <a:lstStyle/>
          <a:p>
            <a:r>
              <a:rPr lang="en-US" dirty="0"/>
              <a:t>Technology landscape</a:t>
            </a:r>
          </a:p>
        </p:txBody>
      </p:sp>
      <p:graphicFrame>
        <p:nvGraphicFramePr>
          <p:cNvPr id="4" name="Table 4">
            <a:extLst>
              <a:ext uri="{FF2B5EF4-FFF2-40B4-BE49-F238E27FC236}">
                <a16:creationId xmlns:a16="http://schemas.microsoft.com/office/drawing/2014/main" id="{E8E05B53-037D-425F-8BD8-A4A3DA578F0C}"/>
              </a:ext>
            </a:extLst>
          </p:cNvPr>
          <p:cNvGraphicFramePr>
            <a:graphicFrameLocks noGrp="1"/>
          </p:cNvGraphicFramePr>
          <p:nvPr>
            <p:ph idx="1"/>
          </p:nvPr>
        </p:nvGraphicFramePr>
        <p:xfrm>
          <a:off x="838200" y="1825625"/>
          <a:ext cx="10515603" cy="3200400"/>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val="516816755"/>
                    </a:ext>
                  </a:extLst>
                </a:gridCol>
                <a:gridCol w="1502229">
                  <a:extLst>
                    <a:ext uri="{9D8B030D-6E8A-4147-A177-3AD203B41FA5}">
                      <a16:colId xmlns:a16="http://schemas.microsoft.com/office/drawing/2014/main" val="616638378"/>
                    </a:ext>
                  </a:extLst>
                </a:gridCol>
                <a:gridCol w="1502229">
                  <a:extLst>
                    <a:ext uri="{9D8B030D-6E8A-4147-A177-3AD203B41FA5}">
                      <a16:colId xmlns:a16="http://schemas.microsoft.com/office/drawing/2014/main" val="3420210155"/>
                    </a:ext>
                  </a:extLst>
                </a:gridCol>
                <a:gridCol w="1502229">
                  <a:extLst>
                    <a:ext uri="{9D8B030D-6E8A-4147-A177-3AD203B41FA5}">
                      <a16:colId xmlns:a16="http://schemas.microsoft.com/office/drawing/2014/main" val="537976547"/>
                    </a:ext>
                  </a:extLst>
                </a:gridCol>
                <a:gridCol w="1502229">
                  <a:extLst>
                    <a:ext uri="{9D8B030D-6E8A-4147-A177-3AD203B41FA5}">
                      <a16:colId xmlns:a16="http://schemas.microsoft.com/office/drawing/2014/main" val="313132058"/>
                    </a:ext>
                  </a:extLst>
                </a:gridCol>
                <a:gridCol w="1502229">
                  <a:extLst>
                    <a:ext uri="{9D8B030D-6E8A-4147-A177-3AD203B41FA5}">
                      <a16:colId xmlns:a16="http://schemas.microsoft.com/office/drawing/2014/main" val="2877871066"/>
                    </a:ext>
                  </a:extLst>
                </a:gridCol>
                <a:gridCol w="1502229">
                  <a:extLst>
                    <a:ext uri="{9D8B030D-6E8A-4147-A177-3AD203B41FA5}">
                      <a16:colId xmlns:a16="http://schemas.microsoft.com/office/drawing/2014/main" val="1220860910"/>
                    </a:ext>
                  </a:extLst>
                </a:gridCol>
              </a:tblGrid>
              <a:tr h="370840">
                <a:tc>
                  <a:txBody>
                    <a:bodyPr/>
                    <a:lstStyle/>
                    <a:p>
                      <a:endParaRPr lang="en-US" dirty="0">
                        <a:solidFill>
                          <a:schemeClr val="tx1"/>
                        </a:solidFill>
                      </a:endParaRPr>
                    </a:p>
                    <a:p>
                      <a:r>
                        <a:rPr lang="en-US" dirty="0">
                          <a:solidFill>
                            <a:schemeClr val="tx1"/>
                          </a:solidFill>
                        </a:rPr>
                        <a:t>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Connected Customer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Digital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Intelligent Supply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Synchronized 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Smart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Dynamic Fulfillment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421039"/>
                  </a:ext>
                </a:extLst>
              </a:tr>
              <a:tr h="370840">
                <a:tc>
                  <a:txBody>
                    <a:bodyPr/>
                    <a:lstStyle/>
                    <a:p>
                      <a:r>
                        <a:rPr lang="en-US" dirty="0">
                          <a:solidFill>
                            <a:schemeClr val="tx1"/>
                          </a:solidFill>
                        </a:rPr>
                        <a:t>Decision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83232"/>
                  </a:ext>
                </a:extLst>
              </a:tr>
              <a:tr h="370840">
                <a:tc>
                  <a:txBody>
                    <a:bodyPr/>
                    <a:lstStyle/>
                    <a:p>
                      <a:r>
                        <a:rPr lang="en-US" dirty="0">
                          <a:solidFill>
                            <a:schemeClr val="tx1"/>
                          </a:solidFill>
                        </a:rPr>
                        <a:t>Processing</a:t>
                      </a: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8562956"/>
                  </a:ext>
                </a:extLst>
              </a:tr>
              <a:tr h="370840">
                <a:tc>
                  <a:txBody>
                    <a:bodyPr/>
                    <a:lstStyle/>
                    <a:p>
                      <a:r>
                        <a:rPr lang="en-US" dirty="0" err="1">
                          <a:solidFill>
                            <a:schemeClr val="tx1"/>
                          </a:solidFill>
                        </a:rPr>
                        <a:t>Communica-tions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902982"/>
                  </a:ext>
                </a:extLst>
              </a:tr>
              <a:tr h="370840">
                <a:tc>
                  <a:txBody>
                    <a:bodyPr/>
                    <a:lstStyle/>
                    <a:p>
                      <a:r>
                        <a:rPr lang="en-US" dirty="0">
                          <a:solidFill>
                            <a:schemeClr val="tx1"/>
                          </a:solidFill>
                        </a:rPr>
                        <a:t>Integrative (platform)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1280440"/>
                  </a:ext>
                </a:extLst>
              </a:tr>
            </a:tbl>
          </a:graphicData>
        </a:graphic>
      </p:graphicFrame>
    </p:spTree>
    <p:extLst>
      <p:ext uri="{BB962C8B-B14F-4D97-AF65-F5344CB8AC3E}">
        <p14:creationId xmlns:p14="http://schemas.microsoft.com/office/powerpoint/2010/main" val="738767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CB1D2D-60D6-426A-8525-CD131D0CE1DC}"/>
              </a:ext>
            </a:extLst>
          </p:cNvPr>
          <p:cNvSpPr>
            <a:spLocks noGrp="1"/>
          </p:cNvSpPr>
          <p:nvPr>
            <p:ph type="title"/>
          </p:nvPr>
        </p:nvSpPr>
        <p:spPr>
          <a:xfrm>
            <a:off x="838200" y="136525"/>
            <a:ext cx="10515600" cy="1077687"/>
          </a:xfrm>
        </p:spPr>
        <p:txBody>
          <a:bodyPr>
            <a:normAutofit/>
          </a:bodyPr>
          <a:lstStyle/>
          <a:p>
            <a:r>
              <a:rPr lang="en-US" dirty="0"/>
              <a:t>Dimensions of Visibility</a:t>
            </a:r>
            <a:endParaRPr lang="en-US" sz="2700" dirty="0"/>
          </a:p>
        </p:txBody>
      </p:sp>
      <p:sp>
        <p:nvSpPr>
          <p:cNvPr id="4" name="Slide Number Placeholder 3">
            <a:extLst>
              <a:ext uri="{FF2B5EF4-FFF2-40B4-BE49-F238E27FC236}">
                <a16:creationId xmlns:a16="http://schemas.microsoft.com/office/drawing/2014/main" id="{1D177F7E-EF90-4B18-A66A-ECF4BB056B3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fld id="{064B1E3B-316D-4CD7-A7D7-CE1EA1687339}" type="slidenum">
              <a:rPr lang="en-US" smtClean="0"/>
              <a:pPr>
                <a:lnSpc>
                  <a:spcPts val="2700"/>
                </a:lnSpc>
              </a:pPr>
              <a:t>24</a:t>
            </a:fld>
            <a:endParaRPr lang="en-US" dirty="0"/>
          </a:p>
        </p:txBody>
      </p:sp>
      <p:sp>
        <p:nvSpPr>
          <p:cNvPr id="7" name="TextBox 6">
            <a:extLst>
              <a:ext uri="{FF2B5EF4-FFF2-40B4-BE49-F238E27FC236}">
                <a16:creationId xmlns:a16="http://schemas.microsoft.com/office/drawing/2014/main" id="{6A956D5E-2BFA-47A0-A4BC-673D93BDFFC1}"/>
              </a:ext>
            </a:extLst>
          </p:cNvPr>
          <p:cNvSpPr txBox="1"/>
          <p:nvPr/>
        </p:nvSpPr>
        <p:spPr>
          <a:xfrm>
            <a:off x="3174596" y="1180911"/>
            <a:ext cx="3742307" cy="784830"/>
          </a:xfrm>
          <a:prstGeom prst="rect">
            <a:avLst/>
          </a:prstGeom>
          <a:noFill/>
        </p:spPr>
        <p:txBody>
          <a:bodyPr wrap="none" rtlCol="0">
            <a:spAutoFit/>
          </a:bodyPr>
          <a:lstStyle/>
          <a:p>
            <a:pPr algn="ctr">
              <a:lnSpc>
                <a:spcPts val="2700"/>
              </a:lnSpc>
            </a:pPr>
            <a:r>
              <a:rPr lang="en-US" sz="2400" dirty="0"/>
              <a:t>Demand</a:t>
            </a:r>
          </a:p>
          <a:p>
            <a:pPr algn="ctr">
              <a:lnSpc>
                <a:spcPts val="2700"/>
              </a:lnSpc>
            </a:pPr>
            <a:r>
              <a:rPr lang="en-US" sz="2400" dirty="0"/>
              <a:t>(Sales, Customers’ forecasts)</a:t>
            </a:r>
          </a:p>
        </p:txBody>
      </p:sp>
      <p:cxnSp>
        <p:nvCxnSpPr>
          <p:cNvPr id="17" name="Straight Arrow Connector 16">
            <a:extLst>
              <a:ext uri="{FF2B5EF4-FFF2-40B4-BE49-F238E27FC236}">
                <a16:creationId xmlns:a16="http://schemas.microsoft.com/office/drawing/2014/main" id="{B868F0CE-C489-4A26-8723-432D5BFE4692}"/>
              </a:ext>
            </a:extLst>
          </p:cNvPr>
          <p:cNvCxnSpPr>
            <a:cxnSpLocks/>
          </p:cNvCxnSpPr>
          <p:nvPr/>
        </p:nvCxnSpPr>
        <p:spPr>
          <a:xfrm flipV="1">
            <a:off x="5030587" y="2191257"/>
            <a:ext cx="0" cy="6792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A41D25-F327-43C0-A4D7-5039A9289326}"/>
              </a:ext>
            </a:extLst>
          </p:cNvPr>
          <p:cNvSpPr txBox="1"/>
          <p:nvPr/>
        </p:nvSpPr>
        <p:spPr>
          <a:xfrm>
            <a:off x="3528638" y="5833892"/>
            <a:ext cx="3034228" cy="784830"/>
          </a:xfrm>
          <a:prstGeom prst="rect">
            <a:avLst/>
          </a:prstGeom>
          <a:noFill/>
        </p:spPr>
        <p:txBody>
          <a:bodyPr wrap="none" rtlCol="0">
            <a:spAutoFit/>
          </a:bodyPr>
          <a:lstStyle/>
          <a:p>
            <a:pPr algn="ctr">
              <a:lnSpc>
                <a:spcPts val="2700"/>
              </a:lnSpc>
            </a:pPr>
            <a:r>
              <a:rPr lang="en-US" sz="2400" dirty="0"/>
              <a:t>Markets </a:t>
            </a:r>
          </a:p>
          <a:p>
            <a:pPr algn="ctr">
              <a:lnSpc>
                <a:spcPts val="2700"/>
              </a:lnSpc>
            </a:pPr>
            <a:r>
              <a:rPr lang="en-US" sz="2400" dirty="0"/>
              <a:t>(Commodities, Capital)</a:t>
            </a:r>
          </a:p>
        </p:txBody>
      </p:sp>
      <p:cxnSp>
        <p:nvCxnSpPr>
          <p:cNvPr id="18" name="Straight Arrow Connector 17">
            <a:extLst>
              <a:ext uri="{FF2B5EF4-FFF2-40B4-BE49-F238E27FC236}">
                <a16:creationId xmlns:a16="http://schemas.microsoft.com/office/drawing/2014/main" id="{1BAB1F79-C905-45D2-8EB3-D159DF33E1A4}"/>
              </a:ext>
            </a:extLst>
          </p:cNvPr>
          <p:cNvCxnSpPr>
            <a:cxnSpLocks/>
          </p:cNvCxnSpPr>
          <p:nvPr/>
        </p:nvCxnSpPr>
        <p:spPr>
          <a:xfrm rot="10800000" flipV="1">
            <a:off x="5037513" y="4905729"/>
            <a:ext cx="0" cy="6792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8156434-0087-43AC-8BB5-2D1EAE41987C}"/>
              </a:ext>
            </a:extLst>
          </p:cNvPr>
          <p:cNvSpPr txBox="1"/>
          <p:nvPr/>
        </p:nvSpPr>
        <p:spPr>
          <a:xfrm>
            <a:off x="6510958" y="3559846"/>
            <a:ext cx="4134850" cy="784830"/>
          </a:xfrm>
          <a:prstGeom prst="rect">
            <a:avLst/>
          </a:prstGeom>
          <a:noFill/>
        </p:spPr>
        <p:txBody>
          <a:bodyPr wrap="none" rtlCol="0">
            <a:spAutoFit/>
          </a:bodyPr>
          <a:lstStyle/>
          <a:p>
            <a:pPr algn="ctr">
              <a:lnSpc>
                <a:spcPts val="2700"/>
              </a:lnSpc>
            </a:pPr>
            <a:r>
              <a:rPr lang="en-US" sz="2400" dirty="0"/>
              <a:t>Processes/Capacity </a:t>
            </a:r>
          </a:p>
          <a:p>
            <a:pPr algn="ctr">
              <a:lnSpc>
                <a:spcPts val="2700"/>
              </a:lnSpc>
            </a:pPr>
            <a:r>
              <a:rPr lang="en-US" sz="2400" dirty="0"/>
              <a:t>(Utilization, Productivity, Yield)</a:t>
            </a:r>
          </a:p>
        </p:txBody>
      </p:sp>
      <p:cxnSp>
        <p:nvCxnSpPr>
          <p:cNvPr id="19" name="Straight Arrow Connector 18">
            <a:extLst>
              <a:ext uri="{FF2B5EF4-FFF2-40B4-BE49-F238E27FC236}">
                <a16:creationId xmlns:a16="http://schemas.microsoft.com/office/drawing/2014/main" id="{F0D06DA5-A79F-42CE-AA0D-5950517123D7}"/>
              </a:ext>
            </a:extLst>
          </p:cNvPr>
          <p:cNvCxnSpPr>
            <a:cxnSpLocks/>
          </p:cNvCxnSpPr>
          <p:nvPr/>
        </p:nvCxnSpPr>
        <p:spPr>
          <a:xfrm rot="16200000" flipH="1">
            <a:off x="6391727" y="3538499"/>
            <a:ext cx="0" cy="6792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D6F6CB0-BE2A-496B-BE43-813151730637}"/>
              </a:ext>
            </a:extLst>
          </p:cNvPr>
          <p:cNvSpPr txBox="1"/>
          <p:nvPr/>
        </p:nvSpPr>
        <p:spPr>
          <a:xfrm>
            <a:off x="237133" y="3534489"/>
            <a:ext cx="3116944" cy="784830"/>
          </a:xfrm>
          <a:prstGeom prst="rect">
            <a:avLst/>
          </a:prstGeom>
          <a:noFill/>
        </p:spPr>
        <p:txBody>
          <a:bodyPr wrap="none" rtlCol="0">
            <a:spAutoFit/>
          </a:bodyPr>
          <a:lstStyle/>
          <a:p>
            <a:pPr algn="ctr">
              <a:lnSpc>
                <a:spcPts val="2700"/>
              </a:lnSpc>
            </a:pPr>
            <a:r>
              <a:rPr lang="en-US" sz="2400" dirty="0"/>
              <a:t>Disruptions </a:t>
            </a:r>
          </a:p>
          <a:p>
            <a:pPr algn="ctr">
              <a:lnSpc>
                <a:spcPts val="2700"/>
              </a:lnSpc>
            </a:pPr>
            <a:r>
              <a:rPr lang="en-US" sz="2400" dirty="0"/>
              <a:t>(Weather, Earthquakes)</a:t>
            </a:r>
          </a:p>
        </p:txBody>
      </p:sp>
      <p:cxnSp>
        <p:nvCxnSpPr>
          <p:cNvPr id="20" name="Straight Arrow Connector 19">
            <a:extLst>
              <a:ext uri="{FF2B5EF4-FFF2-40B4-BE49-F238E27FC236}">
                <a16:creationId xmlns:a16="http://schemas.microsoft.com/office/drawing/2014/main" id="{24E1634A-3589-4B45-BFEC-1E224DF77B6F}"/>
              </a:ext>
            </a:extLst>
          </p:cNvPr>
          <p:cNvCxnSpPr>
            <a:cxnSpLocks/>
          </p:cNvCxnSpPr>
          <p:nvPr/>
        </p:nvCxnSpPr>
        <p:spPr>
          <a:xfrm rot="5400000">
            <a:off x="3694749" y="3538499"/>
            <a:ext cx="0" cy="67923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FCB6FDC-A711-4579-A43E-71A88FF6577E}"/>
              </a:ext>
            </a:extLst>
          </p:cNvPr>
          <p:cNvSpPr txBox="1"/>
          <p:nvPr/>
        </p:nvSpPr>
        <p:spPr>
          <a:xfrm>
            <a:off x="5842854" y="2137329"/>
            <a:ext cx="4684744" cy="784830"/>
          </a:xfrm>
          <a:prstGeom prst="rect">
            <a:avLst/>
          </a:prstGeom>
          <a:noFill/>
        </p:spPr>
        <p:txBody>
          <a:bodyPr wrap="none" rtlCol="0">
            <a:spAutoFit/>
          </a:bodyPr>
          <a:lstStyle/>
          <a:p>
            <a:pPr algn="ctr">
              <a:lnSpc>
                <a:spcPts val="2700"/>
              </a:lnSpc>
            </a:pPr>
            <a:r>
              <a:rPr lang="en-US" sz="2400" dirty="0"/>
              <a:t>Inventory</a:t>
            </a:r>
          </a:p>
          <a:p>
            <a:pPr algn="ctr">
              <a:lnSpc>
                <a:spcPts val="2700"/>
              </a:lnSpc>
            </a:pPr>
            <a:r>
              <a:rPr lang="en-US" sz="2400" dirty="0"/>
              <a:t>(Location, Movements, Provenance)</a:t>
            </a:r>
          </a:p>
        </p:txBody>
      </p:sp>
      <p:cxnSp>
        <p:nvCxnSpPr>
          <p:cNvPr id="21" name="Straight Arrow Connector 20">
            <a:extLst>
              <a:ext uri="{FF2B5EF4-FFF2-40B4-BE49-F238E27FC236}">
                <a16:creationId xmlns:a16="http://schemas.microsoft.com/office/drawing/2014/main" id="{3DF7E79C-68CB-4B2F-BA9C-5574F30150DA}"/>
              </a:ext>
            </a:extLst>
          </p:cNvPr>
          <p:cNvCxnSpPr>
            <a:cxnSpLocks/>
          </p:cNvCxnSpPr>
          <p:nvPr/>
        </p:nvCxnSpPr>
        <p:spPr>
          <a:xfrm rot="10800000" flipH="1">
            <a:off x="5782784" y="2888276"/>
            <a:ext cx="513350" cy="3969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F571E2-454D-433E-84F0-9A6AEC14C9AF}"/>
              </a:ext>
            </a:extLst>
          </p:cNvPr>
          <p:cNvSpPr txBox="1"/>
          <p:nvPr/>
        </p:nvSpPr>
        <p:spPr>
          <a:xfrm>
            <a:off x="697551" y="2127678"/>
            <a:ext cx="3005375" cy="784830"/>
          </a:xfrm>
          <a:prstGeom prst="rect">
            <a:avLst/>
          </a:prstGeom>
          <a:noFill/>
        </p:spPr>
        <p:txBody>
          <a:bodyPr wrap="none" rtlCol="0">
            <a:spAutoFit/>
          </a:bodyPr>
          <a:lstStyle/>
          <a:p>
            <a:pPr algn="ctr">
              <a:lnSpc>
                <a:spcPts val="2700"/>
              </a:lnSpc>
            </a:pPr>
            <a:r>
              <a:rPr lang="en-US" sz="2400" dirty="0"/>
              <a:t>KPIs</a:t>
            </a:r>
          </a:p>
          <a:p>
            <a:pPr algn="ctr">
              <a:lnSpc>
                <a:spcPts val="2700"/>
              </a:lnSpc>
            </a:pPr>
            <a:r>
              <a:rPr lang="en-US" sz="2400" dirty="0"/>
              <a:t>(Cost, Service, Quality)</a:t>
            </a:r>
          </a:p>
        </p:txBody>
      </p:sp>
      <p:cxnSp>
        <p:nvCxnSpPr>
          <p:cNvPr id="24" name="Straight Arrow Connector 23">
            <a:extLst>
              <a:ext uri="{FF2B5EF4-FFF2-40B4-BE49-F238E27FC236}">
                <a16:creationId xmlns:a16="http://schemas.microsoft.com/office/drawing/2014/main" id="{9A75C6B0-B106-4966-8A27-C8D99388C98B}"/>
              </a:ext>
            </a:extLst>
          </p:cNvPr>
          <p:cNvCxnSpPr>
            <a:cxnSpLocks/>
          </p:cNvCxnSpPr>
          <p:nvPr/>
        </p:nvCxnSpPr>
        <p:spPr>
          <a:xfrm flipH="1" flipV="1">
            <a:off x="3778670" y="2853669"/>
            <a:ext cx="490996" cy="41958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F3146C-C965-4070-B5BA-618FDB8C96A3}"/>
              </a:ext>
            </a:extLst>
          </p:cNvPr>
          <p:cNvSpPr txBox="1"/>
          <p:nvPr/>
        </p:nvSpPr>
        <p:spPr>
          <a:xfrm>
            <a:off x="5971350" y="4864675"/>
            <a:ext cx="3881897" cy="784830"/>
          </a:xfrm>
          <a:prstGeom prst="rect">
            <a:avLst/>
          </a:prstGeom>
          <a:noFill/>
        </p:spPr>
        <p:txBody>
          <a:bodyPr wrap="none" rtlCol="0">
            <a:spAutoFit/>
          </a:bodyPr>
          <a:lstStyle/>
          <a:p>
            <a:pPr algn="ctr">
              <a:lnSpc>
                <a:spcPts val="2700"/>
              </a:lnSpc>
            </a:pPr>
            <a:r>
              <a:rPr lang="en-US" sz="2400" dirty="0"/>
              <a:t>Assets </a:t>
            </a:r>
          </a:p>
          <a:p>
            <a:pPr algn="ctr">
              <a:lnSpc>
                <a:spcPts val="2700"/>
              </a:lnSpc>
            </a:pPr>
            <a:r>
              <a:rPr lang="en-US" sz="2400" dirty="0"/>
              <a:t>(Location, Utilization, Status)</a:t>
            </a:r>
          </a:p>
        </p:txBody>
      </p:sp>
      <p:cxnSp>
        <p:nvCxnSpPr>
          <p:cNvPr id="26" name="Straight Arrow Connector 25">
            <a:extLst>
              <a:ext uri="{FF2B5EF4-FFF2-40B4-BE49-F238E27FC236}">
                <a16:creationId xmlns:a16="http://schemas.microsoft.com/office/drawing/2014/main" id="{8A60946E-6EB5-4786-8DDC-D28A1CDE53D0}"/>
              </a:ext>
            </a:extLst>
          </p:cNvPr>
          <p:cNvCxnSpPr>
            <a:cxnSpLocks/>
          </p:cNvCxnSpPr>
          <p:nvPr/>
        </p:nvCxnSpPr>
        <p:spPr>
          <a:xfrm>
            <a:off x="5752864" y="4610477"/>
            <a:ext cx="513350" cy="3969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D25040C-D2BD-4FFB-8BC3-4E0429B5E254}"/>
              </a:ext>
            </a:extLst>
          </p:cNvPr>
          <p:cNvSpPr txBox="1"/>
          <p:nvPr/>
        </p:nvSpPr>
        <p:spPr>
          <a:xfrm>
            <a:off x="647608" y="4900139"/>
            <a:ext cx="3585020" cy="784830"/>
          </a:xfrm>
          <a:prstGeom prst="rect">
            <a:avLst/>
          </a:prstGeom>
          <a:noFill/>
        </p:spPr>
        <p:txBody>
          <a:bodyPr wrap="none" rtlCol="0">
            <a:spAutoFit/>
          </a:bodyPr>
          <a:lstStyle/>
          <a:p>
            <a:pPr algn="ctr">
              <a:lnSpc>
                <a:spcPts val="2700"/>
              </a:lnSpc>
            </a:pPr>
            <a:r>
              <a:rPr lang="en-US" sz="2400" dirty="0"/>
              <a:t>Pipeline Threats </a:t>
            </a:r>
          </a:p>
          <a:p>
            <a:pPr algn="ctr">
              <a:lnSpc>
                <a:spcPts val="2700"/>
              </a:lnSpc>
            </a:pPr>
            <a:r>
              <a:rPr lang="en-US" sz="2400" dirty="0"/>
              <a:t>(Congestion, Labor actions)</a:t>
            </a:r>
          </a:p>
        </p:txBody>
      </p:sp>
      <p:cxnSp>
        <p:nvCxnSpPr>
          <p:cNvPr id="27" name="Straight Arrow Connector 26">
            <a:extLst>
              <a:ext uri="{FF2B5EF4-FFF2-40B4-BE49-F238E27FC236}">
                <a16:creationId xmlns:a16="http://schemas.microsoft.com/office/drawing/2014/main" id="{225FC669-A607-4448-9517-592C9BE62435}"/>
              </a:ext>
            </a:extLst>
          </p:cNvPr>
          <p:cNvCxnSpPr>
            <a:cxnSpLocks/>
          </p:cNvCxnSpPr>
          <p:nvPr/>
        </p:nvCxnSpPr>
        <p:spPr>
          <a:xfrm flipH="1">
            <a:off x="3766947" y="4596996"/>
            <a:ext cx="513350" cy="3969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3FA5692-4B68-41BA-A44B-2945F9A62F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1191" y="3350197"/>
            <a:ext cx="1491673" cy="1144859"/>
          </a:xfrm>
          <a:prstGeom prst="rect">
            <a:avLst/>
          </a:prstGeom>
        </p:spPr>
      </p:pic>
      <p:graphicFrame>
        <p:nvGraphicFramePr>
          <p:cNvPr id="6" name="Diagram 5">
            <a:extLst>
              <a:ext uri="{FF2B5EF4-FFF2-40B4-BE49-F238E27FC236}">
                <a16:creationId xmlns:a16="http://schemas.microsoft.com/office/drawing/2014/main" id="{2D3E84AD-3A1D-4F6C-BF0B-C0BC4B5B7BB9}"/>
              </a:ext>
            </a:extLst>
          </p:cNvPr>
          <p:cNvGraphicFramePr/>
          <p:nvPr/>
        </p:nvGraphicFramePr>
        <p:xfrm>
          <a:off x="9155998" y="151649"/>
          <a:ext cx="2568460" cy="1938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8368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F34E-E944-4DC3-A6ED-652B8FBDFA1C}"/>
              </a:ext>
            </a:extLst>
          </p:cNvPr>
          <p:cNvSpPr>
            <a:spLocks noGrp="1"/>
          </p:cNvSpPr>
          <p:nvPr>
            <p:ph type="title"/>
          </p:nvPr>
        </p:nvSpPr>
        <p:spPr/>
        <p:txBody>
          <a:bodyPr/>
          <a:lstStyle/>
          <a:p>
            <a:r>
              <a:rPr lang="en-US" b="1" dirty="0">
                <a:solidFill>
                  <a:schemeClr val="accent1">
                    <a:lumMod val="75000"/>
                  </a:schemeClr>
                </a:solidFill>
              </a:rPr>
              <a:t>Managing Digital Transformation</a:t>
            </a:r>
          </a:p>
        </p:txBody>
      </p:sp>
      <p:sp>
        <p:nvSpPr>
          <p:cNvPr id="3" name="Content Placeholder 2">
            <a:extLst>
              <a:ext uri="{FF2B5EF4-FFF2-40B4-BE49-F238E27FC236}">
                <a16:creationId xmlns:a16="http://schemas.microsoft.com/office/drawing/2014/main" id="{7E8CEF6F-AF18-4A7D-91B4-2CB69F6EF88A}"/>
              </a:ext>
            </a:extLst>
          </p:cNvPr>
          <p:cNvSpPr>
            <a:spLocks noGrp="1"/>
          </p:cNvSpPr>
          <p:nvPr>
            <p:ph idx="1"/>
          </p:nvPr>
        </p:nvSpPr>
        <p:spPr/>
        <p:txBody>
          <a:bodyPr>
            <a:normAutofit/>
          </a:bodyPr>
          <a:lstStyle/>
          <a:p>
            <a:r>
              <a:rPr lang="en-US" dirty="0"/>
              <a:t>Learning objectives:</a:t>
            </a:r>
          </a:p>
          <a:p>
            <a:pPr lvl="1"/>
            <a:r>
              <a:rPr lang="en-US" dirty="0"/>
              <a:t>Explain the basic elements of a comprehensive roadmap for DT</a:t>
            </a:r>
          </a:p>
          <a:p>
            <a:pPr lvl="1"/>
            <a:r>
              <a:rPr lang="en-US" dirty="0"/>
              <a:t>Identify the key challenges with and inhibitors of DT</a:t>
            </a:r>
          </a:p>
          <a:p>
            <a:pPr lvl="1"/>
            <a:r>
              <a:rPr lang="en-US" dirty="0"/>
              <a:t>Understand different organizational structures and approaches</a:t>
            </a:r>
          </a:p>
          <a:p>
            <a:pPr lvl="1"/>
            <a:r>
              <a:rPr lang="en-US" dirty="0"/>
              <a:t>Appreciate the role of human capital in transformation efforts</a:t>
            </a:r>
          </a:p>
          <a:p>
            <a:r>
              <a:rPr lang="en-US" dirty="0"/>
              <a:t>Core concepts:</a:t>
            </a:r>
          </a:p>
          <a:p>
            <a:pPr lvl="1"/>
            <a:r>
              <a:rPr lang="en-US" dirty="0"/>
              <a:t>Digital maturity</a:t>
            </a:r>
          </a:p>
          <a:p>
            <a:pPr lvl="1"/>
            <a:r>
              <a:rPr lang="en-US" dirty="0"/>
              <a:t>Technology readiness</a:t>
            </a:r>
          </a:p>
        </p:txBody>
      </p:sp>
    </p:spTree>
    <p:extLst>
      <p:ext uri="{BB962C8B-B14F-4D97-AF65-F5344CB8AC3E}">
        <p14:creationId xmlns:p14="http://schemas.microsoft.com/office/powerpoint/2010/main" val="141701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26</a:t>
            </a:fld>
            <a:endParaRPr lang="en-US"/>
          </a:p>
        </p:txBody>
      </p:sp>
      <p:pic>
        <p:nvPicPr>
          <p:cNvPr id="3" name="Picture 2"/>
          <p:cNvPicPr>
            <a:picLocks noChangeAspect="1"/>
          </p:cNvPicPr>
          <p:nvPr/>
        </p:nvPicPr>
        <p:blipFill>
          <a:blip r:embed="rId2"/>
          <a:stretch>
            <a:fillRect/>
          </a:stretch>
        </p:blipFill>
        <p:spPr>
          <a:xfrm>
            <a:off x="1371602" y="1218297"/>
            <a:ext cx="7736596" cy="4497605"/>
          </a:xfrm>
          <a:prstGeom prst="rect">
            <a:avLst/>
          </a:prstGeom>
        </p:spPr>
      </p:pic>
      <p:sp>
        <p:nvSpPr>
          <p:cNvPr id="4" name="Rectangle 3"/>
          <p:cNvSpPr/>
          <p:nvPr/>
        </p:nvSpPr>
        <p:spPr>
          <a:xfrm>
            <a:off x="2700138" y="5943405"/>
            <a:ext cx="5387248" cy="707886"/>
          </a:xfrm>
          <a:prstGeom prst="rect">
            <a:avLst/>
          </a:prstGeom>
        </p:spPr>
        <p:txBody>
          <a:bodyPr wrap="square">
            <a:spAutoFit/>
          </a:bodyPr>
          <a:lstStyle/>
          <a:p>
            <a:r>
              <a:rPr lang="en-US" sz="1000" i="1" dirty="0">
                <a:solidFill>
                  <a:srgbClr val="272627"/>
                </a:solidFill>
                <a:latin typeface="CenturyStd-BookItalic"/>
              </a:rPr>
              <a:t>BCG PERSPECTIVES, </a:t>
            </a:r>
            <a:r>
              <a:rPr lang="en-US" sz="1000" dirty="0">
                <a:solidFill>
                  <a:srgbClr val="272627"/>
                </a:solidFill>
                <a:latin typeface="CenturyStd-Book"/>
              </a:rPr>
              <a:t>February 1, 2016, “Three Paths to Advantage with Digital Supply Chain,” by Amit </a:t>
            </a:r>
            <a:r>
              <a:rPr lang="en-US" sz="1000" dirty="0" err="1">
                <a:solidFill>
                  <a:srgbClr val="272627"/>
                </a:solidFill>
                <a:latin typeface="CenturyStd-Book"/>
              </a:rPr>
              <a:t>Ganeriwalla</a:t>
            </a:r>
            <a:r>
              <a:rPr lang="en-US" sz="1000" dirty="0">
                <a:solidFill>
                  <a:srgbClr val="272627"/>
                </a:solidFill>
                <a:latin typeface="CenturyStd-Book"/>
              </a:rPr>
              <a:t>, Gideon Walter, Libor </a:t>
            </a:r>
            <a:r>
              <a:rPr lang="en-US" sz="1000" dirty="0" err="1">
                <a:solidFill>
                  <a:srgbClr val="272627"/>
                </a:solidFill>
                <a:latin typeface="CenturyStd-Book"/>
              </a:rPr>
              <a:t>Kotlik</a:t>
            </a:r>
            <a:r>
              <a:rPr lang="en-US" sz="1000" dirty="0">
                <a:solidFill>
                  <a:srgbClr val="272627"/>
                </a:solidFill>
                <a:latin typeface="CenturyStd-Book"/>
              </a:rPr>
              <a:t>, Robert </a:t>
            </a:r>
            <a:r>
              <a:rPr lang="en-US" sz="1000" dirty="0" err="1">
                <a:solidFill>
                  <a:srgbClr val="272627"/>
                </a:solidFill>
                <a:latin typeface="CenturyStd-Book"/>
              </a:rPr>
              <a:t>Roesgen</a:t>
            </a:r>
            <a:r>
              <a:rPr lang="en-US" sz="1000" dirty="0">
                <a:solidFill>
                  <a:srgbClr val="272627"/>
                </a:solidFill>
                <a:latin typeface="CenturyStd-Book"/>
              </a:rPr>
              <a:t>, and Stefan </a:t>
            </a:r>
            <a:r>
              <a:rPr lang="en-US" sz="1000" dirty="0" err="1">
                <a:solidFill>
                  <a:srgbClr val="272627"/>
                </a:solidFill>
                <a:latin typeface="CenturyStd-Book"/>
              </a:rPr>
              <a:t>Gstettner</a:t>
            </a:r>
            <a:r>
              <a:rPr lang="en-US" sz="1000" dirty="0">
                <a:solidFill>
                  <a:srgbClr val="272627"/>
                </a:solidFill>
                <a:latin typeface="CenturyStd-Book"/>
              </a:rPr>
              <a:t>.</a:t>
            </a:r>
          </a:p>
          <a:p>
            <a:r>
              <a:rPr lang="en-US" sz="1000" dirty="0">
                <a:solidFill>
                  <a:srgbClr val="272627"/>
                </a:solidFill>
                <a:latin typeface="CenturyStd-Book"/>
                <a:hlinkClick r:id="rId3"/>
              </a:rPr>
              <a:t>https://www.bcgperspectives.com/content/articles/supply-chain-management-technology-digital-threepaths-advantage-digital-supply-chains/</a:t>
            </a:r>
            <a:r>
              <a:rPr lang="en-US" sz="1000" dirty="0">
                <a:solidFill>
                  <a:srgbClr val="272627"/>
                </a:solidFill>
                <a:latin typeface="CenturyStd-Book"/>
              </a:rPr>
              <a:t> </a:t>
            </a:r>
            <a:endParaRPr lang="en-US" sz="1000" dirty="0"/>
          </a:p>
        </p:txBody>
      </p:sp>
      <p:sp>
        <p:nvSpPr>
          <p:cNvPr id="5" name="Title 1">
            <a:extLst>
              <a:ext uri="{FF2B5EF4-FFF2-40B4-BE49-F238E27FC236}">
                <a16:creationId xmlns:a16="http://schemas.microsoft.com/office/drawing/2014/main" id="{548C71A3-D0C5-4F4A-8FFC-1A832C75B162}"/>
              </a:ext>
            </a:extLst>
          </p:cNvPr>
          <p:cNvSpPr txBox="1">
            <a:spLocks/>
          </p:cNvSpPr>
          <p:nvPr/>
        </p:nvSpPr>
        <p:spPr>
          <a:xfrm>
            <a:off x="639896" y="288401"/>
            <a:ext cx="10515600" cy="8394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Digital Supply Chain Transformation</a:t>
            </a:r>
          </a:p>
        </p:txBody>
      </p:sp>
    </p:spTree>
    <p:extLst>
      <p:ext uri="{BB962C8B-B14F-4D97-AF65-F5344CB8AC3E}">
        <p14:creationId xmlns:p14="http://schemas.microsoft.com/office/powerpoint/2010/main" val="1044430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27</a:t>
            </a:fld>
            <a:endParaRPr lang="en-US"/>
          </a:p>
        </p:txBody>
      </p:sp>
      <p:pic>
        <p:nvPicPr>
          <p:cNvPr id="3" name="Picture 2"/>
          <p:cNvPicPr>
            <a:picLocks noChangeAspect="1"/>
          </p:cNvPicPr>
          <p:nvPr/>
        </p:nvPicPr>
        <p:blipFill>
          <a:blip r:embed="rId2"/>
          <a:stretch>
            <a:fillRect/>
          </a:stretch>
        </p:blipFill>
        <p:spPr>
          <a:xfrm>
            <a:off x="1108264" y="354973"/>
            <a:ext cx="9545047" cy="6001377"/>
          </a:xfrm>
          <a:prstGeom prst="rect">
            <a:avLst/>
          </a:prstGeom>
        </p:spPr>
      </p:pic>
    </p:spTree>
    <p:extLst>
      <p:ext uri="{BB962C8B-B14F-4D97-AF65-F5344CB8AC3E}">
        <p14:creationId xmlns:p14="http://schemas.microsoft.com/office/powerpoint/2010/main" val="25717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E9361A-0DEE-4303-983D-B3F293C6C46C}"/>
              </a:ext>
            </a:extLst>
          </p:cNvPr>
          <p:cNvPicPr>
            <a:picLocks noChangeAspect="1"/>
          </p:cNvPicPr>
          <p:nvPr/>
        </p:nvPicPr>
        <p:blipFill>
          <a:blip r:embed="rId2"/>
          <a:stretch>
            <a:fillRect/>
          </a:stretch>
        </p:blipFill>
        <p:spPr>
          <a:xfrm>
            <a:off x="2190751" y="1285071"/>
            <a:ext cx="8834495" cy="4743549"/>
          </a:xfrm>
          <a:prstGeom prst="rect">
            <a:avLst/>
          </a:prstGeom>
        </p:spPr>
      </p:pic>
      <p:sp>
        <p:nvSpPr>
          <p:cNvPr id="3" name="TextBox 2">
            <a:extLst>
              <a:ext uri="{FF2B5EF4-FFF2-40B4-BE49-F238E27FC236}">
                <a16:creationId xmlns:a16="http://schemas.microsoft.com/office/drawing/2014/main" id="{51443F8E-EECC-409C-BC41-FB28CDF57063}"/>
              </a:ext>
            </a:extLst>
          </p:cNvPr>
          <p:cNvSpPr txBox="1"/>
          <p:nvPr/>
        </p:nvSpPr>
        <p:spPr>
          <a:xfrm>
            <a:off x="985780" y="5939664"/>
            <a:ext cx="2162708" cy="297454"/>
          </a:xfrm>
          <a:prstGeom prst="rect">
            <a:avLst/>
          </a:prstGeom>
          <a:noFill/>
        </p:spPr>
        <p:txBody>
          <a:bodyPr wrap="none" rtlCol="0">
            <a:spAutoFit/>
          </a:bodyPr>
          <a:lstStyle/>
          <a:p>
            <a:r>
              <a:rPr lang="en-US" sz="1333" dirty="0"/>
              <a:t>Source:  Gartner/SCM World</a:t>
            </a:r>
          </a:p>
        </p:txBody>
      </p:sp>
      <p:sp>
        <p:nvSpPr>
          <p:cNvPr id="4" name="Title 4">
            <a:extLst>
              <a:ext uri="{FF2B5EF4-FFF2-40B4-BE49-F238E27FC236}">
                <a16:creationId xmlns:a16="http://schemas.microsoft.com/office/drawing/2014/main" id="{4F589B00-5B54-4F27-B84F-6F68F797DC89}"/>
              </a:ext>
            </a:extLst>
          </p:cNvPr>
          <p:cNvSpPr txBox="1">
            <a:spLocks/>
          </p:cNvSpPr>
          <p:nvPr/>
        </p:nvSpPr>
        <p:spPr>
          <a:xfrm>
            <a:off x="690620" y="33940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A Functional Perspective</a:t>
            </a:r>
          </a:p>
        </p:txBody>
      </p:sp>
    </p:spTree>
    <p:extLst>
      <p:ext uri="{BB962C8B-B14F-4D97-AF65-F5344CB8AC3E}">
        <p14:creationId xmlns:p14="http://schemas.microsoft.com/office/powerpoint/2010/main" val="241214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82277" y="1113152"/>
            <a:ext cx="2357348" cy="2448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Connected</a:t>
            </a:r>
          </a:p>
          <a:p>
            <a:pPr marL="285750" indent="-285750">
              <a:buFontTx/>
              <a:buChar char="-"/>
            </a:pPr>
            <a:r>
              <a:rPr lang="en-US" sz="2000" dirty="0"/>
              <a:t>Combining</a:t>
            </a:r>
            <a:endParaRPr lang="en-US" sz="2000" b="1" dirty="0"/>
          </a:p>
          <a:p>
            <a:pPr marL="285750" indent="-285750">
              <a:buFontTx/>
              <a:buChar char="-"/>
            </a:pPr>
            <a:r>
              <a:rPr lang="en-US" sz="2000" dirty="0"/>
              <a:t>Filtering</a:t>
            </a:r>
          </a:p>
          <a:p>
            <a:pPr marL="285750" indent="-285750">
              <a:buFontTx/>
              <a:buChar char="-"/>
            </a:pPr>
            <a:r>
              <a:rPr lang="en-US" sz="2000" dirty="0"/>
              <a:t>Structuring</a:t>
            </a:r>
          </a:p>
          <a:p>
            <a:pPr marL="285750" indent="-285750">
              <a:buFontTx/>
              <a:buChar char="-"/>
            </a:pPr>
            <a:r>
              <a:rPr lang="en-US" sz="2000" dirty="0"/>
              <a:t>Reporting</a:t>
            </a:r>
          </a:p>
          <a:p>
            <a:pPr marL="285750" indent="-285750">
              <a:buFontTx/>
              <a:buChar char="-"/>
            </a:pPr>
            <a:r>
              <a:rPr lang="en-US" sz="2000" dirty="0"/>
              <a:t>Alerting</a:t>
            </a:r>
            <a:endParaRPr lang="en-US" sz="2000" b="1" dirty="0"/>
          </a:p>
          <a:p>
            <a:pPr marL="285750" indent="-285750">
              <a:buFontTx/>
              <a:buChar char="-"/>
            </a:pPr>
            <a:endParaRPr lang="en-US" sz="2000" b="1" dirty="0"/>
          </a:p>
          <a:p>
            <a:pPr marL="285750" indent="-285750">
              <a:buFontTx/>
              <a:buChar char="-"/>
            </a:pPr>
            <a:endParaRPr lang="en-US" sz="2000" b="1" dirty="0"/>
          </a:p>
        </p:txBody>
      </p:sp>
      <p:sp>
        <p:nvSpPr>
          <p:cNvPr id="9" name="Rectangle 8"/>
          <p:cNvSpPr/>
          <p:nvPr/>
        </p:nvSpPr>
        <p:spPr>
          <a:xfrm>
            <a:off x="6364361" y="1113154"/>
            <a:ext cx="2357348" cy="2448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Intelligent</a:t>
            </a:r>
          </a:p>
          <a:p>
            <a:pPr marL="285750" indent="-285750">
              <a:buFontTx/>
              <a:buChar char="-"/>
            </a:pPr>
            <a:r>
              <a:rPr lang="en-US" sz="2000" dirty="0"/>
              <a:t>Transacting</a:t>
            </a:r>
          </a:p>
          <a:p>
            <a:pPr marL="285750" indent="-285750">
              <a:buFontTx/>
              <a:buChar char="-"/>
            </a:pPr>
            <a:r>
              <a:rPr lang="en-US" sz="2000" dirty="0"/>
              <a:t>Visualizing</a:t>
            </a:r>
          </a:p>
          <a:p>
            <a:pPr marL="285750" indent="-285750">
              <a:buFontTx/>
              <a:buChar char="-"/>
            </a:pPr>
            <a:r>
              <a:rPr lang="en-US" sz="2000" dirty="0"/>
              <a:t>Diagnosing</a:t>
            </a:r>
          </a:p>
          <a:p>
            <a:pPr marL="285750" indent="-285750">
              <a:buFontTx/>
              <a:buChar char="-"/>
            </a:pPr>
            <a:r>
              <a:rPr lang="en-US" sz="2000" dirty="0"/>
              <a:t>Predicting</a:t>
            </a:r>
          </a:p>
          <a:p>
            <a:pPr marL="285750" indent="-285750">
              <a:buFontTx/>
              <a:buChar char="-"/>
            </a:pPr>
            <a:r>
              <a:rPr lang="en-US" sz="2000" dirty="0"/>
              <a:t>Prescribing</a:t>
            </a:r>
          </a:p>
          <a:p>
            <a:pPr marL="285750" indent="-285750">
              <a:buFontTx/>
              <a:buChar char="-"/>
            </a:pPr>
            <a:endParaRPr lang="en-US" sz="2000" dirty="0"/>
          </a:p>
          <a:p>
            <a:endParaRPr lang="en-US" sz="2000" b="1" dirty="0"/>
          </a:p>
        </p:txBody>
      </p:sp>
      <p:sp>
        <p:nvSpPr>
          <p:cNvPr id="10" name="Rectangle 9"/>
          <p:cNvSpPr/>
          <p:nvPr/>
        </p:nvSpPr>
        <p:spPr>
          <a:xfrm>
            <a:off x="9239600" y="1113152"/>
            <a:ext cx="2357348" cy="2448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Adaptive</a:t>
            </a:r>
          </a:p>
          <a:p>
            <a:pPr marL="285750" indent="-285750">
              <a:buFontTx/>
              <a:buChar char="-"/>
            </a:pPr>
            <a:r>
              <a:rPr lang="en-US" sz="2000" dirty="0"/>
              <a:t>Adjusting</a:t>
            </a:r>
          </a:p>
          <a:p>
            <a:pPr marL="285750" indent="-285750">
              <a:buFontTx/>
              <a:buChar char="-"/>
            </a:pPr>
            <a:r>
              <a:rPr lang="en-US" sz="2000" dirty="0"/>
              <a:t>Reconfiguring</a:t>
            </a:r>
          </a:p>
          <a:p>
            <a:pPr marL="285750" indent="-285750">
              <a:buFontTx/>
              <a:buChar char="-"/>
            </a:pPr>
            <a:r>
              <a:rPr lang="en-US" sz="2000" dirty="0"/>
              <a:t>Matching</a:t>
            </a:r>
          </a:p>
          <a:p>
            <a:pPr marL="285750" indent="-285750">
              <a:buFontTx/>
              <a:buChar char="-"/>
            </a:pPr>
            <a:r>
              <a:rPr lang="en-US" sz="2000" dirty="0" err="1"/>
              <a:t>Giging</a:t>
            </a:r>
            <a:endParaRPr lang="en-US" sz="2000" dirty="0"/>
          </a:p>
          <a:p>
            <a:pPr marL="285750" indent="-285750">
              <a:buFontTx/>
              <a:buChar char="-"/>
            </a:pPr>
            <a:r>
              <a:rPr lang="en-US" sz="2000" dirty="0"/>
              <a:t>Orchestrating</a:t>
            </a:r>
          </a:p>
          <a:p>
            <a:pPr marL="285750" indent="-285750">
              <a:buFontTx/>
              <a:buChar char="-"/>
            </a:pPr>
            <a:endParaRPr lang="en-US" sz="2000" b="1" dirty="0"/>
          </a:p>
          <a:p>
            <a:pPr marL="285750" indent="-285750">
              <a:buFontTx/>
              <a:buChar char="-"/>
            </a:pPr>
            <a:endParaRPr lang="en-US" sz="2000" b="1" dirty="0"/>
          </a:p>
        </p:txBody>
      </p:sp>
      <p:sp>
        <p:nvSpPr>
          <p:cNvPr id="11" name="Rectangle 10"/>
          <p:cNvSpPr/>
          <p:nvPr/>
        </p:nvSpPr>
        <p:spPr>
          <a:xfrm>
            <a:off x="867233" y="4263856"/>
            <a:ext cx="10564710" cy="67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Inter/Intra Organizational Integration</a:t>
            </a:r>
          </a:p>
          <a:p>
            <a:pPr marL="285750" indent="-285750" algn="ctr">
              <a:buFontTx/>
              <a:buChar char="-"/>
            </a:pPr>
            <a:r>
              <a:rPr lang="en-US" sz="2000" dirty="0"/>
              <a:t>Systems     - Structure     - Roles</a:t>
            </a:r>
          </a:p>
        </p:txBody>
      </p:sp>
      <p:sp>
        <p:nvSpPr>
          <p:cNvPr id="14" name="Arrow: Right 13"/>
          <p:cNvSpPr/>
          <p:nvPr/>
        </p:nvSpPr>
        <p:spPr>
          <a:xfrm rot="16200000">
            <a:off x="1416969" y="3613097"/>
            <a:ext cx="455381" cy="534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p:cNvSpPr/>
          <p:nvPr/>
        </p:nvSpPr>
        <p:spPr>
          <a:xfrm rot="16200000">
            <a:off x="4497091" y="3613097"/>
            <a:ext cx="455381" cy="534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p:cNvSpPr/>
          <p:nvPr/>
        </p:nvSpPr>
        <p:spPr>
          <a:xfrm rot="16200000">
            <a:off x="7309926" y="3613097"/>
            <a:ext cx="455381" cy="534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67233" y="5005142"/>
            <a:ext cx="10564710" cy="67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Intellectual Capital</a:t>
            </a:r>
          </a:p>
          <a:p>
            <a:pPr marL="285750" indent="-285750" algn="ctr">
              <a:buFontTx/>
              <a:buChar char="-"/>
            </a:pPr>
            <a:r>
              <a:rPr lang="en-US" sz="2000" dirty="0"/>
              <a:t>Talent     - Knowledge     - Skills</a:t>
            </a:r>
          </a:p>
        </p:txBody>
      </p:sp>
      <p:sp>
        <p:nvSpPr>
          <p:cNvPr id="52" name="Rectangle 51">
            <a:extLst>
              <a:ext uri="{FF2B5EF4-FFF2-40B4-BE49-F238E27FC236}">
                <a16:creationId xmlns:a16="http://schemas.microsoft.com/office/drawing/2014/main" id="{1B13FAD5-3937-42A2-9D7D-3B9E53B6C655}"/>
              </a:ext>
            </a:extLst>
          </p:cNvPr>
          <p:cNvSpPr/>
          <p:nvPr/>
        </p:nvSpPr>
        <p:spPr>
          <a:xfrm>
            <a:off x="594621" y="1113152"/>
            <a:ext cx="2357348" cy="2448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Digitized</a:t>
            </a:r>
          </a:p>
          <a:p>
            <a:pPr marL="285750" indent="-285750">
              <a:buFontTx/>
              <a:buChar char="-"/>
            </a:pPr>
            <a:r>
              <a:rPr lang="en-US" sz="2000" dirty="0"/>
              <a:t>Standardizing</a:t>
            </a:r>
          </a:p>
          <a:p>
            <a:pPr marL="285750" indent="-285750">
              <a:buFontTx/>
              <a:buChar char="-"/>
            </a:pPr>
            <a:r>
              <a:rPr lang="en-US" sz="2000" dirty="0"/>
              <a:t>Sensing</a:t>
            </a:r>
          </a:p>
          <a:p>
            <a:pPr marL="285750" indent="-285750">
              <a:buFontTx/>
              <a:buChar char="-"/>
            </a:pPr>
            <a:r>
              <a:rPr lang="en-US" sz="2000" dirty="0"/>
              <a:t>Capturing</a:t>
            </a:r>
          </a:p>
          <a:p>
            <a:pPr marL="285750" indent="-285750">
              <a:buFontTx/>
              <a:buChar char="-"/>
            </a:pPr>
            <a:r>
              <a:rPr lang="en-US" sz="2000" dirty="0"/>
              <a:t>Authenticating</a:t>
            </a:r>
          </a:p>
          <a:p>
            <a:pPr marL="285750" indent="-285750">
              <a:buFontTx/>
              <a:buChar char="-"/>
            </a:pPr>
            <a:r>
              <a:rPr lang="en-US" sz="2000" dirty="0"/>
              <a:t>Cleansing</a:t>
            </a:r>
            <a:endParaRPr lang="en-US" sz="2000" b="1" dirty="0"/>
          </a:p>
          <a:p>
            <a:pPr marL="285750" indent="-285750">
              <a:buFontTx/>
              <a:buChar char="-"/>
            </a:pPr>
            <a:endParaRPr lang="en-US" sz="2000" b="1" dirty="0"/>
          </a:p>
          <a:p>
            <a:pPr marL="285750" indent="-285750">
              <a:buFontTx/>
              <a:buChar char="-"/>
            </a:pPr>
            <a:endParaRPr lang="en-US" sz="2000" b="1" dirty="0"/>
          </a:p>
        </p:txBody>
      </p:sp>
      <p:sp>
        <p:nvSpPr>
          <p:cNvPr id="29" name="TextBox 28">
            <a:extLst>
              <a:ext uri="{FF2B5EF4-FFF2-40B4-BE49-F238E27FC236}">
                <a16:creationId xmlns:a16="http://schemas.microsoft.com/office/drawing/2014/main" id="{9D9DBBFF-912C-424F-8E51-4FEF79B93AE0}"/>
              </a:ext>
            </a:extLst>
          </p:cNvPr>
          <p:cNvSpPr txBox="1"/>
          <p:nvPr/>
        </p:nvSpPr>
        <p:spPr>
          <a:xfrm>
            <a:off x="1303092" y="3133390"/>
            <a:ext cx="683136" cy="400110"/>
          </a:xfrm>
          <a:prstGeom prst="rect">
            <a:avLst/>
          </a:prstGeom>
          <a:noFill/>
        </p:spPr>
        <p:txBody>
          <a:bodyPr wrap="none" rtlCol="0">
            <a:spAutoFit/>
          </a:bodyPr>
          <a:lstStyle/>
          <a:p>
            <a:r>
              <a:rPr lang="en-US" sz="2000" b="1" dirty="0"/>
              <a:t>Data</a:t>
            </a:r>
          </a:p>
        </p:txBody>
      </p:sp>
      <p:sp>
        <p:nvSpPr>
          <p:cNvPr id="60" name="TextBox 59">
            <a:extLst>
              <a:ext uri="{FF2B5EF4-FFF2-40B4-BE49-F238E27FC236}">
                <a16:creationId xmlns:a16="http://schemas.microsoft.com/office/drawing/2014/main" id="{F06D8824-6B4A-4FB9-80A5-7625A0158F28}"/>
              </a:ext>
            </a:extLst>
          </p:cNvPr>
          <p:cNvSpPr txBox="1"/>
          <p:nvPr/>
        </p:nvSpPr>
        <p:spPr>
          <a:xfrm>
            <a:off x="3996666" y="3138412"/>
            <a:ext cx="1456232" cy="400110"/>
          </a:xfrm>
          <a:prstGeom prst="rect">
            <a:avLst/>
          </a:prstGeom>
          <a:noFill/>
        </p:spPr>
        <p:txBody>
          <a:bodyPr wrap="none" rtlCol="0">
            <a:spAutoFit/>
          </a:bodyPr>
          <a:lstStyle/>
          <a:p>
            <a:r>
              <a:rPr lang="en-US" sz="2000" b="1" dirty="0"/>
              <a:t>Information</a:t>
            </a:r>
          </a:p>
        </p:txBody>
      </p:sp>
      <p:sp>
        <p:nvSpPr>
          <p:cNvPr id="61" name="TextBox 60">
            <a:extLst>
              <a:ext uri="{FF2B5EF4-FFF2-40B4-BE49-F238E27FC236}">
                <a16:creationId xmlns:a16="http://schemas.microsoft.com/office/drawing/2014/main" id="{D08C01C0-3540-4485-A4EE-EA873C901E4C}"/>
              </a:ext>
            </a:extLst>
          </p:cNvPr>
          <p:cNvSpPr txBox="1"/>
          <p:nvPr/>
        </p:nvSpPr>
        <p:spPr>
          <a:xfrm>
            <a:off x="7061189" y="3133390"/>
            <a:ext cx="902042" cy="400110"/>
          </a:xfrm>
          <a:prstGeom prst="rect">
            <a:avLst/>
          </a:prstGeom>
          <a:noFill/>
        </p:spPr>
        <p:txBody>
          <a:bodyPr wrap="none" rtlCol="0">
            <a:spAutoFit/>
          </a:bodyPr>
          <a:lstStyle/>
          <a:p>
            <a:r>
              <a:rPr lang="en-US" sz="2000" b="1" dirty="0"/>
              <a:t>Insight</a:t>
            </a:r>
          </a:p>
        </p:txBody>
      </p:sp>
      <p:sp>
        <p:nvSpPr>
          <p:cNvPr id="62" name="TextBox 61">
            <a:extLst>
              <a:ext uri="{FF2B5EF4-FFF2-40B4-BE49-F238E27FC236}">
                <a16:creationId xmlns:a16="http://schemas.microsoft.com/office/drawing/2014/main" id="{E4403CC8-C19E-4D38-84A2-EFB7317A06FE}"/>
              </a:ext>
            </a:extLst>
          </p:cNvPr>
          <p:cNvSpPr txBox="1"/>
          <p:nvPr/>
        </p:nvSpPr>
        <p:spPr>
          <a:xfrm>
            <a:off x="9981295" y="3133390"/>
            <a:ext cx="873957" cy="400110"/>
          </a:xfrm>
          <a:prstGeom prst="rect">
            <a:avLst/>
          </a:prstGeom>
          <a:noFill/>
        </p:spPr>
        <p:txBody>
          <a:bodyPr wrap="none" rtlCol="0">
            <a:spAutoFit/>
          </a:bodyPr>
          <a:lstStyle/>
          <a:p>
            <a:r>
              <a:rPr lang="en-US" sz="2000" b="1" dirty="0"/>
              <a:t>Action</a:t>
            </a:r>
          </a:p>
        </p:txBody>
      </p:sp>
      <p:sp>
        <p:nvSpPr>
          <p:cNvPr id="47" name="Arrow: Right 46">
            <a:extLst>
              <a:ext uri="{FF2B5EF4-FFF2-40B4-BE49-F238E27FC236}">
                <a16:creationId xmlns:a16="http://schemas.microsoft.com/office/drawing/2014/main" id="{BDF21579-B0C2-48CF-8F61-A3F3B21BD4E8}"/>
              </a:ext>
            </a:extLst>
          </p:cNvPr>
          <p:cNvSpPr/>
          <p:nvPr/>
        </p:nvSpPr>
        <p:spPr>
          <a:xfrm rot="16200000">
            <a:off x="10190582" y="3613096"/>
            <a:ext cx="455381" cy="5345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878C7181-9BB9-4BAF-8556-557681A6F2A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29</a:t>
            </a:fld>
            <a:endParaRPr lang="en-US"/>
          </a:p>
        </p:txBody>
      </p:sp>
    </p:spTree>
    <p:extLst>
      <p:ext uri="{BB962C8B-B14F-4D97-AF65-F5344CB8AC3E}">
        <p14:creationId xmlns:p14="http://schemas.microsoft.com/office/powerpoint/2010/main" val="197803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0-#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ppt_x"/>
                                          </p:val>
                                        </p:tav>
                                        <p:tav tm="100000">
                                          <p:val>
                                            <p:strVal val="#ppt_x"/>
                                          </p:val>
                                        </p:tav>
                                      </p:tavLst>
                                    </p:anim>
                                    <p:anim calcmode="lin" valueType="num">
                                      <p:cBhvr additive="base">
                                        <p:cTn id="28" dur="500" fill="hold"/>
                                        <p:tgtEl>
                                          <p:spTgt spid="6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ppt_x"/>
                                          </p:val>
                                        </p:tav>
                                        <p:tav tm="100000">
                                          <p:val>
                                            <p:strVal val="#ppt_x"/>
                                          </p:val>
                                        </p:tav>
                                      </p:tavLst>
                                    </p:anim>
                                    <p:anim calcmode="lin" valueType="num">
                                      <p:cBhvr additive="base">
                                        <p:cTn id="32" dur="500" fill="hold"/>
                                        <p:tgtEl>
                                          <p:spTgt spid="6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additive="base">
                                        <p:cTn id="35" dur="500" fill="hold"/>
                                        <p:tgtEl>
                                          <p:spTgt spid="62"/>
                                        </p:tgtEl>
                                        <p:attrNameLst>
                                          <p:attrName>ppt_x</p:attrName>
                                        </p:attrNameLst>
                                      </p:cBhvr>
                                      <p:tavLst>
                                        <p:tav tm="0">
                                          <p:val>
                                            <p:strVal val="#ppt_x"/>
                                          </p:val>
                                        </p:tav>
                                        <p:tav tm="100000">
                                          <p:val>
                                            <p:strVal val="#ppt_x"/>
                                          </p:val>
                                        </p:tav>
                                      </p:tavLst>
                                    </p:anim>
                                    <p:anim calcmode="lin" valueType="num">
                                      <p:cBhvr additive="base">
                                        <p:cTn id="36"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ppt_x"/>
                                          </p:val>
                                        </p:tav>
                                        <p:tav tm="100000">
                                          <p:val>
                                            <p:strVal val="#ppt_x"/>
                                          </p:val>
                                        </p:tav>
                                      </p:tavLst>
                                    </p:anim>
                                    <p:anim calcmode="lin" valueType="num">
                                      <p:cBhvr additive="base">
                                        <p:cTn id="5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ppt_x"/>
                                          </p:val>
                                        </p:tav>
                                        <p:tav tm="100000">
                                          <p:val>
                                            <p:strVal val="#ppt_x"/>
                                          </p:val>
                                        </p:tav>
                                      </p:tavLst>
                                    </p:anim>
                                    <p:anim calcmode="lin" valueType="num">
                                      <p:cBhvr additive="base">
                                        <p:cTn id="6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P spid="16" grpId="0" animBg="1"/>
      <p:bldP spid="27" grpId="0" animBg="1"/>
      <p:bldP spid="52" grpId="0" animBg="1"/>
      <p:bldP spid="29" grpId="0"/>
      <p:bldP spid="60" grpId="0"/>
      <p:bldP spid="61" grpId="0"/>
      <p:bldP spid="62" grpId="0"/>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F34E-E944-4DC3-A6ED-652B8FBDFA1C}"/>
              </a:ext>
            </a:extLst>
          </p:cNvPr>
          <p:cNvSpPr>
            <a:spLocks noGrp="1"/>
          </p:cNvSpPr>
          <p:nvPr>
            <p:ph type="title"/>
          </p:nvPr>
        </p:nvSpPr>
        <p:spPr/>
        <p:txBody>
          <a:bodyPr/>
          <a:lstStyle/>
          <a:p>
            <a:r>
              <a:rPr lang="en-US" b="1" dirty="0">
                <a:solidFill>
                  <a:schemeClr val="accent1">
                    <a:lumMod val="75000"/>
                  </a:schemeClr>
                </a:solidFill>
              </a:rPr>
              <a:t>Introduction</a:t>
            </a:r>
          </a:p>
        </p:txBody>
      </p:sp>
      <p:sp>
        <p:nvSpPr>
          <p:cNvPr id="3" name="Content Placeholder 2">
            <a:extLst>
              <a:ext uri="{FF2B5EF4-FFF2-40B4-BE49-F238E27FC236}">
                <a16:creationId xmlns:a16="http://schemas.microsoft.com/office/drawing/2014/main" id="{7E8CEF6F-AF18-4A7D-91B4-2CB69F6EF88A}"/>
              </a:ext>
            </a:extLst>
          </p:cNvPr>
          <p:cNvSpPr>
            <a:spLocks noGrp="1"/>
          </p:cNvSpPr>
          <p:nvPr>
            <p:ph idx="1"/>
          </p:nvPr>
        </p:nvSpPr>
        <p:spPr/>
        <p:txBody>
          <a:bodyPr>
            <a:normAutofit/>
          </a:bodyPr>
          <a:lstStyle/>
          <a:p>
            <a:r>
              <a:rPr lang="en-US" dirty="0"/>
              <a:t>Learning objectives:</a:t>
            </a:r>
          </a:p>
          <a:p>
            <a:pPr lvl="1"/>
            <a:r>
              <a:rPr lang="en-US" dirty="0"/>
              <a:t>Understand the goals and structure of this course</a:t>
            </a:r>
          </a:p>
          <a:p>
            <a:pPr lvl="1"/>
            <a:r>
              <a:rPr lang="en-US" dirty="0"/>
              <a:t>Explain the foundational structure of the DSN framework and its differences from the SCOR model</a:t>
            </a:r>
          </a:p>
          <a:p>
            <a:pPr lvl="1"/>
            <a:r>
              <a:rPr lang="en-US" dirty="0"/>
              <a:t>Gain a sense of the status quo and state-of-the-art in digital supply chains</a:t>
            </a:r>
          </a:p>
          <a:p>
            <a:r>
              <a:rPr lang="en-US" dirty="0"/>
              <a:t>Core concepts:</a:t>
            </a:r>
          </a:p>
          <a:p>
            <a:pPr lvl="1"/>
            <a:r>
              <a:rPr lang="en-US" dirty="0"/>
              <a:t>Digitalization (vs digitization)</a:t>
            </a:r>
          </a:p>
          <a:p>
            <a:pPr lvl="1"/>
            <a:r>
              <a:rPr lang="en-US" dirty="0"/>
              <a:t>DSN, digital thread</a:t>
            </a:r>
          </a:p>
          <a:p>
            <a:r>
              <a:rPr lang="en-US" dirty="0"/>
              <a:t>Supporting content:</a:t>
            </a:r>
          </a:p>
          <a:p>
            <a:pPr lvl="1"/>
            <a:r>
              <a:rPr lang="en-US" dirty="0"/>
              <a:t>Surveys on level and rate of adoption</a:t>
            </a:r>
          </a:p>
          <a:p>
            <a:pPr lvl="1"/>
            <a:r>
              <a:rPr lang="en-US" dirty="0"/>
              <a:t>National productivity statistics</a:t>
            </a:r>
          </a:p>
        </p:txBody>
      </p:sp>
    </p:spTree>
    <p:extLst>
      <p:ext uri="{BB962C8B-B14F-4D97-AF65-F5344CB8AC3E}">
        <p14:creationId xmlns:p14="http://schemas.microsoft.com/office/powerpoint/2010/main" val="3407366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87EA-BC9E-4CCA-A0E3-0C7D7F44920F}"/>
              </a:ext>
            </a:extLst>
          </p:cNvPr>
          <p:cNvSpPr>
            <a:spLocks noGrp="1"/>
          </p:cNvSpPr>
          <p:nvPr>
            <p:ph type="title"/>
          </p:nvPr>
        </p:nvSpPr>
        <p:spPr>
          <a:xfrm>
            <a:off x="838200" y="365126"/>
            <a:ext cx="10515600" cy="651580"/>
          </a:xfrm>
        </p:spPr>
        <p:txBody>
          <a:bodyPr>
            <a:normAutofit/>
          </a:bodyPr>
          <a:lstStyle/>
          <a:p>
            <a:endParaRPr lang="en-US"/>
          </a:p>
        </p:txBody>
      </p:sp>
      <p:cxnSp>
        <p:nvCxnSpPr>
          <p:cNvPr id="5" name="Straight Connector 4">
            <a:extLst>
              <a:ext uri="{FF2B5EF4-FFF2-40B4-BE49-F238E27FC236}">
                <a16:creationId xmlns:a16="http://schemas.microsoft.com/office/drawing/2014/main" id="{CA96FE94-9905-4140-B2DD-1D3D79F15B54}"/>
              </a:ext>
            </a:extLst>
          </p:cNvPr>
          <p:cNvCxnSpPr>
            <a:cxnSpLocks/>
          </p:cNvCxnSpPr>
          <p:nvPr/>
        </p:nvCxnSpPr>
        <p:spPr>
          <a:xfrm>
            <a:off x="1422856" y="1774521"/>
            <a:ext cx="0" cy="316064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BAE1BC1-FAC4-4A0D-AC21-F32BDE11681A}"/>
              </a:ext>
            </a:extLst>
          </p:cNvPr>
          <p:cNvCxnSpPr>
            <a:cxnSpLocks/>
          </p:cNvCxnSpPr>
          <p:nvPr/>
        </p:nvCxnSpPr>
        <p:spPr>
          <a:xfrm>
            <a:off x="1422856" y="4935164"/>
            <a:ext cx="663529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630A03-83FD-4759-B572-E2F842AD51E5}"/>
              </a:ext>
            </a:extLst>
          </p:cNvPr>
          <p:cNvCxnSpPr>
            <a:cxnSpLocks/>
          </p:cNvCxnSpPr>
          <p:nvPr/>
        </p:nvCxnSpPr>
        <p:spPr>
          <a:xfrm flipV="1">
            <a:off x="1422856" y="4259303"/>
            <a:ext cx="5730838" cy="65157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55AD40-C207-45F5-AA7A-FF6955B5A67C}"/>
              </a:ext>
            </a:extLst>
          </p:cNvPr>
          <p:cNvCxnSpPr>
            <a:cxnSpLocks/>
          </p:cNvCxnSpPr>
          <p:nvPr/>
        </p:nvCxnSpPr>
        <p:spPr>
          <a:xfrm flipV="1">
            <a:off x="2045854" y="3512174"/>
            <a:ext cx="5107840" cy="132280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65FC8B3-A1EF-4A34-B1FA-98DBE409D9A8}"/>
              </a:ext>
            </a:extLst>
          </p:cNvPr>
          <p:cNvCxnSpPr>
            <a:cxnSpLocks/>
          </p:cNvCxnSpPr>
          <p:nvPr/>
        </p:nvCxnSpPr>
        <p:spPr>
          <a:xfrm flipV="1">
            <a:off x="2789432" y="2755765"/>
            <a:ext cx="4364262" cy="187652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5733DD-6365-4C97-B35F-4CC73265A975}"/>
              </a:ext>
            </a:extLst>
          </p:cNvPr>
          <p:cNvCxnSpPr>
            <a:cxnSpLocks/>
          </p:cNvCxnSpPr>
          <p:nvPr/>
        </p:nvCxnSpPr>
        <p:spPr>
          <a:xfrm flipV="1">
            <a:off x="3432527" y="1846719"/>
            <a:ext cx="3721167" cy="247938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4B5A2A2-5C51-44CB-95A3-EF05881BC4AD}"/>
              </a:ext>
            </a:extLst>
          </p:cNvPr>
          <p:cNvSpPr txBox="1"/>
          <p:nvPr/>
        </p:nvSpPr>
        <p:spPr>
          <a:xfrm>
            <a:off x="5645089" y="4465649"/>
            <a:ext cx="995401" cy="369332"/>
          </a:xfrm>
          <a:prstGeom prst="rect">
            <a:avLst/>
          </a:prstGeom>
          <a:noFill/>
        </p:spPr>
        <p:txBody>
          <a:bodyPr wrap="none" rtlCol="0">
            <a:spAutoFit/>
          </a:bodyPr>
          <a:lstStyle/>
          <a:p>
            <a:r>
              <a:rPr lang="en-US" dirty="0"/>
              <a:t>Digitized</a:t>
            </a:r>
          </a:p>
        </p:txBody>
      </p:sp>
      <p:sp>
        <p:nvSpPr>
          <p:cNvPr id="23" name="TextBox 22">
            <a:extLst>
              <a:ext uri="{FF2B5EF4-FFF2-40B4-BE49-F238E27FC236}">
                <a16:creationId xmlns:a16="http://schemas.microsoft.com/office/drawing/2014/main" id="{32471545-A35B-4F09-8878-02FE2A39F46B}"/>
              </a:ext>
            </a:extLst>
          </p:cNvPr>
          <p:cNvSpPr txBox="1"/>
          <p:nvPr/>
        </p:nvSpPr>
        <p:spPr>
          <a:xfrm rot="20919785">
            <a:off x="5543554" y="3876374"/>
            <a:ext cx="1198470" cy="369332"/>
          </a:xfrm>
          <a:prstGeom prst="rect">
            <a:avLst/>
          </a:prstGeom>
          <a:noFill/>
        </p:spPr>
        <p:txBody>
          <a:bodyPr wrap="none" rtlCol="0">
            <a:spAutoFit/>
          </a:bodyPr>
          <a:lstStyle/>
          <a:p>
            <a:r>
              <a:rPr lang="en-US" dirty="0"/>
              <a:t>Connected</a:t>
            </a:r>
          </a:p>
        </p:txBody>
      </p:sp>
      <p:sp>
        <p:nvSpPr>
          <p:cNvPr id="24" name="TextBox 23">
            <a:extLst>
              <a:ext uri="{FF2B5EF4-FFF2-40B4-BE49-F238E27FC236}">
                <a16:creationId xmlns:a16="http://schemas.microsoft.com/office/drawing/2014/main" id="{01698F17-DECD-4918-B5F5-7FA2BF4DC244}"/>
              </a:ext>
            </a:extLst>
          </p:cNvPr>
          <p:cNvSpPr txBox="1"/>
          <p:nvPr/>
        </p:nvSpPr>
        <p:spPr>
          <a:xfrm rot="20420807">
            <a:off x="5577891" y="3307285"/>
            <a:ext cx="1129796" cy="369332"/>
          </a:xfrm>
          <a:prstGeom prst="rect">
            <a:avLst/>
          </a:prstGeom>
          <a:noFill/>
        </p:spPr>
        <p:txBody>
          <a:bodyPr wrap="none" rtlCol="0">
            <a:spAutoFit/>
          </a:bodyPr>
          <a:lstStyle/>
          <a:p>
            <a:r>
              <a:rPr lang="en-US" dirty="0"/>
              <a:t>Intelligent</a:t>
            </a:r>
          </a:p>
        </p:txBody>
      </p:sp>
      <p:sp>
        <p:nvSpPr>
          <p:cNvPr id="25" name="TextBox 24">
            <a:extLst>
              <a:ext uri="{FF2B5EF4-FFF2-40B4-BE49-F238E27FC236}">
                <a16:creationId xmlns:a16="http://schemas.microsoft.com/office/drawing/2014/main" id="{2EC86034-C684-40C7-8B71-1A39B3CA4283}"/>
              </a:ext>
            </a:extLst>
          </p:cNvPr>
          <p:cNvSpPr txBox="1"/>
          <p:nvPr/>
        </p:nvSpPr>
        <p:spPr>
          <a:xfrm rot="20183517">
            <a:off x="5645089" y="2650843"/>
            <a:ext cx="1018164" cy="369332"/>
          </a:xfrm>
          <a:prstGeom prst="rect">
            <a:avLst/>
          </a:prstGeom>
          <a:noFill/>
        </p:spPr>
        <p:txBody>
          <a:bodyPr wrap="none" rtlCol="0">
            <a:spAutoFit/>
          </a:bodyPr>
          <a:lstStyle/>
          <a:p>
            <a:r>
              <a:rPr lang="en-US" dirty="0"/>
              <a:t>Adaptive</a:t>
            </a:r>
          </a:p>
        </p:txBody>
      </p:sp>
      <p:sp>
        <p:nvSpPr>
          <p:cNvPr id="26" name="TextBox 25">
            <a:extLst>
              <a:ext uri="{FF2B5EF4-FFF2-40B4-BE49-F238E27FC236}">
                <a16:creationId xmlns:a16="http://schemas.microsoft.com/office/drawing/2014/main" id="{08A50E7C-17B2-40C6-A504-3BFCB0EB3EBC}"/>
              </a:ext>
            </a:extLst>
          </p:cNvPr>
          <p:cNvSpPr txBox="1"/>
          <p:nvPr/>
        </p:nvSpPr>
        <p:spPr>
          <a:xfrm rot="16200000">
            <a:off x="-467854" y="2966207"/>
            <a:ext cx="2990563" cy="800219"/>
          </a:xfrm>
          <a:prstGeom prst="rect">
            <a:avLst/>
          </a:prstGeom>
          <a:noFill/>
        </p:spPr>
        <p:txBody>
          <a:bodyPr wrap="none" rtlCol="0">
            <a:spAutoFit/>
          </a:bodyPr>
          <a:lstStyle/>
          <a:p>
            <a:pPr algn="ctr"/>
            <a:r>
              <a:rPr lang="en-US" dirty="0"/>
              <a:t>Digital Maturity</a:t>
            </a:r>
          </a:p>
          <a:p>
            <a:pPr algn="ctr"/>
            <a:r>
              <a:rPr lang="en-US" sz="1400" dirty="0"/>
              <a:t>Number of functions, capabilities, </a:t>
            </a:r>
          </a:p>
          <a:p>
            <a:pPr algn="ctr"/>
            <a:r>
              <a:rPr lang="en-US" sz="1400" dirty="0"/>
              <a:t> and performance elements impacted</a:t>
            </a:r>
          </a:p>
        </p:txBody>
      </p:sp>
      <p:sp>
        <p:nvSpPr>
          <p:cNvPr id="27" name="TextBox 26">
            <a:extLst>
              <a:ext uri="{FF2B5EF4-FFF2-40B4-BE49-F238E27FC236}">
                <a16:creationId xmlns:a16="http://schemas.microsoft.com/office/drawing/2014/main" id="{574EFF4E-667F-44FA-A91B-4E6F85D69F98}"/>
              </a:ext>
            </a:extLst>
          </p:cNvPr>
          <p:cNvSpPr txBox="1"/>
          <p:nvPr/>
        </p:nvSpPr>
        <p:spPr>
          <a:xfrm>
            <a:off x="2821908" y="4955924"/>
            <a:ext cx="3888692" cy="800219"/>
          </a:xfrm>
          <a:prstGeom prst="rect">
            <a:avLst/>
          </a:prstGeom>
          <a:noFill/>
        </p:spPr>
        <p:txBody>
          <a:bodyPr wrap="none" rtlCol="0">
            <a:spAutoFit/>
          </a:bodyPr>
          <a:lstStyle/>
          <a:p>
            <a:pPr algn="ctr"/>
            <a:r>
              <a:rPr lang="en-US" dirty="0"/>
              <a:t>Scope of Digital Transformation</a:t>
            </a:r>
          </a:p>
          <a:p>
            <a:pPr algn="ctr"/>
            <a:r>
              <a:rPr lang="en-US" sz="1400" dirty="0"/>
              <a:t>Investments in technology and supporting changes</a:t>
            </a:r>
          </a:p>
          <a:p>
            <a:pPr algn="ctr"/>
            <a:r>
              <a:rPr lang="en-US" sz="1400" dirty="0"/>
              <a:t> in organization structure and human capital</a:t>
            </a:r>
          </a:p>
        </p:txBody>
      </p:sp>
      <p:sp>
        <p:nvSpPr>
          <p:cNvPr id="20" name="TextBox 19">
            <a:extLst>
              <a:ext uri="{FF2B5EF4-FFF2-40B4-BE49-F238E27FC236}">
                <a16:creationId xmlns:a16="http://schemas.microsoft.com/office/drawing/2014/main" id="{158AE898-9240-4A40-A989-CBFD28E8B83A}"/>
              </a:ext>
            </a:extLst>
          </p:cNvPr>
          <p:cNvSpPr txBox="1"/>
          <p:nvPr/>
        </p:nvSpPr>
        <p:spPr>
          <a:xfrm>
            <a:off x="7390737" y="4326107"/>
            <a:ext cx="3721161" cy="584775"/>
          </a:xfrm>
          <a:prstGeom prst="rect">
            <a:avLst/>
          </a:prstGeom>
          <a:noFill/>
        </p:spPr>
        <p:txBody>
          <a:bodyPr wrap="square" rtlCol="0">
            <a:spAutoFit/>
          </a:bodyPr>
          <a:lstStyle/>
          <a:p>
            <a:r>
              <a:rPr lang="en-US" sz="1600" dirty="0"/>
              <a:t>Sensors (GPS, RFID), IoT, POS, Telematics Clickstreams/Feeds, Standards (GS1)</a:t>
            </a:r>
          </a:p>
        </p:txBody>
      </p:sp>
      <p:sp>
        <p:nvSpPr>
          <p:cNvPr id="28" name="TextBox 27">
            <a:extLst>
              <a:ext uri="{FF2B5EF4-FFF2-40B4-BE49-F238E27FC236}">
                <a16:creationId xmlns:a16="http://schemas.microsoft.com/office/drawing/2014/main" id="{09B55B24-4267-42AA-BFB9-B8568B91B2AD}"/>
              </a:ext>
            </a:extLst>
          </p:cNvPr>
          <p:cNvSpPr txBox="1"/>
          <p:nvPr/>
        </p:nvSpPr>
        <p:spPr>
          <a:xfrm>
            <a:off x="7390738" y="3551766"/>
            <a:ext cx="3498929" cy="584775"/>
          </a:xfrm>
          <a:prstGeom prst="rect">
            <a:avLst/>
          </a:prstGeom>
          <a:noFill/>
        </p:spPr>
        <p:txBody>
          <a:bodyPr wrap="square" rtlCol="0">
            <a:spAutoFit/>
          </a:bodyPr>
          <a:lstStyle/>
          <a:p>
            <a:r>
              <a:rPr lang="en-US" sz="1600" dirty="0"/>
              <a:t>ERP, CRM, SRM, Dashboards, EDI/GDSN/IOS, Blockchain</a:t>
            </a:r>
          </a:p>
        </p:txBody>
      </p:sp>
      <p:sp>
        <p:nvSpPr>
          <p:cNvPr id="29" name="TextBox 28">
            <a:extLst>
              <a:ext uri="{FF2B5EF4-FFF2-40B4-BE49-F238E27FC236}">
                <a16:creationId xmlns:a16="http://schemas.microsoft.com/office/drawing/2014/main" id="{A8C306F6-333B-49D3-A0D8-683CC50ED93D}"/>
              </a:ext>
            </a:extLst>
          </p:cNvPr>
          <p:cNvSpPr txBox="1"/>
          <p:nvPr/>
        </p:nvSpPr>
        <p:spPr>
          <a:xfrm>
            <a:off x="7409273" y="2777424"/>
            <a:ext cx="3721167" cy="584775"/>
          </a:xfrm>
          <a:prstGeom prst="rect">
            <a:avLst/>
          </a:prstGeom>
          <a:noFill/>
        </p:spPr>
        <p:txBody>
          <a:bodyPr wrap="square" rtlCol="0">
            <a:spAutoFit/>
          </a:bodyPr>
          <a:lstStyle/>
          <a:p>
            <a:r>
              <a:rPr lang="en-US" sz="1600" dirty="0"/>
              <a:t>Execution systems (TMS, WMS)</a:t>
            </a:r>
          </a:p>
          <a:p>
            <a:r>
              <a:rPr lang="en-US" sz="1600" dirty="0"/>
              <a:t>DBMS, Analytics, AI/Machine Learning</a:t>
            </a:r>
          </a:p>
        </p:txBody>
      </p:sp>
      <p:sp>
        <p:nvSpPr>
          <p:cNvPr id="30" name="TextBox 29">
            <a:extLst>
              <a:ext uri="{FF2B5EF4-FFF2-40B4-BE49-F238E27FC236}">
                <a16:creationId xmlns:a16="http://schemas.microsoft.com/office/drawing/2014/main" id="{0AD197D2-DA9A-4ABE-AB49-33E53D295E7C}"/>
              </a:ext>
            </a:extLst>
          </p:cNvPr>
          <p:cNvSpPr txBox="1"/>
          <p:nvPr/>
        </p:nvSpPr>
        <p:spPr>
          <a:xfrm>
            <a:off x="7390737" y="2003082"/>
            <a:ext cx="3490983" cy="584775"/>
          </a:xfrm>
          <a:prstGeom prst="rect">
            <a:avLst/>
          </a:prstGeom>
          <a:noFill/>
        </p:spPr>
        <p:txBody>
          <a:bodyPr wrap="square" rtlCol="0">
            <a:spAutoFit/>
          </a:bodyPr>
          <a:lstStyle/>
          <a:p>
            <a:r>
              <a:rPr lang="en-US" sz="1600" dirty="0"/>
              <a:t>RPA, RAAS, 3D printing</a:t>
            </a:r>
          </a:p>
          <a:p>
            <a:r>
              <a:rPr lang="en-US" sz="1600" dirty="0"/>
              <a:t>On-demand, networked P2P processes</a:t>
            </a:r>
          </a:p>
        </p:txBody>
      </p:sp>
      <p:sp>
        <p:nvSpPr>
          <p:cNvPr id="31" name="TextBox 30">
            <a:extLst>
              <a:ext uri="{FF2B5EF4-FFF2-40B4-BE49-F238E27FC236}">
                <a16:creationId xmlns:a16="http://schemas.microsoft.com/office/drawing/2014/main" id="{3FADFB05-3D0D-4BEC-9444-130E8D9C7879}"/>
              </a:ext>
            </a:extLst>
          </p:cNvPr>
          <p:cNvSpPr txBox="1"/>
          <p:nvPr/>
        </p:nvSpPr>
        <p:spPr>
          <a:xfrm>
            <a:off x="7390737" y="1418293"/>
            <a:ext cx="3328860" cy="369332"/>
          </a:xfrm>
          <a:prstGeom prst="rect">
            <a:avLst/>
          </a:prstGeom>
          <a:noFill/>
        </p:spPr>
        <p:txBody>
          <a:bodyPr wrap="none" rtlCol="0">
            <a:spAutoFit/>
          </a:bodyPr>
          <a:lstStyle/>
          <a:p>
            <a:r>
              <a:rPr lang="en-US" u="sng" dirty="0"/>
              <a:t>Enabling Technologies (examples)</a:t>
            </a:r>
          </a:p>
        </p:txBody>
      </p:sp>
    </p:spTree>
    <p:extLst>
      <p:ext uri="{BB962C8B-B14F-4D97-AF65-F5344CB8AC3E}">
        <p14:creationId xmlns:p14="http://schemas.microsoft.com/office/powerpoint/2010/main" val="717128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754E9B-C79D-4A95-8B1B-A0F0E78B58F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31</a:t>
            </a:fld>
            <a:endParaRPr lang="en-US"/>
          </a:p>
        </p:txBody>
      </p:sp>
      <p:grpSp>
        <p:nvGrpSpPr>
          <p:cNvPr id="3" name="Group 2">
            <a:extLst>
              <a:ext uri="{FF2B5EF4-FFF2-40B4-BE49-F238E27FC236}">
                <a16:creationId xmlns:a16="http://schemas.microsoft.com/office/drawing/2014/main" id="{4F9F26F4-4A34-41A0-A07E-470C2B4C577A}"/>
              </a:ext>
            </a:extLst>
          </p:cNvPr>
          <p:cNvGrpSpPr/>
          <p:nvPr/>
        </p:nvGrpSpPr>
        <p:grpSpPr>
          <a:xfrm>
            <a:off x="824648" y="275280"/>
            <a:ext cx="6309894" cy="6113323"/>
            <a:chOff x="940915" y="57128"/>
            <a:chExt cx="7179193" cy="6955537"/>
          </a:xfrm>
        </p:grpSpPr>
        <p:sp>
          <p:nvSpPr>
            <p:cNvPr id="4" name="Rectangle 3">
              <a:extLst>
                <a:ext uri="{FF2B5EF4-FFF2-40B4-BE49-F238E27FC236}">
                  <a16:creationId xmlns:a16="http://schemas.microsoft.com/office/drawing/2014/main" id="{6D5AD658-E816-4879-A08E-35E64DE8FA1F}"/>
                </a:ext>
              </a:extLst>
            </p:cNvPr>
            <p:cNvSpPr/>
            <p:nvPr/>
          </p:nvSpPr>
          <p:spPr>
            <a:xfrm>
              <a:off x="4765967" y="3313958"/>
              <a:ext cx="2968739" cy="2852273"/>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Efficiency</a:t>
              </a:r>
            </a:p>
            <a:p>
              <a:pPr algn="ctr"/>
              <a:endParaRPr lang="en-US" sz="2400" dirty="0">
                <a:solidFill>
                  <a:schemeClr val="tx1"/>
                </a:solidFill>
              </a:endParaRPr>
            </a:p>
          </p:txBody>
        </p:sp>
        <p:sp>
          <p:nvSpPr>
            <p:cNvPr id="5" name="Rectangle 4">
              <a:extLst>
                <a:ext uri="{FF2B5EF4-FFF2-40B4-BE49-F238E27FC236}">
                  <a16:creationId xmlns:a16="http://schemas.microsoft.com/office/drawing/2014/main" id="{19455E60-A266-4293-96EE-D535839BF744}"/>
                </a:ext>
              </a:extLst>
            </p:cNvPr>
            <p:cNvSpPr/>
            <p:nvPr/>
          </p:nvSpPr>
          <p:spPr>
            <a:xfrm>
              <a:off x="1796301" y="3313958"/>
              <a:ext cx="2968738" cy="2852273"/>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Visibility</a:t>
              </a:r>
            </a:p>
            <a:p>
              <a:pPr algn="ctr"/>
              <a:endParaRPr lang="en-US" sz="2400" dirty="0">
                <a:solidFill>
                  <a:schemeClr val="tx1"/>
                </a:solidFill>
              </a:endParaRPr>
            </a:p>
          </p:txBody>
        </p:sp>
        <p:sp>
          <p:nvSpPr>
            <p:cNvPr id="6" name="Rectangle 5">
              <a:extLst>
                <a:ext uri="{FF2B5EF4-FFF2-40B4-BE49-F238E27FC236}">
                  <a16:creationId xmlns:a16="http://schemas.microsoft.com/office/drawing/2014/main" id="{F985C7FE-8559-4D42-9622-1584C2C0DCD1}"/>
                </a:ext>
              </a:extLst>
            </p:cNvPr>
            <p:cNvSpPr/>
            <p:nvPr/>
          </p:nvSpPr>
          <p:spPr>
            <a:xfrm>
              <a:off x="4765967" y="465580"/>
              <a:ext cx="2968738" cy="2852273"/>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Agility</a:t>
              </a:r>
            </a:p>
            <a:p>
              <a:pPr algn="ctr"/>
              <a:endParaRPr lang="en-US" sz="2400" dirty="0">
                <a:solidFill>
                  <a:schemeClr val="tx1"/>
                </a:solidFill>
              </a:endParaRPr>
            </a:p>
          </p:txBody>
        </p:sp>
        <p:sp>
          <p:nvSpPr>
            <p:cNvPr id="7" name="Rectangle 6">
              <a:extLst>
                <a:ext uri="{FF2B5EF4-FFF2-40B4-BE49-F238E27FC236}">
                  <a16:creationId xmlns:a16="http://schemas.microsoft.com/office/drawing/2014/main" id="{D34883A2-BE0A-4F44-87C3-A119E7BF9E09}"/>
                </a:ext>
              </a:extLst>
            </p:cNvPr>
            <p:cNvSpPr/>
            <p:nvPr/>
          </p:nvSpPr>
          <p:spPr>
            <a:xfrm>
              <a:off x="1797882" y="464458"/>
              <a:ext cx="2968738" cy="2852273"/>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Intelligence</a:t>
              </a:r>
            </a:p>
            <a:p>
              <a:pPr algn="ctr"/>
              <a:endParaRPr lang="en-US" sz="2400" dirty="0">
                <a:solidFill>
                  <a:schemeClr val="tx1"/>
                </a:solidFill>
              </a:endParaRPr>
            </a:p>
          </p:txBody>
        </p:sp>
        <p:sp>
          <p:nvSpPr>
            <p:cNvPr id="8" name="TextBox 7">
              <a:extLst>
                <a:ext uri="{FF2B5EF4-FFF2-40B4-BE49-F238E27FC236}">
                  <a16:creationId xmlns:a16="http://schemas.microsoft.com/office/drawing/2014/main" id="{8E922451-5589-470E-B7D6-B214D86091AF}"/>
                </a:ext>
              </a:extLst>
            </p:cNvPr>
            <p:cNvSpPr txBox="1"/>
            <p:nvPr/>
          </p:nvSpPr>
          <p:spPr>
            <a:xfrm rot="16200000">
              <a:off x="623201" y="3049770"/>
              <a:ext cx="1160695" cy="525267"/>
            </a:xfrm>
            <a:prstGeom prst="rect">
              <a:avLst/>
            </a:prstGeom>
            <a:noFill/>
          </p:spPr>
          <p:txBody>
            <a:bodyPr wrap="none" rtlCol="0">
              <a:spAutoFit/>
            </a:bodyPr>
            <a:lstStyle/>
            <a:p>
              <a:r>
                <a:rPr lang="en-US" sz="2400" dirty="0"/>
                <a:t>Insight</a:t>
              </a:r>
            </a:p>
          </p:txBody>
        </p:sp>
        <p:sp>
          <p:nvSpPr>
            <p:cNvPr id="9" name="TextBox 8">
              <a:extLst>
                <a:ext uri="{FF2B5EF4-FFF2-40B4-BE49-F238E27FC236}">
                  <a16:creationId xmlns:a16="http://schemas.microsoft.com/office/drawing/2014/main" id="{330257BE-3F73-4382-BA05-359049AC7ADC}"/>
                </a:ext>
              </a:extLst>
            </p:cNvPr>
            <p:cNvSpPr txBox="1"/>
            <p:nvPr/>
          </p:nvSpPr>
          <p:spPr>
            <a:xfrm>
              <a:off x="3946748" y="6487398"/>
              <a:ext cx="1903219" cy="525267"/>
            </a:xfrm>
            <a:prstGeom prst="rect">
              <a:avLst/>
            </a:prstGeom>
            <a:noFill/>
          </p:spPr>
          <p:txBody>
            <a:bodyPr wrap="none" rtlCol="0">
              <a:spAutoFit/>
            </a:bodyPr>
            <a:lstStyle/>
            <a:p>
              <a:r>
                <a:rPr lang="en-US" sz="2400" dirty="0"/>
                <a:t>Automation</a:t>
              </a:r>
            </a:p>
          </p:txBody>
        </p:sp>
        <p:cxnSp>
          <p:nvCxnSpPr>
            <p:cNvPr id="10" name="Straight Arrow Connector 9">
              <a:extLst>
                <a:ext uri="{FF2B5EF4-FFF2-40B4-BE49-F238E27FC236}">
                  <a16:creationId xmlns:a16="http://schemas.microsoft.com/office/drawing/2014/main" id="{8FEA76C0-A21C-4522-B313-CF4A1A0C1A4A}"/>
                </a:ext>
              </a:extLst>
            </p:cNvPr>
            <p:cNvCxnSpPr>
              <a:cxnSpLocks/>
            </p:cNvCxnSpPr>
            <p:nvPr/>
          </p:nvCxnSpPr>
          <p:spPr>
            <a:xfrm flipV="1">
              <a:off x="1793909" y="190834"/>
              <a:ext cx="0" cy="597509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B414858-481D-46C1-AA89-6FF74187E7F1}"/>
                </a:ext>
              </a:extLst>
            </p:cNvPr>
            <p:cNvCxnSpPr>
              <a:cxnSpLocks/>
            </p:cNvCxnSpPr>
            <p:nvPr/>
          </p:nvCxnSpPr>
          <p:spPr>
            <a:xfrm flipV="1">
              <a:off x="1793909" y="6164921"/>
              <a:ext cx="6276667" cy="10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48AA2BB-C2E3-44B8-A9CD-6C2C5BB2B284}"/>
                </a:ext>
              </a:extLst>
            </p:cNvPr>
            <p:cNvSpPr txBox="1"/>
            <p:nvPr/>
          </p:nvSpPr>
          <p:spPr>
            <a:xfrm rot="16200000">
              <a:off x="-1036232" y="2983362"/>
              <a:ext cx="5425864" cy="665338"/>
            </a:xfrm>
            <a:prstGeom prst="rect">
              <a:avLst/>
            </a:prstGeom>
            <a:noFill/>
          </p:spPr>
          <p:txBody>
            <a:bodyPr wrap="none" rtlCol="0">
              <a:spAutoFit/>
            </a:bodyPr>
            <a:lstStyle/>
            <a:p>
              <a:r>
                <a:rPr lang="en-US" sz="1600" dirty="0"/>
                <a:t>Monitoring        Reporting       Analyzing         Prescribing</a:t>
              </a:r>
            </a:p>
            <a:p>
              <a:endParaRPr lang="en-US" sz="1600" dirty="0"/>
            </a:p>
          </p:txBody>
        </p:sp>
        <p:sp>
          <p:nvSpPr>
            <p:cNvPr id="13" name="TextBox 12">
              <a:extLst>
                <a:ext uri="{FF2B5EF4-FFF2-40B4-BE49-F238E27FC236}">
                  <a16:creationId xmlns:a16="http://schemas.microsoft.com/office/drawing/2014/main" id="{64D934A6-DECA-41EA-9F2F-D2E1E8130744}"/>
                </a:ext>
              </a:extLst>
            </p:cNvPr>
            <p:cNvSpPr txBox="1"/>
            <p:nvPr/>
          </p:nvSpPr>
          <p:spPr>
            <a:xfrm>
              <a:off x="1965869" y="57128"/>
              <a:ext cx="2909835" cy="385196"/>
            </a:xfrm>
            <a:prstGeom prst="rect">
              <a:avLst/>
            </a:prstGeom>
            <a:noFill/>
          </p:spPr>
          <p:txBody>
            <a:bodyPr wrap="none" rtlCol="0">
              <a:spAutoFit/>
            </a:bodyPr>
            <a:lstStyle/>
            <a:p>
              <a:r>
                <a:rPr lang="en-US" sz="1600" dirty="0"/>
                <a:t>Accuracy, consistency, speed</a:t>
              </a:r>
            </a:p>
          </p:txBody>
        </p:sp>
        <p:sp>
          <p:nvSpPr>
            <p:cNvPr id="14" name="TextBox 13">
              <a:extLst>
                <a:ext uri="{FF2B5EF4-FFF2-40B4-BE49-F238E27FC236}">
                  <a16:creationId xmlns:a16="http://schemas.microsoft.com/office/drawing/2014/main" id="{DCBD02F0-211C-4CF5-BD3A-1380D6F6A8F1}"/>
                </a:ext>
              </a:extLst>
            </p:cNvPr>
            <p:cNvSpPr txBox="1"/>
            <p:nvPr/>
          </p:nvSpPr>
          <p:spPr>
            <a:xfrm rot="16200000">
              <a:off x="6229766" y="4236262"/>
              <a:ext cx="3395487" cy="385196"/>
            </a:xfrm>
            <a:prstGeom prst="rect">
              <a:avLst/>
            </a:prstGeom>
            <a:noFill/>
          </p:spPr>
          <p:txBody>
            <a:bodyPr wrap="none" rtlCol="0">
              <a:spAutoFit/>
            </a:bodyPr>
            <a:lstStyle/>
            <a:p>
              <a:r>
                <a:rPr lang="en-US" sz="1600" dirty="0"/>
                <a:t>Availability, quality, customization</a:t>
              </a:r>
            </a:p>
          </p:txBody>
        </p:sp>
        <p:cxnSp>
          <p:nvCxnSpPr>
            <p:cNvPr id="15" name="Straight Arrow Connector 14">
              <a:extLst>
                <a:ext uri="{FF2B5EF4-FFF2-40B4-BE49-F238E27FC236}">
                  <a16:creationId xmlns:a16="http://schemas.microsoft.com/office/drawing/2014/main" id="{826DEE4A-94FC-4FC0-8E3E-A43754E44A4F}"/>
                </a:ext>
              </a:extLst>
            </p:cNvPr>
            <p:cNvCxnSpPr>
              <a:cxnSpLocks/>
            </p:cNvCxnSpPr>
            <p:nvPr/>
          </p:nvCxnSpPr>
          <p:spPr>
            <a:xfrm>
              <a:off x="5416190" y="289501"/>
              <a:ext cx="190472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9B88411-8C2E-43D2-B7F6-407B9F5D9BD4}"/>
                </a:ext>
              </a:extLst>
            </p:cNvPr>
            <p:cNvCxnSpPr>
              <a:cxnSpLocks/>
            </p:cNvCxnSpPr>
            <p:nvPr/>
          </p:nvCxnSpPr>
          <p:spPr>
            <a:xfrm flipV="1">
              <a:off x="7946316" y="717952"/>
              <a:ext cx="0" cy="185514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AB96019E-7B92-4AFF-A83F-47D1BC1EDC34}"/>
              </a:ext>
            </a:extLst>
          </p:cNvPr>
          <p:cNvSpPr txBox="1"/>
          <p:nvPr/>
        </p:nvSpPr>
        <p:spPr>
          <a:xfrm>
            <a:off x="1728945" y="5702103"/>
            <a:ext cx="4746428" cy="338554"/>
          </a:xfrm>
          <a:prstGeom prst="rect">
            <a:avLst/>
          </a:prstGeom>
          <a:noFill/>
        </p:spPr>
        <p:txBody>
          <a:bodyPr wrap="none" rtlCol="0">
            <a:spAutoFit/>
          </a:bodyPr>
          <a:lstStyle/>
          <a:p>
            <a:r>
              <a:rPr lang="en-US" sz="1600" dirty="0"/>
              <a:t>Sensing  Storing  Structuring          Deciding           Acting</a:t>
            </a:r>
          </a:p>
        </p:txBody>
      </p:sp>
      <p:grpSp>
        <p:nvGrpSpPr>
          <p:cNvPr id="18" name="Group 17">
            <a:extLst>
              <a:ext uri="{FF2B5EF4-FFF2-40B4-BE49-F238E27FC236}">
                <a16:creationId xmlns:a16="http://schemas.microsoft.com/office/drawing/2014/main" id="{0E9DF05D-FACA-4FE2-AC23-63DF8D39D187}"/>
              </a:ext>
            </a:extLst>
          </p:cNvPr>
          <p:cNvGrpSpPr/>
          <p:nvPr/>
        </p:nvGrpSpPr>
        <p:grpSpPr>
          <a:xfrm>
            <a:off x="1711215" y="839667"/>
            <a:ext cx="4920174" cy="4530181"/>
            <a:chOff x="1427352" y="595977"/>
            <a:chExt cx="3690131" cy="3397635"/>
          </a:xfrm>
        </p:grpSpPr>
        <p:sp>
          <p:nvSpPr>
            <p:cNvPr id="19" name="TextBox 18">
              <a:extLst>
                <a:ext uri="{FF2B5EF4-FFF2-40B4-BE49-F238E27FC236}">
                  <a16:creationId xmlns:a16="http://schemas.microsoft.com/office/drawing/2014/main" id="{99FCFB4F-775B-48B2-AF96-56F3CA35CA95}"/>
                </a:ext>
              </a:extLst>
            </p:cNvPr>
            <p:cNvSpPr txBox="1"/>
            <p:nvPr/>
          </p:nvSpPr>
          <p:spPr>
            <a:xfrm>
              <a:off x="1427352" y="3718155"/>
              <a:ext cx="861085" cy="253915"/>
            </a:xfrm>
            <a:prstGeom prst="rect">
              <a:avLst/>
            </a:prstGeom>
            <a:noFill/>
          </p:spPr>
          <p:txBody>
            <a:bodyPr wrap="square" rtlCol="0">
              <a:spAutoFit/>
            </a:bodyPr>
            <a:lstStyle/>
            <a:p>
              <a:pPr algn="ctr"/>
              <a:r>
                <a:rPr lang="en-US" sz="1600" dirty="0">
                  <a:solidFill>
                    <a:schemeClr val="accent5">
                      <a:lumMod val="75000"/>
                    </a:schemeClr>
                  </a:solidFill>
                </a:rPr>
                <a:t>RFID</a:t>
              </a:r>
            </a:p>
          </p:txBody>
        </p:sp>
        <p:sp>
          <p:nvSpPr>
            <p:cNvPr id="20" name="TextBox 19">
              <a:extLst>
                <a:ext uri="{FF2B5EF4-FFF2-40B4-BE49-F238E27FC236}">
                  <a16:creationId xmlns:a16="http://schemas.microsoft.com/office/drawing/2014/main" id="{D13D5042-8195-40E8-8434-2DEED8078078}"/>
                </a:ext>
              </a:extLst>
            </p:cNvPr>
            <p:cNvSpPr txBox="1"/>
            <p:nvPr/>
          </p:nvSpPr>
          <p:spPr>
            <a:xfrm>
              <a:off x="2643934" y="3021449"/>
              <a:ext cx="995216" cy="253915"/>
            </a:xfrm>
            <a:prstGeom prst="rect">
              <a:avLst/>
            </a:prstGeom>
            <a:noFill/>
          </p:spPr>
          <p:txBody>
            <a:bodyPr wrap="square" rtlCol="0">
              <a:spAutoFit/>
            </a:bodyPr>
            <a:lstStyle/>
            <a:p>
              <a:pPr algn="ctr"/>
              <a:r>
                <a:rPr lang="en-US" sz="1600" dirty="0">
                  <a:solidFill>
                    <a:schemeClr val="accent5">
                      <a:lumMod val="75000"/>
                    </a:schemeClr>
                  </a:solidFill>
                </a:rPr>
                <a:t>Scorecards</a:t>
              </a:r>
            </a:p>
          </p:txBody>
        </p:sp>
        <p:sp>
          <p:nvSpPr>
            <p:cNvPr id="21" name="TextBox 20">
              <a:extLst>
                <a:ext uri="{FF2B5EF4-FFF2-40B4-BE49-F238E27FC236}">
                  <a16:creationId xmlns:a16="http://schemas.microsoft.com/office/drawing/2014/main" id="{022178E5-2F43-4B9B-A6E6-20B6E3E9BA49}"/>
                </a:ext>
              </a:extLst>
            </p:cNvPr>
            <p:cNvSpPr txBox="1"/>
            <p:nvPr/>
          </p:nvSpPr>
          <p:spPr>
            <a:xfrm>
              <a:off x="2365994" y="3329108"/>
              <a:ext cx="861085" cy="253915"/>
            </a:xfrm>
            <a:prstGeom prst="rect">
              <a:avLst/>
            </a:prstGeom>
            <a:noFill/>
          </p:spPr>
          <p:txBody>
            <a:bodyPr wrap="square" rtlCol="0">
              <a:spAutoFit/>
            </a:bodyPr>
            <a:lstStyle/>
            <a:p>
              <a:pPr algn="ctr"/>
              <a:r>
                <a:rPr lang="en-US" sz="1600" dirty="0">
                  <a:solidFill>
                    <a:schemeClr val="accent5">
                      <a:lumMod val="75000"/>
                    </a:schemeClr>
                  </a:solidFill>
                </a:rPr>
                <a:t>Alerts</a:t>
              </a:r>
            </a:p>
          </p:txBody>
        </p:sp>
        <p:sp>
          <p:nvSpPr>
            <p:cNvPr id="22" name="TextBox 21">
              <a:extLst>
                <a:ext uri="{FF2B5EF4-FFF2-40B4-BE49-F238E27FC236}">
                  <a16:creationId xmlns:a16="http://schemas.microsoft.com/office/drawing/2014/main" id="{6457771F-3D50-4487-9F28-186E7277A7FA}"/>
                </a:ext>
              </a:extLst>
            </p:cNvPr>
            <p:cNvSpPr txBox="1"/>
            <p:nvPr/>
          </p:nvSpPr>
          <p:spPr>
            <a:xfrm>
              <a:off x="3871912" y="683136"/>
              <a:ext cx="1227624" cy="438581"/>
            </a:xfrm>
            <a:prstGeom prst="rect">
              <a:avLst/>
            </a:prstGeom>
            <a:noFill/>
          </p:spPr>
          <p:txBody>
            <a:bodyPr wrap="square" rtlCol="0">
              <a:spAutoFit/>
            </a:bodyPr>
            <a:lstStyle/>
            <a:p>
              <a:pPr algn="ctr"/>
              <a:r>
                <a:rPr lang="en-US" sz="1600" dirty="0">
                  <a:solidFill>
                    <a:schemeClr val="accent5">
                      <a:lumMod val="75000"/>
                    </a:schemeClr>
                  </a:solidFill>
                </a:rPr>
                <a:t>Autonomous Processes</a:t>
              </a:r>
            </a:p>
          </p:txBody>
        </p:sp>
        <p:sp>
          <p:nvSpPr>
            <p:cNvPr id="23" name="TextBox 22">
              <a:extLst>
                <a:ext uri="{FF2B5EF4-FFF2-40B4-BE49-F238E27FC236}">
                  <a16:creationId xmlns:a16="http://schemas.microsoft.com/office/drawing/2014/main" id="{491D1C0B-4EA5-4FCC-8B1F-4578439E728F}"/>
                </a:ext>
              </a:extLst>
            </p:cNvPr>
            <p:cNvSpPr txBox="1"/>
            <p:nvPr/>
          </p:nvSpPr>
          <p:spPr>
            <a:xfrm>
              <a:off x="2785288" y="1260040"/>
              <a:ext cx="1042362" cy="253915"/>
            </a:xfrm>
            <a:prstGeom prst="rect">
              <a:avLst/>
            </a:prstGeom>
            <a:noFill/>
          </p:spPr>
          <p:txBody>
            <a:bodyPr wrap="square" rtlCol="0">
              <a:spAutoFit/>
            </a:bodyPr>
            <a:lstStyle/>
            <a:p>
              <a:pPr algn="ctr"/>
              <a:r>
                <a:rPr lang="en-US" sz="1600" dirty="0">
                  <a:solidFill>
                    <a:schemeClr val="accent5">
                      <a:lumMod val="75000"/>
                    </a:schemeClr>
                  </a:solidFill>
                </a:rPr>
                <a:t>Optimization</a:t>
              </a:r>
            </a:p>
          </p:txBody>
        </p:sp>
        <p:sp>
          <p:nvSpPr>
            <p:cNvPr id="24" name="TextBox 23">
              <a:extLst>
                <a:ext uri="{FF2B5EF4-FFF2-40B4-BE49-F238E27FC236}">
                  <a16:creationId xmlns:a16="http://schemas.microsoft.com/office/drawing/2014/main" id="{A47D318A-65C4-4CEC-9F9E-D8AC6C6ECC6C}"/>
                </a:ext>
              </a:extLst>
            </p:cNvPr>
            <p:cNvSpPr txBox="1"/>
            <p:nvPr/>
          </p:nvSpPr>
          <p:spPr>
            <a:xfrm>
              <a:off x="3041398" y="2749225"/>
              <a:ext cx="1024631" cy="253915"/>
            </a:xfrm>
            <a:prstGeom prst="rect">
              <a:avLst/>
            </a:prstGeom>
            <a:noFill/>
          </p:spPr>
          <p:txBody>
            <a:bodyPr wrap="square" rtlCol="0">
              <a:spAutoFit/>
            </a:bodyPr>
            <a:lstStyle/>
            <a:p>
              <a:pPr algn="ctr"/>
              <a:r>
                <a:rPr lang="en-US" sz="1600" dirty="0">
                  <a:solidFill>
                    <a:schemeClr val="accent5">
                      <a:lumMod val="75000"/>
                    </a:schemeClr>
                  </a:solidFill>
                </a:rPr>
                <a:t>ERP</a:t>
              </a:r>
            </a:p>
          </p:txBody>
        </p:sp>
        <p:sp>
          <p:nvSpPr>
            <p:cNvPr id="25" name="TextBox 24">
              <a:extLst>
                <a:ext uri="{FF2B5EF4-FFF2-40B4-BE49-F238E27FC236}">
                  <a16:creationId xmlns:a16="http://schemas.microsoft.com/office/drawing/2014/main" id="{99DE78EC-6318-4B8A-A3F1-99FF563B6BBB}"/>
                </a:ext>
              </a:extLst>
            </p:cNvPr>
            <p:cNvSpPr txBox="1"/>
            <p:nvPr/>
          </p:nvSpPr>
          <p:spPr>
            <a:xfrm>
              <a:off x="4032332" y="3500091"/>
              <a:ext cx="861085" cy="438581"/>
            </a:xfrm>
            <a:prstGeom prst="rect">
              <a:avLst/>
            </a:prstGeom>
            <a:noFill/>
          </p:spPr>
          <p:txBody>
            <a:bodyPr wrap="square" rtlCol="0">
              <a:spAutoFit/>
            </a:bodyPr>
            <a:lstStyle/>
            <a:p>
              <a:pPr algn="ctr"/>
              <a:r>
                <a:rPr lang="en-US" sz="1600" dirty="0">
                  <a:solidFill>
                    <a:schemeClr val="accent5">
                      <a:lumMod val="75000"/>
                    </a:schemeClr>
                  </a:solidFill>
                </a:rPr>
                <a:t>Robots / </a:t>
              </a:r>
              <a:r>
                <a:rPr lang="en-US" sz="1600" dirty="0" err="1">
                  <a:solidFill>
                    <a:schemeClr val="accent5">
                      <a:lumMod val="75000"/>
                    </a:schemeClr>
                  </a:solidFill>
                </a:rPr>
                <a:t>Cobots</a:t>
              </a:r>
              <a:endParaRPr lang="en-US" sz="1600" dirty="0">
                <a:solidFill>
                  <a:schemeClr val="accent5">
                    <a:lumMod val="75000"/>
                  </a:schemeClr>
                </a:solidFill>
              </a:endParaRPr>
            </a:p>
          </p:txBody>
        </p:sp>
        <p:sp>
          <p:nvSpPr>
            <p:cNvPr id="26" name="TextBox 25">
              <a:extLst>
                <a:ext uri="{FF2B5EF4-FFF2-40B4-BE49-F238E27FC236}">
                  <a16:creationId xmlns:a16="http://schemas.microsoft.com/office/drawing/2014/main" id="{DE6A89B5-11C0-4FA4-A976-085E7E8A3375}"/>
                </a:ext>
              </a:extLst>
            </p:cNvPr>
            <p:cNvSpPr txBox="1"/>
            <p:nvPr/>
          </p:nvSpPr>
          <p:spPr>
            <a:xfrm>
              <a:off x="2189144" y="595977"/>
              <a:ext cx="942442" cy="438581"/>
            </a:xfrm>
            <a:prstGeom prst="rect">
              <a:avLst/>
            </a:prstGeom>
            <a:noFill/>
          </p:spPr>
          <p:txBody>
            <a:bodyPr wrap="square" rtlCol="0">
              <a:spAutoFit/>
            </a:bodyPr>
            <a:lstStyle/>
            <a:p>
              <a:pPr algn="ctr"/>
              <a:r>
                <a:rPr lang="en-US" sz="1600" dirty="0">
                  <a:solidFill>
                    <a:schemeClr val="accent5">
                      <a:lumMod val="75000"/>
                    </a:schemeClr>
                  </a:solidFill>
                </a:rPr>
                <a:t>AI/Machine learning</a:t>
              </a:r>
            </a:p>
          </p:txBody>
        </p:sp>
        <p:sp>
          <p:nvSpPr>
            <p:cNvPr id="27" name="TextBox 26">
              <a:extLst>
                <a:ext uri="{FF2B5EF4-FFF2-40B4-BE49-F238E27FC236}">
                  <a16:creationId xmlns:a16="http://schemas.microsoft.com/office/drawing/2014/main" id="{DCE6CEF0-0147-4294-9216-F23FC1DA14FA}"/>
                </a:ext>
              </a:extLst>
            </p:cNvPr>
            <p:cNvSpPr txBox="1"/>
            <p:nvPr/>
          </p:nvSpPr>
          <p:spPr>
            <a:xfrm>
              <a:off x="4256398" y="2551887"/>
              <a:ext cx="861085" cy="253915"/>
            </a:xfrm>
            <a:prstGeom prst="rect">
              <a:avLst/>
            </a:prstGeom>
            <a:noFill/>
          </p:spPr>
          <p:txBody>
            <a:bodyPr wrap="square" rtlCol="0">
              <a:spAutoFit/>
            </a:bodyPr>
            <a:lstStyle/>
            <a:p>
              <a:pPr algn="ctr"/>
              <a:r>
                <a:rPr lang="en-US" sz="1600" dirty="0">
                  <a:solidFill>
                    <a:schemeClr val="accent5">
                      <a:lumMod val="75000"/>
                    </a:schemeClr>
                  </a:solidFill>
                </a:rPr>
                <a:t>User apps</a:t>
              </a:r>
            </a:p>
          </p:txBody>
        </p:sp>
        <p:sp>
          <p:nvSpPr>
            <p:cNvPr id="28" name="TextBox 27">
              <a:extLst>
                <a:ext uri="{FF2B5EF4-FFF2-40B4-BE49-F238E27FC236}">
                  <a16:creationId xmlns:a16="http://schemas.microsoft.com/office/drawing/2014/main" id="{2B7BAB41-54D5-4619-9AB6-77BBBF91A982}"/>
                </a:ext>
              </a:extLst>
            </p:cNvPr>
            <p:cNvSpPr txBox="1"/>
            <p:nvPr/>
          </p:nvSpPr>
          <p:spPr>
            <a:xfrm>
              <a:off x="2894828" y="1551975"/>
              <a:ext cx="861085" cy="438581"/>
            </a:xfrm>
            <a:prstGeom prst="rect">
              <a:avLst/>
            </a:prstGeom>
            <a:noFill/>
          </p:spPr>
          <p:txBody>
            <a:bodyPr wrap="square" rtlCol="0">
              <a:spAutoFit/>
            </a:bodyPr>
            <a:lstStyle/>
            <a:p>
              <a:pPr algn="ctr"/>
              <a:r>
                <a:rPr lang="en-US" sz="1600" dirty="0">
                  <a:solidFill>
                    <a:schemeClr val="accent5">
                      <a:lumMod val="75000"/>
                    </a:schemeClr>
                  </a:solidFill>
                </a:rPr>
                <a:t>Control Towers</a:t>
              </a:r>
            </a:p>
          </p:txBody>
        </p:sp>
        <p:sp>
          <p:nvSpPr>
            <p:cNvPr id="29" name="TextBox 28">
              <a:extLst>
                <a:ext uri="{FF2B5EF4-FFF2-40B4-BE49-F238E27FC236}">
                  <a16:creationId xmlns:a16="http://schemas.microsoft.com/office/drawing/2014/main" id="{7954670E-889C-465B-BE53-93D0D882DD57}"/>
                </a:ext>
              </a:extLst>
            </p:cNvPr>
            <p:cNvSpPr txBox="1"/>
            <p:nvPr/>
          </p:nvSpPr>
          <p:spPr>
            <a:xfrm>
              <a:off x="3726435" y="1426408"/>
              <a:ext cx="1227624" cy="438581"/>
            </a:xfrm>
            <a:prstGeom prst="rect">
              <a:avLst/>
            </a:prstGeom>
            <a:noFill/>
          </p:spPr>
          <p:txBody>
            <a:bodyPr wrap="square" rtlCol="0">
              <a:spAutoFit/>
            </a:bodyPr>
            <a:lstStyle/>
            <a:p>
              <a:pPr algn="ctr"/>
              <a:r>
                <a:rPr lang="en-US" sz="1600" dirty="0">
                  <a:solidFill>
                    <a:schemeClr val="accent5">
                      <a:lumMod val="75000"/>
                    </a:schemeClr>
                  </a:solidFill>
                </a:rPr>
                <a:t>On-demand networks</a:t>
              </a:r>
            </a:p>
          </p:txBody>
        </p:sp>
        <p:sp>
          <p:nvSpPr>
            <p:cNvPr id="30" name="TextBox 29">
              <a:extLst>
                <a:ext uri="{FF2B5EF4-FFF2-40B4-BE49-F238E27FC236}">
                  <a16:creationId xmlns:a16="http://schemas.microsoft.com/office/drawing/2014/main" id="{FE413376-1E58-4FCC-8DA9-8641CDFE55A9}"/>
                </a:ext>
              </a:extLst>
            </p:cNvPr>
            <p:cNvSpPr txBox="1"/>
            <p:nvPr/>
          </p:nvSpPr>
          <p:spPr>
            <a:xfrm>
              <a:off x="3236486" y="2129789"/>
              <a:ext cx="1283420" cy="438581"/>
            </a:xfrm>
            <a:prstGeom prst="rect">
              <a:avLst/>
            </a:prstGeom>
            <a:noFill/>
          </p:spPr>
          <p:txBody>
            <a:bodyPr wrap="square" rtlCol="0">
              <a:spAutoFit/>
            </a:bodyPr>
            <a:lstStyle/>
            <a:p>
              <a:pPr algn="ctr"/>
              <a:r>
                <a:rPr lang="en-US" sz="1600" dirty="0">
                  <a:solidFill>
                    <a:schemeClr val="accent5">
                      <a:lumMod val="75000"/>
                    </a:schemeClr>
                  </a:solidFill>
                </a:rPr>
                <a:t>TMS, WMS,</a:t>
              </a:r>
            </a:p>
            <a:p>
              <a:pPr algn="ctr"/>
              <a:r>
                <a:rPr lang="en-US" sz="1600" dirty="0">
                  <a:solidFill>
                    <a:schemeClr val="accent5">
                      <a:lumMod val="75000"/>
                    </a:schemeClr>
                  </a:solidFill>
                </a:rPr>
                <a:t>OMS</a:t>
              </a:r>
            </a:p>
          </p:txBody>
        </p:sp>
        <p:sp>
          <p:nvSpPr>
            <p:cNvPr id="31" name="TextBox 30">
              <a:extLst>
                <a:ext uri="{FF2B5EF4-FFF2-40B4-BE49-F238E27FC236}">
                  <a16:creationId xmlns:a16="http://schemas.microsoft.com/office/drawing/2014/main" id="{BB4BDF27-D70F-45A5-853D-03F01210BCA9}"/>
                </a:ext>
              </a:extLst>
            </p:cNvPr>
            <p:cNvSpPr txBox="1"/>
            <p:nvPr/>
          </p:nvSpPr>
          <p:spPr>
            <a:xfrm>
              <a:off x="1502553" y="2393424"/>
              <a:ext cx="1588511" cy="253915"/>
            </a:xfrm>
            <a:prstGeom prst="rect">
              <a:avLst/>
            </a:prstGeom>
            <a:noFill/>
          </p:spPr>
          <p:txBody>
            <a:bodyPr wrap="square" rtlCol="0">
              <a:spAutoFit/>
            </a:bodyPr>
            <a:lstStyle/>
            <a:p>
              <a:pPr algn="ctr"/>
              <a:r>
                <a:rPr lang="en-US" sz="1600" dirty="0">
                  <a:solidFill>
                    <a:schemeClr val="accent5">
                      <a:lumMod val="75000"/>
                    </a:schemeClr>
                  </a:solidFill>
                </a:rPr>
                <a:t>CRM, SRM</a:t>
              </a:r>
            </a:p>
          </p:txBody>
        </p:sp>
        <p:sp>
          <p:nvSpPr>
            <p:cNvPr id="33" name="TextBox 32">
              <a:extLst>
                <a:ext uri="{FF2B5EF4-FFF2-40B4-BE49-F238E27FC236}">
                  <a16:creationId xmlns:a16="http://schemas.microsoft.com/office/drawing/2014/main" id="{6A747D85-B0EC-4ADB-AC3A-4669A28443B7}"/>
                </a:ext>
              </a:extLst>
            </p:cNvPr>
            <p:cNvSpPr txBox="1"/>
            <p:nvPr/>
          </p:nvSpPr>
          <p:spPr>
            <a:xfrm>
              <a:off x="3796216" y="2796438"/>
              <a:ext cx="861085" cy="253915"/>
            </a:xfrm>
            <a:prstGeom prst="rect">
              <a:avLst/>
            </a:prstGeom>
            <a:noFill/>
          </p:spPr>
          <p:txBody>
            <a:bodyPr wrap="square" rtlCol="0">
              <a:spAutoFit/>
            </a:bodyPr>
            <a:lstStyle/>
            <a:p>
              <a:pPr algn="ctr"/>
              <a:r>
                <a:rPr lang="en-US" sz="1600" dirty="0">
                  <a:solidFill>
                    <a:schemeClr val="accent5">
                      <a:lumMod val="75000"/>
                    </a:schemeClr>
                  </a:solidFill>
                </a:rPr>
                <a:t>RPA</a:t>
              </a:r>
            </a:p>
          </p:txBody>
        </p:sp>
        <p:sp>
          <p:nvSpPr>
            <p:cNvPr id="35" name="TextBox 34">
              <a:extLst>
                <a:ext uri="{FF2B5EF4-FFF2-40B4-BE49-F238E27FC236}">
                  <a16:creationId xmlns:a16="http://schemas.microsoft.com/office/drawing/2014/main" id="{06B83426-C54E-40CA-AC02-AF87E8ABC3DE}"/>
                </a:ext>
              </a:extLst>
            </p:cNvPr>
            <p:cNvSpPr txBox="1"/>
            <p:nvPr/>
          </p:nvSpPr>
          <p:spPr>
            <a:xfrm>
              <a:off x="2685121" y="2512204"/>
              <a:ext cx="995216" cy="253915"/>
            </a:xfrm>
            <a:prstGeom prst="rect">
              <a:avLst/>
            </a:prstGeom>
            <a:noFill/>
          </p:spPr>
          <p:txBody>
            <a:bodyPr wrap="square" rtlCol="0">
              <a:spAutoFit/>
            </a:bodyPr>
            <a:lstStyle/>
            <a:p>
              <a:pPr algn="ctr"/>
              <a:r>
                <a:rPr lang="en-US" sz="1600" dirty="0">
                  <a:solidFill>
                    <a:schemeClr val="accent5">
                      <a:lumMod val="75000"/>
                    </a:schemeClr>
                  </a:solidFill>
                </a:rPr>
                <a:t>Dashboards</a:t>
              </a:r>
            </a:p>
          </p:txBody>
        </p:sp>
        <p:sp>
          <p:nvSpPr>
            <p:cNvPr id="34" name="TextBox 33">
              <a:extLst>
                <a:ext uri="{FF2B5EF4-FFF2-40B4-BE49-F238E27FC236}">
                  <a16:creationId xmlns:a16="http://schemas.microsoft.com/office/drawing/2014/main" id="{B95C23F3-1AD7-47CF-AF70-1BD41052A098}"/>
                </a:ext>
              </a:extLst>
            </p:cNvPr>
            <p:cNvSpPr txBox="1"/>
            <p:nvPr/>
          </p:nvSpPr>
          <p:spPr>
            <a:xfrm>
              <a:off x="3091064" y="3387341"/>
              <a:ext cx="861085" cy="253915"/>
            </a:xfrm>
            <a:prstGeom prst="rect">
              <a:avLst/>
            </a:prstGeom>
            <a:noFill/>
          </p:spPr>
          <p:txBody>
            <a:bodyPr wrap="square" rtlCol="0">
              <a:spAutoFit/>
            </a:bodyPr>
            <a:lstStyle/>
            <a:p>
              <a:pPr algn="ctr"/>
              <a:r>
                <a:rPr lang="en-US" sz="1600" dirty="0">
                  <a:solidFill>
                    <a:schemeClr val="accent5">
                      <a:lumMod val="75000"/>
                    </a:schemeClr>
                  </a:solidFill>
                </a:rPr>
                <a:t>AR/VR</a:t>
              </a:r>
            </a:p>
          </p:txBody>
        </p:sp>
        <p:sp>
          <p:nvSpPr>
            <p:cNvPr id="36" name="TextBox 35">
              <a:extLst>
                <a:ext uri="{FF2B5EF4-FFF2-40B4-BE49-F238E27FC236}">
                  <a16:creationId xmlns:a16="http://schemas.microsoft.com/office/drawing/2014/main" id="{12A007A4-6895-4DF9-AE8A-8EAE5D472ACB}"/>
                </a:ext>
              </a:extLst>
            </p:cNvPr>
            <p:cNvSpPr txBox="1"/>
            <p:nvPr/>
          </p:nvSpPr>
          <p:spPr>
            <a:xfrm>
              <a:off x="1857894" y="3480693"/>
              <a:ext cx="861085" cy="253915"/>
            </a:xfrm>
            <a:prstGeom prst="rect">
              <a:avLst/>
            </a:prstGeom>
            <a:noFill/>
          </p:spPr>
          <p:txBody>
            <a:bodyPr wrap="square" rtlCol="0">
              <a:spAutoFit/>
            </a:bodyPr>
            <a:lstStyle/>
            <a:p>
              <a:pPr algn="ctr"/>
              <a:r>
                <a:rPr lang="en-US" sz="1600" dirty="0">
                  <a:solidFill>
                    <a:schemeClr val="accent5">
                      <a:lumMod val="75000"/>
                    </a:schemeClr>
                  </a:solidFill>
                </a:rPr>
                <a:t>POS</a:t>
              </a:r>
            </a:p>
          </p:txBody>
        </p:sp>
        <p:sp>
          <p:nvSpPr>
            <p:cNvPr id="37" name="TextBox 36">
              <a:extLst>
                <a:ext uri="{FF2B5EF4-FFF2-40B4-BE49-F238E27FC236}">
                  <a16:creationId xmlns:a16="http://schemas.microsoft.com/office/drawing/2014/main" id="{9BE9C221-4CC6-4AE8-A8A1-0725F65F5166}"/>
                </a:ext>
              </a:extLst>
            </p:cNvPr>
            <p:cNvSpPr txBox="1"/>
            <p:nvPr/>
          </p:nvSpPr>
          <p:spPr>
            <a:xfrm>
              <a:off x="2260009" y="2735661"/>
              <a:ext cx="861085" cy="253915"/>
            </a:xfrm>
            <a:prstGeom prst="rect">
              <a:avLst/>
            </a:prstGeom>
            <a:noFill/>
          </p:spPr>
          <p:txBody>
            <a:bodyPr wrap="square" rtlCol="0">
              <a:spAutoFit/>
            </a:bodyPr>
            <a:lstStyle/>
            <a:p>
              <a:pPr algn="ctr"/>
              <a:r>
                <a:rPr lang="en-US" sz="1600" dirty="0">
                  <a:solidFill>
                    <a:schemeClr val="accent5">
                      <a:lumMod val="75000"/>
                    </a:schemeClr>
                  </a:solidFill>
                </a:rPr>
                <a:t>EDI</a:t>
              </a:r>
            </a:p>
          </p:txBody>
        </p:sp>
        <p:sp>
          <p:nvSpPr>
            <p:cNvPr id="38" name="TextBox 37">
              <a:extLst>
                <a:ext uri="{FF2B5EF4-FFF2-40B4-BE49-F238E27FC236}">
                  <a16:creationId xmlns:a16="http://schemas.microsoft.com/office/drawing/2014/main" id="{F7319A59-D5E5-4FDC-9858-F38CC6F37E42}"/>
                </a:ext>
              </a:extLst>
            </p:cNvPr>
            <p:cNvSpPr txBox="1"/>
            <p:nvPr/>
          </p:nvSpPr>
          <p:spPr>
            <a:xfrm>
              <a:off x="2679161" y="2038771"/>
              <a:ext cx="861085" cy="253915"/>
            </a:xfrm>
            <a:prstGeom prst="rect">
              <a:avLst/>
            </a:prstGeom>
            <a:noFill/>
          </p:spPr>
          <p:txBody>
            <a:bodyPr wrap="square" rtlCol="0">
              <a:spAutoFit/>
            </a:bodyPr>
            <a:lstStyle/>
            <a:p>
              <a:pPr algn="ctr"/>
              <a:r>
                <a:rPr lang="en-US" sz="1600" dirty="0">
                  <a:solidFill>
                    <a:schemeClr val="accent5">
                      <a:lumMod val="75000"/>
                    </a:schemeClr>
                  </a:solidFill>
                </a:rPr>
                <a:t>Blockchain</a:t>
              </a:r>
            </a:p>
          </p:txBody>
        </p:sp>
        <p:sp>
          <p:nvSpPr>
            <p:cNvPr id="39" name="TextBox 38">
              <a:extLst>
                <a:ext uri="{FF2B5EF4-FFF2-40B4-BE49-F238E27FC236}">
                  <a16:creationId xmlns:a16="http://schemas.microsoft.com/office/drawing/2014/main" id="{656D288F-813F-4522-82F7-05C46DD31BB7}"/>
                </a:ext>
              </a:extLst>
            </p:cNvPr>
            <p:cNvSpPr txBox="1"/>
            <p:nvPr/>
          </p:nvSpPr>
          <p:spPr>
            <a:xfrm>
              <a:off x="2104794" y="3739697"/>
              <a:ext cx="861085" cy="253915"/>
            </a:xfrm>
            <a:prstGeom prst="rect">
              <a:avLst/>
            </a:prstGeom>
            <a:noFill/>
          </p:spPr>
          <p:txBody>
            <a:bodyPr wrap="square" rtlCol="0">
              <a:spAutoFit/>
            </a:bodyPr>
            <a:lstStyle/>
            <a:p>
              <a:pPr algn="ctr"/>
              <a:r>
                <a:rPr lang="en-US" sz="1600" dirty="0">
                  <a:solidFill>
                    <a:schemeClr val="accent5">
                      <a:lumMod val="75000"/>
                    </a:schemeClr>
                  </a:solidFill>
                </a:rPr>
                <a:t>GPS</a:t>
              </a:r>
            </a:p>
          </p:txBody>
        </p:sp>
        <p:sp>
          <p:nvSpPr>
            <p:cNvPr id="40" name="TextBox 39">
              <a:extLst>
                <a:ext uri="{FF2B5EF4-FFF2-40B4-BE49-F238E27FC236}">
                  <a16:creationId xmlns:a16="http://schemas.microsoft.com/office/drawing/2014/main" id="{FBCDDAC9-15BE-4860-A02F-AC2F6CA1AB27}"/>
                </a:ext>
              </a:extLst>
            </p:cNvPr>
            <p:cNvSpPr txBox="1"/>
            <p:nvPr/>
          </p:nvSpPr>
          <p:spPr>
            <a:xfrm>
              <a:off x="1656386" y="1564844"/>
              <a:ext cx="942442" cy="438581"/>
            </a:xfrm>
            <a:prstGeom prst="rect">
              <a:avLst/>
            </a:prstGeom>
            <a:noFill/>
          </p:spPr>
          <p:txBody>
            <a:bodyPr wrap="square" rtlCol="0">
              <a:spAutoFit/>
            </a:bodyPr>
            <a:lstStyle/>
            <a:p>
              <a:pPr algn="ctr"/>
              <a:r>
                <a:rPr lang="en-US" sz="1600" dirty="0">
                  <a:solidFill>
                    <a:schemeClr val="accent5">
                      <a:lumMod val="75000"/>
                    </a:schemeClr>
                  </a:solidFill>
                </a:rPr>
                <a:t>Analytics apps</a:t>
              </a:r>
            </a:p>
          </p:txBody>
        </p:sp>
      </p:grpSp>
    </p:spTree>
    <p:extLst>
      <p:ext uri="{BB962C8B-B14F-4D97-AF65-F5344CB8AC3E}">
        <p14:creationId xmlns:p14="http://schemas.microsoft.com/office/powerpoint/2010/main" val="337225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77699AB1-523B-42B7-B77B-727CCAB313F1}"/>
              </a:ext>
            </a:extLst>
          </p:cNvPr>
          <p:cNvGrpSpPr/>
          <p:nvPr/>
        </p:nvGrpSpPr>
        <p:grpSpPr>
          <a:xfrm>
            <a:off x="824648" y="393264"/>
            <a:ext cx="6266359" cy="6051538"/>
            <a:chOff x="940915" y="57128"/>
            <a:chExt cx="7129661" cy="6885242"/>
          </a:xfrm>
        </p:grpSpPr>
        <p:sp>
          <p:nvSpPr>
            <p:cNvPr id="43" name="Rectangle 42">
              <a:extLst>
                <a:ext uri="{FF2B5EF4-FFF2-40B4-BE49-F238E27FC236}">
                  <a16:creationId xmlns:a16="http://schemas.microsoft.com/office/drawing/2014/main" id="{D6E51E7E-6AD3-4065-8993-C95D6EE8DB58}"/>
                </a:ext>
              </a:extLst>
            </p:cNvPr>
            <p:cNvSpPr/>
            <p:nvPr/>
          </p:nvSpPr>
          <p:spPr>
            <a:xfrm>
              <a:off x="4765967" y="3313958"/>
              <a:ext cx="2968738" cy="2852273"/>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2"/>
                  </a:solidFill>
                </a:rPr>
                <a:t>  Efficiency</a:t>
              </a:r>
            </a:p>
            <a:p>
              <a:pPr marL="515938" indent="-285750">
                <a:buFont typeface="Arial" panose="020B0604020202020204" pitchFamily="34" charset="0"/>
                <a:buChar char="•"/>
                <a:tabLst>
                  <a:tab pos="515938" algn="l"/>
                </a:tabLst>
              </a:pPr>
              <a:r>
                <a:rPr lang="en-US" sz="1400" dirty="0">
                  <a:solidFill>
                    <a:schemeClr val="tx2"/>
                  </a:solidFill>
                </a:rPr>
                <a:t>Productivity</a:t>
              </a:r>
            </a:p>
            <a:p>
              <a:pPr marL="515938" indent="-285750">
                <a:buFont typeface="Arial" panose="020B0604020202020204" pitchFamily="34" charset="0"/>
                <a:buChar char="•"/>
                <a:tabLst>
                  <a:tab pos="515938" algn="l"/>
                </a:tabLst>
              </a:pPr>
              <a:r>
                <a:rPr lang="en-US" sz="1400" dirty="0">
                  <a:solidFill>
                    <a:schemeClr val="tx2"/>
                  </a:solidFill>
                </a:rPr>
                <a:t>Speed/Reliability</a:t>
              </a:r>
            </a:p>
            <a:p>
              <a:pPr marL="515938" indent="-285750">
                <a:buFont typeface="Arial" panose="020B0604020202020204" pitchFamily="34" charset="0"/>
                <a:buChar char="•"/>
                <a:tabLst>
                  <a:tab pos="515938" algn="l"/>
                </a:tabLst>
              </a:pPr>
              <a:r>
                <a:rPr lang="en-US" sz="1400" dirty="0">
                  <a:solidFill>
                    <a:schemeClr val="tx2"/>
                  </a:solidFill>
                </a:rPr>
                <a:t>Quality/Accuracy</a:t>
              </a:r>
            </a:p>
            <a:p>
              <a:pPr marL="515938" indent="-285750">
                <a:buFont typeface="Arial" panose="020B0604020202020204" pitchFamily="34" charset="0"/>
                <a:buChar char="•"/>
                <a:tabLst>
                  <a:tab pos="515938" algn="l"/>
                </a:tabLst>
              </a:pPr>
              <a:r>
                <a:rPr lang="en-US" sz="1400" dirty="0">
                  <a:solidFill>
                    <a:schemeClr val="tx2"/>
                  </a:solidFill>
                </a:rPr>
                <a:t>Availability</a:t>
              </a:r>
            </a:p>
            <a:p>
              <a:pPr marL="515938" indent="-285750">
                <a:buFont typeface="Arial" panose="020B0604020202020204" pitchFamily="34" charset="0"/>
                <a:buChar char="•"/>
                <a:tabLst>
                  <a:tab pos="515938" algn="l"/>
                </a:tabLst>
              </a:pPr>
              <a:r>
                <a:rPr lang="en-US" sz="1400" dirty="0">
                  <a:solidFill>
                    <a:schemeClr val="tx2"/>
                  </a:solidFill>
                </a:rPr>
                <a:t>User experience</a:t>
              </a:r>
            </a:p>
          </p:txBody>
        </p:sp>
        <p:sp>
          <p:nvSpPr>
            <p:cNvPr id="20" name="Rectangle 19">
              <a:extLst>
                <a:ext uri="{FF2B5EF4-FFF2-40B4-BE49-F238E27FC236}">
                  <a16:creationId xmlns:a16="http://schemas.microsoft.com/office/drawing/2014/main" id="{1B13B1A8-B274-4532-9698-5B808B77FF5A}"/>
                </a:ext>
              </a:extLst>
            </p:cNvPr>
            <p:cNvSpPr/>
            <p:nvPr/>
          </p:nvSpPr>
          <p:spPr>
            <a:xfrm>
              <a:off x="1774793" y="3313958"/>
              <a:ext cx="2990973" cy="2875139"/>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2"/>
                  </a:solidFill>
                </a:rPr>
                <a:t>  Visibility</a:t>
              </a:r>
            </a:p>
            <a:p>
              <a:pPr marL="574675" indent="-342900">
                <a:buFont typeface="Arial" panose="020B0604020202020204" pitchFamily="34" charset="0"/>
                <a:buChar char="•"/>
                <a:tabLst>
                  <a:tab pos="457200" algn="l"/>
                </a:tabLst>
              </a:pPr>
              <a:r>
                <a:rPr lang="en-US" sz="1400" dirty="0">
                  <a:solidFill>
                    <a:schemeClr val="tx2"/>
                  </a:solidFill>
                </a:rPr>
                <a:t>Demand</a:t>
              </a:r>
            </a:p>
            <a:p>
              <a:pPr marL="574675" indent="-342900">
                <a:buFont typeface="Arial" panose="020B0604020202020204" pitchFamily="34" charset="0"/>
                <a:buChar char="•"/>
                <a:tabLst>
                  <a:tab pos="457200" algn="l"/>
                </a:tabLst>
              </a:pPr>
              <a:r>
                <a:rPr lang="en-US" sz="1400" dirty="0">
                  <a:solidFill>
                    <a:schemeClr val="tx2"/>
                  </a:solidFill>
                </a:rPr>
                <a:t>Supply/Inventory</a:t>
              </a:r>
            </a:p>
            <a:p>
              <a:pPr marL="574675" indent="-342900">
                <a:buFont typeface="Arial" panose="020B0604020202020204" pitchFamily="34" charset="0"/>
                <a:buChar char="•"/>
                <a:tabLst>
                  <a:tab pos="457200" algn="l"/>
                </a:tabLst>
              </a:pPr>
              <a:r>
                <a:rPr lang="en-US" sz="1400" dirty="0">
                  <a:solidFill>
                    <a:schemeClr val="tx2"/>
                  </a:solidFill>
                </a:rPr>
                <a:t>Process health</a:t>
              </a:r>
            </a:p>
            <a:p>
              <a:pPr marL="574675" indent="-342900">
                <a:buFont typeface="Arial" panose="020B0604020202020204" pitchFamily="34" charset="0"/>
                <a:buChar char="•"/>
                <a:tabLst>
                  <a:tab pos="457200" algn="l"/>
                </a:tabLst>
              </a:pPr>
              <a:r>
                <a:rPr lang="en-US" sz="1400" dirty="0">
                  <a:solidFill>
                    <a:schemeClr val="tx2"/>
                  </a:solidFill>
                </a:rPr>
                <a:t>Capacity/utilization</a:t>
              </a:r>
            </a:p>
            <a:p>
              <a:pPr marL="574675" indent="-342900">
                <a:buFont typeface="Arial" panose="020B0604020202020204" pitchFamily="34" charset="0"/>
                <a:buChar char="•"/>
                <a:tabLst>
                  <a:tab pos="457200" algn="l"/>
                </a:tabLst>
              </a:pPr>
              <a:r>
                <a:rPr lang="en-US" sz="1400" dirty="0">
                  <a:solidFill>
                    <a:schemeClr val="tx2"/>
                  </a:solidFill>
                </a:rPr>
                <a:t>Asset location/status</a:t>
              </a:r>
            </a:p>
            <a:p>
              <a:pPr marL="574675" indent="-342900">
                <a:buFont typeface="Arial" panose="020B0604020202020204" pitchFamily="34" charset="0"/>
                <a:buChar char="•"/>
                <a:tabLst>
                  <a:tab pos="457200" algn="l"/>
                </a:tabLst>
              </a:pPr>
              <a:r>
                <a:rPr lang="en-US" sz="1400" dirty="0">
                  <a:solidFill>
                    <a:schemeClr val="tx2"/>
                  </a:solidFill>
                </a:rPr>
                <a:t>Markets</a:t>
              </a:r>
            </a:p>
            <a:p>
              <a:pPr marL="574675" indent="-342900">
                <a:buFont typeface="Arial" panose="020B0604020202020204" pitchFamily="34" charset="0"/>
                <a:buChar char="•"/>
                <a:tabLst>
                  <a:tab pos="457200" algn="l"/>
                </a:tabLst>
              </a:pPr>
              <a:r>
                <a:rPr lang="en-US" sz="1400" dirty="0">
                  <a:solidFill>
                    <a:schemeClr val="tx2"/>
                  </a:solidFill>
                </a:rPr>
                <a:t>Disruptions/Threats</a:t>
              </a:r>
            </a:p>
          </p:txBody>
        </p:sp>
        <p:sp>
          <p:nvSpPr>
            <p:cNvPr id="44" name="Rectangle 43">
              <a:extLst>
                <a:ext uri="{FF2B5EF4-FFF2-40B4-BE49-F238E27FC236}">
                  <a16:creationId xmlns:a16="http://schemas.microsoft.com/office/drawing/2014/main" id="{772D49D0-9371-46E2-ACC5-EEA61499A908}"/>
                </a:ext>
              </a:extLst>
            </p:cNvPr>
            <p:cNvSpPr/>
            <p:nvPr/>
          </p:nvSpPr>
          <p:spPr>
            <a:xfrm>
              <a:off x="4765967" y="465580"/>
              <a:ext cx="2968739" cy="2852273"/>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2"/>
                  </a:solidFill>
                </a:rPr>
                <a:t>  Agility</a:t>
              </a:r>
            </a:p>
            <a:p>
              <a:pPr marL="515938" indent="-285750">
                <a:buFont typeface="Arial" panose="020B0604020202020204" pitchFamily="34" charset="0"/>
                <a:buChar char="•"/>
              </a:pPr>
              <a:r>
                <a:rPr lang="en-US" sz="1400" dirty="0">
                  <a:solidFill>
                    <a:schemeClr val="tx2"/>
                  </a:solidFill>
                </a:rPr>
                <a:t>Scalability</a:t>
              </a:r>
            </a:p>
            <a:p>
              <a:pPr marL="515938" indent="-285750">
                <a:buFont typeface="Arial" panose="020B0604020202020204" pitchFamily="34" charset="0"/>
                <a:buChar char="•"/>
              </a:pPr>
              <a:r>
                <a:rPr lang="en-US" sz="1400" dirty="0">
                  <a:solidFill>
                    <a:schemeClr val="tx2"/>
                  </a:solidFill>
                </a:rPr>
                <a:t>Shiftability</a:t>
              </a:r>
            </a:p>
            <a:p>
              <a:pPr marL="973138" lvl="1" indent="-285750">
                <a:buFont typeface="Arial" panose="020B0604020202020204" pitchFamily="34" charset="0"/>
                <a:buChar char="•"/>
              </a:pPr>
              <a:r>
                <a:rPr lang="en-US" sz="1400" dirty="0">
                  <a:solidFill>
                    <a:schemeClr val="tx2"/>
                  </a:solidFill>
                </a:rPr>
                <a:t>Product mix</a:t>
              </a:r>
            </a:p>
            <a:p>
              <a:pPr marL="973138" lvl="1" indent="-285750">
                <a:buFont typeface="Arial" panose="020B0604020202020204" pitchFamily="34" charset="0"/>
                <a:buChar char="•"/>
              </a:pPr>
              <a:r>
                <a:rPr lang="en-US" sz="1400" dirty="0">
                  <a:solidFill>
                    <a:schemeClr val="tx2"/>
                  </a:solidFill>
                </a:rPr>
                <a:t>Routing/processing</a:t>
              </a:r>
            </a:p>
            <a:p>
              <a:pPr marL="973138" lvl="1" indent="-285750">
                <a:buFont typeface="Arial" panose="020B0604020202020204" pitchFamily="34" charset="0"/>
                <a:buChar char="•"/>
              </a:pPr>
              <a:r>
                <a:rPr lang="en-US" sz="1400" dirty="0">
                  <a:solidFill>
                    <a:schemeClr val="tx2"/>
                  </a:solidFill>
                </a:rPr>
                <a:t>Process robustness</a:t>
              </a:r>
            </a:p>
            <a:p>
              <a:pPr marL="515938" indent="-285750">
                <a:buFont typeface="Arial" panose="020B0604020202020204" pitchFamily="34" charset="0"/>
                <a:buChar char="•"/>
              </a:pPr>
              <a:r>
                <a:rPr lang="en-US" sz="1400" dirty="0">
                  <a:solidFill>
                    <a:schemeClr val="tx2"/>
                  </a:solidFill>
                </a:rPr>
                <a:t>Customization</a:t>
              </a:r>
            </a:p>
            <a:p>
              <a:pPr marL="515938" indent="-285750">
                <a:buFont typeface="Arial" panose="020B0604020202020204" pitchFamily="34" charset="0"/>
                <a:buChar char="•"/>
              </a:pPr>
              <a:r>
                <a:rPr lang="en-US" sz="1400" dirty="0">
                  <a:solidFill>
                    <a:schemeClr val="tx2"/>
                  </a:solidFill>
                </a:rPr>
                <a:t>Fast/lean launch</a:t>
              </a:r>
            </a:p>
          </p:txBody>
        </p:sp>
        <p:sp>
          <p:nvSpPr>
            <p:cNvPr id="47" name="Rectangle 46">
              <a:extLst>
                <a:ext uri="{FF2B5EF4-FFF2-40B4-BE49-F238E27FC236}">
                  <a16:creationId xmlns:a16="http://schemas.microsoft.com/office/drawing/2014/main" id="{D26B74D5-2E79-4D8F-A34F-863C95900ED0}"/>
                </a:ext>
              </a:extLst>
            </p:cNvPr>
            <p:cNvSpPr/>
            <p:nvPr/>
          </p:nvSpPr>
          <p:spPr>
            <a:xfrm>
              <a:off x="1797882" y="464458"/>
              <a:ext cx="2968738" cy="2852273"/>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400" dirty="0">
                  <a:solidFill>
                    <a:schemeClr val="tx2"/>
                  </a:solidFill>
                </a:rPr>
                <a:t>  Intelligence</a:t>
              </a:r>
            </a:p>
            <a:p>
              <a:pPr marL="515938" indent="-285750">
                <a:buFont typeface="Arial" panose="020B0604020202020204" pitchFamily="34" charset="0"/>
                <a:buChar char="•"/>
              </a:pPr>
              <a:r>
                <a:rPr lang="en-US" sz="1400" dirty="0">
                  <a:solidFill>
                    <a:schemeClr val="tx2"/>
                  </a:solidFill>
                </a:rPr>
                <a:t>Prediction/Forecasting</a:t>
              </a:r>
            </a:p>
            <a:p>
              <a:pPr marL="515938" indent="-285750">
                <a:buFont typeface="Arial" panose="020B0604020202020204" pitchFamily="34" charset="0"/>
                <a:buChar char="•"/>
              </a:pPr>
              <a:r>
                <a:rPr lang="en-US" sz="1400" dirty="0">
                  <a:solidFill>
                    <a:schemeClr val="tx2"/>
                  </a:solidFill>
                </a:rPr>
                <a:t>Recognition/Identifying</a:t>
              </a:r>
            </a:p>
            <a:p>
              <a:pPr marL="515938" indent="-285750">
                <a:buFont typeface="Arial" panose="020B0604020202020204" pitchFamily="34" charset="0"/>
                <a:buChar char="•"/>
              </a:pPr>
              <a:r>
                <a:rPr lang="en-US" sz="1400" dirty="0">
                  <a:solidFill>
                    <a:schemeClr val="tx2"/>
                  </a:solidFill>
                </a:rPr>
                <a:t>Diagnosis</a:t>
              </a:r>
            </a:p>
            <a:p>
              <a:pPr marL="515938" indent="-285750">
                <a:buFont typeface="Arial" panose="020B0604020202020204" pitchFamily="34" charset="0"/>
                <a:buChar char="•"/>
              </a:pPr>
              <a:r>
                <a:rPr lang="en-US" sz="1400" dirty="0">
                  <a:solidFill>
                    <a:schemeClr val="tx2"/>
                  </a:solidFill>
                </a:rPr>
                <a:t>Matching/Recommending</a:t>
              </a:r>
            </a:p>
            <a:p>
              <a:pPr marL="515938" indent="-285750">
                <a:buFont typeface="Arial" panose="020B0604020202020204" pitchFamily="34" charset="0"/>
                <a:buChar char="•"/>
              </a:pPr>
              <a:r>
                <a:rPr lang="en-US" sz="1400" dirty="0">
                  <a:solidFill>
                    <a:schemeClr val="tx2"/>
                  </a:solidFill>
                </a:rPr>
                <a:t>Translation</a:t>
              </a:r>
            </a:p>
            <a:p>
              <a:pPr marL="515938" indent="-285750">
                <a:buFont typeface="Arial" panose="020B0604020202020204" pitchFamily="34" charset="0"/>
                <a:buChar char="•"/>
              </a:pPr>
              <a:r>
                <a:rPr lang="en-US" sz="1400" dirty="0">
                  <a:solidFill>
                    <a:schemeClr val="tx2"/>
                  </a:solidFill>
                </a:rPr>
                <a:t>Monitoring/Control</a:t>
              </a:r>
            </a:p>
            <a:p>
              <a:pPr marL="515938" indent="-285750">
                <a:buFont typeface="Arial" panose="020B0604020202020204" pitchFamily="34" charset="0"/>
                <a:buChar char="•"/>
              </a:pPr>
              <a:endParaRPr lang="en-US" sz="1400" dirty="0">
                <a:solidFill>
                  <a:schemeClr val="tx2"/>
                </a:solidFill>
              </a:endParaRPr>
            </a:p>
          </p:txBody>
        </p:sp>
        <p:sp>
          <p:nvSpPr>
            <p:cNvPr id="9" name="TextBox 8">
              <a:extLst>
                <a:ext uri="{FF2B5EF4-FFF2-40B4-BE49-F238E27FC236}">
                  <a16:creationId xmlns:a16="http://schemas.microsoft.com/office/drawing/2014/main" id="{94EED84E-5BA3-43DE-95EC-222325C94546}"/>
                </a:ext>
              </a:extLst>
            </p:cNvPr>
            <p:cNvSpPr txBox="1"/>
            <p:nvPr/>
          </p:nvSpPr>
          <p:spPr>
            <a:xfrm rot="16200000">
              <a:off x="623201" y="3049770"/>
              <a:ext cx="1160695" cy="525267"/>
            </a:xfrm>
            <a:prstGeom prst="rect">
              <a:avLst/>
            </a:prstGeom>
            <a:noFill/>
          </p:spPr>
          <p:txBody>
            <a:bodyPr wrap="none" rtlCol="0">
              <a:spAutoFit/>
            </a:bodyPr>
            <a:lstStyle/>
            <a:p>
              <a:r>
                <a:rPr lang="en-US" sz="2400" dirty="0"/>
                <a:t>Insight</a:t>
              </a:r>
            </a:p>
          </p:txBody>
        </p:sp>
        <p:sp>
          <p:nvSpPr>
            <p:cNvPr id="24" name="TextBox 23">
              <a:extLst>
                <a:ext uri="{FF2B5EF4-FFF2-40B4-BE49-F238E27FC236}">
                  <a16:creationId xmlns:a16="http://schemas.microsoft.com/office/drawing/2014/main" id="{B72FA2B5-AB23-4BF8-9654-EC87BE02E8B8}"/>
                </a:ext>
              </a:extLst>
            </p:cNvPr>
            <p:cNvSpPr txBox="1"/>
            <p:nvPr/>
          </p:nvSpPr>
          <p:spPr>
            <a:xfrm>
              <a:off x="3946748" y="6417103"/>
              <a:ext cx="1903219" cy="525267"/>
            </a:xfrm>
            <a:prstGeom prst="rect">
              <a:avLst/>
            </a:prstGeom>
            <a:noFill/>
          </p:spPr>
          <p:txBody>
            <a:bodyPr wrap="none" rtlCol="0">
              <a:spAutoFit/>
            </a:bodyPr>
            <a:lstStyle/>
            <a:p>
              <a:r>
                <a:rPr lang="en-US" sz="2400" dirty="0"/>
                <a:t>Automation</a:t>
              </a:r>
            </a:p>
          </p:txBody>
        </p:sp>
        <p:cxnSp>
          <p:nvCxnSpPr>
            <p:cNvPr id="34" name="Straight Arrow Connector 33">
              <a:extLst>
                <a:ext uri="{FF2B5EF4-FFF2-40B4-BE49-F238E27FC236}">
                  <a16:creationId xmlns:a16="http://schemas.microsoft.com/office/drawing/2014/main" id="{82062C56-9F9A-4802-96A7-4AD421F52658}"/>
                </a:ext>
              </a:extLst>
            </p:cNvPr>
            <p:cNvCxnSpPr>
              <a:cxnSpLocks/>
            </p:cNvCxnSpPr>
            <p:nvPr/>
          </p:nvCxnSpPr>
          <p:spPr>
            <a:xfrm flipV="1">
              <a:off x="1793909" y="190834"/>
              <a:ext cx="0" cy="597509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7C59BE-7C00-4016-8165-390BD9701A0E}"/>
                </a:ext>
              </a:extLst>
            </p:cNvPr>
            <p:cNvCxnSpPr>
              <a:cxnSpLocks/>
            </p:cNvCxnSpPr>
            <p:nvPr/>
          </p:nvCxnSpPr>
          <p:spPr>
            <a:xfrm flipV="1">
              <a:off x="1793909" y="6164921"/>
              <a:ext cx="6276667" cy="10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9A100E8-315A-4F79-9618-615360D52FCA}"/>
                </a:ext>
              </a:extLst>
            </p:cNvPr>
            <p:cNvSpPr txBox="1"/>
            <p:nvPr/>
          </p:nvSpPr>
          <p:spPr>
            <a:xfrm rot="16200000">
              <a:off x="-1036233" y="2983362"/>
              <a:ext cx="5425864" cy="665338"/>
            </a:xfrm>
            <a:prstGeom prst="rect">
              <a:avLst/>
            </a:prstGeom>
            <a:noFill/>
          </p:spPr>
          <p:txBody>
            <a:bodyPr wrap="none" rtlCol="0">
              <a:spAutoFit/>
            </a:bodyPr>
            <a:lstStyle/>
            <a:p>
              <a:r>
                <a:rPr lang="en-US" sz="1600" dirty="0"/>
                <a:t>Monitoring        Reporting       Analyzing        Prescribing</a:t>
              </a:r>
            </a:p>
            <a:p>
              <a:endParaRPr lang="en-US" sz="1600" dirty="0"/>
            </a:p>
          </p:txBody>
        </p:sp>
        <p:sp>
          <p:nvSpPr>
            <p:cNvPr id="48" name="TextBox 47">
              <a:extLst>
                <a:ext uri="{FF2B5EF4-FFF2-40B4-BE49-F238E27FC236}">
                  <a16:creationId xmlns:a16="http://schemas.microsoft.com/office/drawing/2014/main" id="{2AE306B8-C37D-43F2-B6B0-52F87FB7C015}"/>
                </a:ext>
              </a:extLst>
            </p:cNvPr>
            <p:cNvSpPr txBox="1"/>
            <p:nvPr/>
          </p:nvSpPr>
          <p:spPr>
            <a:xfrm>
              <a:off x="1965869" y="57128"/>
              <a:ext cx="2909835" cy="385196"/>
            </a:xfrm>
            <a:prstGeom prst="rect">
              <a:avLst/>
            </a:prstGeom>
            <a:noFill/>
          </p:spPr>
          <p:txBody>
            <a:bodyPr wrap="none" rtlCol="0">
              <a:spAutoFit/>
            </a:bodyPr>
            <a:lstStyle/>
            <a:p>
              <a:r>
                <a:rPr lang="en-US" sz="1600" dirty="0"/>
                <a:t>Accuracy, consistency, speed</a:t>
              </a:r>
            </a:p>
          </p:txBody>
        </p:sp>
        <p:cxnSp>
          <p:nvCxnSpPr>
            <p:cNvPr id="19" name="Straight Arrow Connector 18">
              <a:extLst>
                <a:ext uri="{FF2B5EF4-FFF2-40B4-BE49-F238E27FC236}">
                  <a16:creationId xmlns:a16="http://schemas.microsoft.com/office/drawing/2014/main" id="{775896C3-685E-47F7-997B-04AA5FA78117}"/>
                </a:ext>
              </a:extLst>
            </p:cNvPr>
            <p:cNvCxnSpPr>
              <a:cxnSpLocks/>
            </p:cNvCxnSpPr>
            <p:nvPr/>
          </p:nvCxnSpPr>
          <p:spPr>
            <a:xfrm>
              <a:off x="5416190" y="289501"/>
              <a:ext cx="1904725"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293B89E-ABF3-4752-A3BC-B83B305F7396}"/>
                </a:ext>
              </a:extLst>
            </p:cNvPr>
            <p:cNvCxnSpPr>
              <a:cxnSpLocks/>
            </p:cNvCxnSpPr>
            <p:nvPr/>
          </p:nvCxnSpPr>
          <p:spPr>
            <a:xfrm flipV="1">
              <a:off x="7946316" y="717952"/>
              <a:ext cx="0" cy="185514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9983F6BB-5042-47B7-91D1-8B52135D9CC8}"/>
              </a:ext>
            </a:extLst>
          </p:cNvPr>
          <p:cNvSpPr txBox="1">
            <a:spLocks/>
          </p:cNvSpPr>
          <p:nvPr/>
        </p:nvSpPr>
        <p:spPr>
          <a:xfrm>
            <a:off x="7723323" y="923699"/>
            <a:ext cx="3897172" cy="16632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733" b="1" dirty="0">
                <a:latin typeface="+mn-lt"/>
              </a:rPr>
              <a:t>Digital Supply Chain Capabilities</a:t>
            </a:r>
          </a:p>
          <a:p>
            <a:r>
              <a:rPr lang="en-US" sz="3733" b="1" dirty="0">
                <a:latin typeface="+mn-lt"/>
              </a:rPr>
              <a:t>Perspective</a:t>
            </a:r>
          </a:p>
        </p:txBody>
      </p:sp>
      <p:sp>
        <p:nvSpPr>
          <p:cNvPr id="21" name="TextBox 20">
            <a:extLst>
              <a:ext uri="{FF2B5EF4-FFF2-40B4-BE49-F238E27FC236}">
                <a16:creationId xmlns:a16="http://schemas.microsoft.com/office/drawing/2014/main" id="{2078B782-B432-4340-9205-C7936ACF2519}"/>
              </a:ext>
            </a:extLst>
          </p:cNvPr>
          <p:cNvSpPr txBox="1"/>
          <p:nvPr/>
        </p:nvSpPr>
        <p:spPr>
          <a:xfrm>
            <a:off x="1728945" y="5763888"/>
            <a:ext cx="4746428" cy="338554"/>
          </a:xfrm>
          <a:prstGeom prst="rect">
            <a:avLst/>
          </a:prstGeom>
          <a:noFill/>
        </p:spPr>
        <p:txBody>
          <a:bodyPr wrap="none" rtlCol="0">
            <a:spAutoFit/>
          </a:bodyPr>
          <a:lstStyle/>
          <a:p>
            <a:r>
              <a:rPr lang="en-US" sz="1600" dirty="0"/>
              <a:t>Sensing  Storing  Structuring          Deciding           Acting</a:t>
            </a:r>
          </a:p>
        </p:txBody>
      </p:sp>
      <p:sp>
        <p:nvSpPr>
          <p:cNvPr id="22" name="TextBox 21">
            <a:extLst>
              <a:ext uri="{FF2B5EF4-FFF2-40B4-BE49-F238E27FC236}">
                <a16:creationId xmlns:a16="http://schemas.microsoft.com/office/drawing/2014/main" id="{8ED197A2-1161-4182-96DD-4E7F98587CA2}"/>
              </a:ext>
            </a:extLst>
          </p:cNvPr>
          <p:cNvSpPr txBox="1"/>
          <p:nvPr/>
        </p:nvSpPr>
        <p:spPr>
          <a:xfrm rot="16200000">
            <a:off x="5473093" y="3948382"/>
            <a:ext cx="2984343" cy="338554"/>
          </a:xfrm>
          <a:prstGeom prst="rect">
            <a:avLst/>
          </a:prstGeom>
          <a:noFill/>
        </p:spPr>
        <p:txBody>
          <a:bodyPr wrap="none" rtlCol="0">
            <a:spAutoFit/>
          </a:bodyPr>
          <a:lstStyle/>
          <a:p>
            <a:r>
              <a:rPr lang="en-US" sz="1600" dirty="0"/>
              <a:t>Availability, quality, customization</a:t>
            </a:r>
          </a:p>
        </p:txBody>
      </p:sp>
    </p:spTree>
    <p:extLst>
      <p:ext uri="{BB962C8B-B14F-4D97-AF65-F5344CB8AC3E}">
        <p14:creationId xmlns:p14="http://schemas.microsoft.com/office/powerpoint/2010/main" val="3704939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2488"/>
            <a:ext cx="2899189" cy="4363844"/>
          </a:xfrm>
          <a:solidFill>
            <a:schemeClr val="tx1"/>
          </a:solidFill>
        </p:spPr>
        <p:txBody>
          <a:bodyPr anchor="t">
            <a:normAutofit/>
          </a:bodyPr>
          <a:lstStyle/>
          <a:p>
            <a:br>
              <a:rPr lang="en-US" sz="2500" dirty="0">
                <a:solidFill>
                  <a:srgbClr val="FFFFFF"/>
                </a:solidFill>
              </a:rPr>
            </a:br>
            <a:br>
              <a:rPr lang="en-US" sz="2500" dirty="0">
                <a:solidFill>
                  <a:srgbClr val="FFFFFF"/>
                </a:solidFill>
              </a:rPr>
            </a:br>
            <a:br>
              <a:rPr lang="en-US" sz="2500" dirty="0">
                <a:solidFill>
                  <a:srgbClr val="FFFFFF"/>
                </a:solidFill>
              </a:rPr>
            </a:br>
            <a:r>
              <a:rPr lang="en-US" sz="2500" b="1" dirty="0">
                <a:solidFill>
                  <a:srgbClr val="FFFFFF"/>
                </a:solidFill>
              </a:rPr>
              <a:t>Criteria for technology/solution selection</a:t>
            </a:r>
          </a:p>
        </p:txBody>
      </p:sp>
      <p:sp>
        <p:nvSpPr>
          <p:cNvPr id="3" name="Content Placeholder 2"/>
          <p:cNvSpPr>
            <a:spLocks noGrp="1"/>
          </p:cNvSpPr>
          <p:nvPr>
            <p:ph sz="half" idx="1"/>
          </p:nvPr>
        </p:nvSpPr>
        <p:spPr>
          <a:xfrm>
            <a:off x="4380855" y="1412489"/>
            <a:ext cx="3427283" cy="4363844"/>
          </a:xfrm>
        </p:spPr>
        <p:txBody>
          <a:bodyPr>
            <a:normAutofit/>
          </a:bodyPr>
          <a:lstStyle/>
          <a:p>
            <a:r>
              <a:rPr lang="en-US" sz="1900"/>
              <a:t>Functionality</a:t>
            </a:r>
          </a:p>
          <a:p>
            <a:pPr lvl="1"/>
            <a:r>
              <a:rPr lang="en-US" sz="1900"/>
              <a:t>Scope of applications</a:t>
            </a:r>
          </a:p>
          <a:p>
            <a:pPr lvl="1"/>
            <a:r>
              <a:rPr lang="en-US" sz="1900"/>
              <a:t>Unique functionality</a:t>
            </a:r>
          </a:p>
          <a:p>
            <a:pPr>
              <a:spcBef>
                <a:spcPts val="2400"/>
              </a:spcBef>
            </a:pPr>
            <a:r>
              <a:rPr lang="en-US" sz="1900"/>
              <a:t>Technology</a:t>
            </a:r>
          </a:p>
          <a:p>
            <a:pPr lvl="1"/>
            <a:r>
              <a:rPr lang="en-US" sz="1900"/>
              <a:t>IT environment</a:t>
            </a:r>
          </a:p>
          <a:p>
            <a:pPr lvl="1"/>
            <a:r>
              <a:rPr lang="en-US" sz="1900"/>
              <a:t>Forward looking technology</a:t>
            </a:r>
          </a:p>
          <a:p>
            <a:pPr lvl="1"/>
            <a:r>
              <a:rPr lang="en-US" sz="1900"/>
              <a:t>Scalability/upgradability</a:t>
            </a:r>
          </a:p>
          <a:p>
            <a:pPr lvl="1"/>
            <a:r>
              <a:rPr lang="en-US" sz="1900"/>
              <a:t>Integration/peripherals</a:t>
            </a:r>
          </a:p>
          <a:p>
            <a:pPr>
              <a:spcBef>
                <a:spcPts val="2400"/>
              </a:spcBef>
            </a:pPr>
            <a:r>
              <a:rPr lang="en-US" sz="1900"/>
              <a:t>Support from vendor</a:t>
            </a:r>
          </a:p>
          <a:p>
            <a:pPr lvl="1"/>
            <a:r>
              <a:rPr lang="en-US" sz="1900"/>
              <a:t>On-site and telephone technical support</a:t>
            </a:r>
          </a:p>
        </p:txBody>
      </p:sp>
      <p:sp>
        <p:nvSpPr>
          <p:cNvPr id="5" name="Content Placeholder 4"/>
          <p:cNvSpPr>
            <a:spLocks noGrp="1"/>
          </p:cNvSpPr>
          <p:nvPr>
            <p:ph sz="half" idx="2"/>
          </p:nvPr>
        </p:nvSpPr>
        <p:spPr>
          <a:xfrm>
            <a:off x="8451604" y="1412489"/>
            <a:ext cx="3197701" cy="4363844"/>
          </a:xfrm>
        </p:spPr>
        <p:txBody>
          <a:bodyPr>
            <a:normAutofit/>
          </a:bodyPr>
          <a:lstStyle/>
          <a:p>
            <a:r>
              <a:rPr lang="en-US" sz="1900"/>
              <a:t>Process fit</a:t>
            </a:r>
          </a:p>
          <a:p>
            <a:pPr lvl="1"/>
            <a:r>
              <a:rPr lang="en-US" sz="1900"/>
              <a:t>Industry specific solutions</a:t>
            </a:r>
          </a:p>
          <a:p>
            <a:pPr lvl="1"/>
            <a:r>
              <a:rPr lang="en-US" sz="1900"/>
              <a:t>Supports business strategy</a:t>
            </a:r>
          </a:p>
          <a:p>
            <a:pPr>
              <a:spcBef>
                <a:spcPts val="2400"/>
              </a:spcBef>
            </a:pPr>
            <a:r>
              <a:rPr lang="en-US" sz="1900"/>
              <a:t>On-going maintenance</a:t>
            </a:r>
          </a:p>
          <a:p>
            <a:pPr lvl="1"/>
            <a:r>
              <a:rPr lang="en-US" sz="1900"/>
              <a:t>Scope and fee structure</a:t>
            </a:r>
          </a:p>
          <a:p>
            <a:pPr lvl="1"/>
            <a:r>
              <a:rPr lang="en-US" sz="1900"/>
              <a:t>Training, periodic review</a:t>
            </a:r>
          </a:p>
          <a:p>
            <a:pPr>
              <a:spcBef>
                <a:spcPts val="2400"/>
              </a:spcBef>
            </a:pPr>
            <a:r>
              <a:rPr lang="en-US" sz="1900"/>
              <a:t>Total cost of ownership</a:t>
            </a:r>
          </a:p>
          <a:p>
            <a:pPr lvl="1"/>
            <a:r>
              <a:rPr lang="en-US" sz="1900"/>
              <a:t>One-time and recurrent</a:t>
            </a:r>
          </a:p>
        </p:txBody>
      </p:sp>
      <p:sp>
        <p:nvSpPr>
          <p:cNvPr id="4" name="Slide Number Placeholder 3"/>
          <p:cNvSpPr>
            <a:spLocks noGrp="1"/>
          </p:cNvSpPr>
          <p:nvPr>
            <p:ph type="sldNum" sz="quarter" idx="12"/>
          </p:nvPr>
        </p:nvSpPr>
        <p:spPr>
          <a:xfrm>
            <a:off x="9202366" y="6356350"/>
            <a:ext cx="2151434" cy="365125"/>
          </a:xfrm>
        </p:spPr>
        <p:txBody>
          <a:bodyPr>
            <a:normAutofit lnSpcReduction="10000"/>
          </a:bodyPr>
          <a:lstStyle/>
          <a:p>
            <a:pPr>
              <a:spcAft>
                <a:spcPts val="600"/>
              </a:spcAft>
              <a:defRPr/>
            </a:pPr>
            <a:fld id="{03A89394-8EF7-4225-9E82-A1F96D436755}" type="slidenum">
              <a:rPr lang="zh-TW" altLang="en-US" smtClean="0"/>
              <a:pPr>
                <a:spcAft>
                  <a:spcPts val="600"/>
                </a:spcAft>
                <a:defRPr/>
              </a:pPr>
              <a:t>33</a:t>
            </a:fld>
            <a:endParaRPr lang="en-US" altLang="zh-TW"/>
          </a:p>
        </p:txBody>
      </p:sp>
    </p:spTree>
    <p:extLst>
      <p:ext uri="{BB962C8B-B14F-4D97-AF65-F5344CB8AC3E}">
        <p14:creationId xmlns:p14="http://schemas.microsoft.com/office/powerpoint/2010/main" val="6980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F34E-E944-4DC3-A6ED-652B8FBDFA1C}"/>
              </a:ext>
            </a:extLst>
          </p:cNvPr>
          <p:cNvSpPr>
            <a:spLocks noGrp="1"/>
          </p:cNvSpPr>
          <p:nvPr>
            <p:ph type="title"/>
          </p:nvPr>
        </p:nvSpPr>
        <p:spPr/>
        <p:txBody>
          <a:bodyPr/>
          <a:lstStyle/>
          <a:p>
            <a:r>
              <a:rPr lang="en-US" b="1" dirty="0">
                <a:solidFill>
                  <a:schemeClr val="accent1">
                    <a:lumMod val="75000"/>
                  </a:schemeClr>
                </a:solidFill>
              </a:rPr>
              <a:t>Connected Customer</a:t>
            </a:r>
          </a:p>
        </p:txBody>
      </p:sp>
      <p:sp>
        <p:nvSpPr>
          <p:cNvPr id="3" name="Content Placeholder 2">
            <a:extLst>
              <a:ext uri="{FF2B5EF4-FFF2-40B4-BE49-F238E27FC236}">
                <a16:creationId xmlns:a16="http://schemas.microsoft.com/office/drawing/2014/main" id="{7E8CEF6F-AF18-4A7D-91B4-2CB69F6EF88A}"/>
              </a:ext>
            </a:extLst>
          </p:cNvPr>
          <p:cNvSpPr>
            <a:spLocks noGrp="1"/>
          </p:cNvSpPr>
          <p:nvPr>
            <p:ph idx="1"/>
          </p:nvPr>
        </p:nvSpPr>
        <p:spPr/>
        <p:txBody>
          <a:bodyPr>
            <a:normAutofit/>
          </a:bodyPr>
          <a:lstStyle/>
          <a:p>
            <a:r>
              <a:rPr lang="en-US" dirty="0"/>
              <a:t>Learning objectives:</a:t>
            </a:r>
          </a:p>
          <a:p>
            <a:pPr lvl="1"/>
            <a:r>
              <a:rPr lang="en-US" dirty="0"/>
              <a:t>Review level 2 capabilities enabling connected customers</a:t>
            </a:r>
          </a:p>
          <a:p>
            <a:pPr lvl="1"/>
            <a:r>
              <a:rPr lang="en-US" dirty="0"/>
              <a:t>Identify sources of data describing customers’ behaviors</a:t>
            </a:r>
          </a:p>
          <a:p>
            <a:pPr lvl="1"/>
            <a:r>
              <a:rPr lang="en-US" dirty="0"/>
              <a:t>Describe various technology enabled methods for enhancing customer experience and insights</a:t>
            </a:r>
          </a:p>
          <a:p>
            <a:r>
              <a:rPr lang="en-US" dirty="0"/>
              <a:t>Core concepts:</a:t>
            </a:r>
          </a:p>
          <a:p>
            <a:pPr lvl="1"/>
            <a:r>
              <a:rPr lang="en-US" dirty="0"/>
              <a:t>Customer engagement</a:t>
            </a:r>
          </a:p>
          <a:p>
            <a:pPr lvl="1"/>
            <a:r>
              <a:rPr lang="en-US" dirty="0"/>
              <a:t>Evolved levels of “customer service”</a:t>
            </a:r>
          </a:p>
          <a:p>
            <a:r>
              <a:rPr lang="en-US" dirty="0"/>
              <a:t>Highlighted technologies:</a:t>
            </a:r>
          </a:p>
          <a:p>
            <a:pPr lvl="1"/>
            <a:r>
              <a:rPr lang="en-US" dirty="0"/>
              <a:t>Apps and APIs</a:t>
            </a:r>
          </a:p>
          <a:p>
            <a:pPr lvl="1"/>
            <a:r>
              <a:rPr lang="en-US" dirty="0"/>
              <a:t>POS systems</a:t>
            </a:r>
          </a:p>
          <a:p>
            <a:pPr lvl="1"/>
            <a:r>
              <a:rPr lang="en-US" dirty="0"/>
              <a:t>Social media</a:t>
            </a:r>
          </a:p>
          <a:p>
            <a:pPr lvl="1"/>
            <a:r>
              <a:rPr lang="en-US" dirty="0"/>
              <a:t>IoT in demand chain</a:t>
            </a:r>
          </a:p>
        </p:txBody>
      </p:sp>
    </p:spTree>
    <p:extLst>
      <p:ext uri="{BB962C8B-B14F-4D97-AF65-F5344CB8AC3E}">
        <p14:creationId xmlns:p14="http://schemas.microsoft.com/office/powerpoint/2010/main" val="3030449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F34E-E944-4DC3-A6ED-652B8FBDFA1C}"/>
              </a:ext>
            </a:extLst>
          </p:cNvPr>
          <p:cNvSpPr>
            <a:spLocks noGrp="1"/>
          </p:cNvSpPr>
          <p:nvPr>
            <p:ph type="title"/>
          </p:nvPr>
        </p:nvSpPr>
        <p:spPr/>
        <p:txBody>
          <a:bodyPr/>
          <a:lstStyle/>
          <a:p>
            <a:r>
              <a:rPr lang="en-US" b="1" dirty="0">
                <a:solidFill>
                  <a:schemeClr val="accent1">
                    <a:lumMod val="75000"/>
                  </a:schemeClr>
                </a:solidFill>
              </a:rPr>
              <a:t>Digital Development</a:t>
            </a:r>
          </a:p>
        </p:txBody>
      </p:sp>
      <p:sp>
        <p:nvSpPr>
          <p:cNvPr id="3" name="Content Placeholder 2">
            <a:extLst>
              <a:ext uri="{FF2B5EF4-FFF2-40B4-BE49-F238E27FC236}">
                <a16:creationId xmlns:a16="http://schemas.microsoft.com/office/drawing/2014/main" id="{7E8CEF6F-AF18-4A7D-91B4-2CB69F6EF88A}"/>
              </a:ext>
            </a:extLst>
          </p:cNvPr>
          <p:cNvSpPr>
            <a:spLocks noGrp="1"/>
          </p:cNvSpPr>
          <p:nvPr>
            <p:ph idx="1"/>
          </p:nvPr>
        </p:nvSpPr>
        <p:spPr/>
        <p:txBody>
          <a:bodyPr>
            <a:normAutofit/>
          </a:bodyPr>
          <a:lstStyle/>
          <a:p>
            <a:r>
              <a:rPr lang="en-US" dirty="0"/>
              <a:t>Learning objectives:</a:t>
            </a:r>
          </a:p>
          <a:p>
            <a:pPr lvl="1"/>
            <a:r>
              <a:rPr lang="en-US" dirty="0"/>
              <a:t>Review level 2 capabilities enabling digital development</a:t>
            </a:r>
          </a:p>
          <a:p>
            <a:pPr lvl="1"/>
            <a:r>
              <a:rPr lang="en-US" dirty="0"/>
              <a:t>Understand the value of design-for-X technologies and processes</a:t>
            </a:r>
          </a:p>
          <a:p>
            <a:pPr lvl="1"/>
            <a:r>
              <a:rPr lang="en-US" dirty="0"/>
              <a:t>Describe different platform-enabled business models </a:t>
            </a:r>
          </a:p>
          <a:p>
            <a:r>
              <a:rPr lang="en-US" dirty="0"/>
              <a:t>Core concepts:</a:t>
            </a:r>
          </a:p>
          <a:p>
            <a:pPr lvl="1"/>
            <a:r>
              <a:rPr lang="en-US" dirty="0"/>
              <a:t>Platforms, modularity</a:t>
            </a:r>
          </a:p>
          <a:p>
            <a:pPr lvl="1"/>
            <a:r>
              <a:rPr lang="en-US" dirty="0"/>
              <a:t>Co-development</a:t>
            </a:r>
          </a:p>
          <a:p>
            <a:r>
              <a:rPr lang="en-US" dirty="0"/>
              <a:t>Highlighted technologies:</a:t>
            </a:r>
          </a:p>
          <a:p>
            <a:pPr lvl="1"/>
            <a:r>
              <a:rPr lang="en-US" dirty="0"/>
              <a:t>3D printing</a:t>
            </a:r>
          </a:p>
          <a:p>
            <a:pPr lvl="1"/>
            <a:r>
              <a:rPr lang="en-US" dirty="0"/>
              <a:t>Virtual reality</a:t>
            </a:r>
          </a:p>
        </p:txBody>
      </p:sp>
    </p:spTree>
    <p:extLst>
      <p:ext uri="{BB962C8B-B14F-4D97-AF65-F5344CB8AC3E}">
        <p14:creationId xmlns:p14="http://schemas.microsoft.com/office/powerpoint/2010/main" val="214731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0DE642-1E49-43D2-8489-BA1B90FC0770}"/>
              </a:ext>
            </a:extLst>
          </p:cNvPr>
          <p:cNvSpPr txBox="1"/>
          <p:nvPr/>
        </p:nvSpPr>
        <p:spPr>
          <a:xfrm>
            <a:off x="4833257" y="1803790"/>
            <a:ext cx="583814" cy="369332"/>
          </a:xfrm>
          <a:prstGeom prst="rect">
            <a:avLst/>
          </a:prstGeom>
          <a:noFill/>
        </p:spPr>
        <p:txBody>
          <a:bodyPr wrap="none" rtlCol="0">
            <a:spAutoFit/>
          </a:bodyPr>
          <a:lstStyle/>
          <a:p>
            <a:r>
              <a:rPr lang="en-US" dirty="0"/>
              <a:t>CAD</a:t>
            </a:r>
          </a:p>
        </p:txBody>
      </p:sp>
      <p:sp>
        <p:nvSpPr>
          <p:cNvPr id="5" name="TextBox 4">
            <a:extLst>
              <a:ext uri="{FF2B5EF4-FFF2-40B4-BE49-F238E27FC236}">
                <a16:creationId xmlns:a16="http://schemas.microsoft.com/office/drawing/2014/main" id="{1DB54EB8-631B-4C7B-981E-B5BDC39C5984}"/>
              </a:ext>
            </a:extLst>
          </p:cNvPr>
          <p:cNvSpPr txBox="1"/>
          <p:nvPr/>
        </p:nvSpPr>
        <p:spPr>
          <a:xfrm>
            <a:off x="4833257" y="2049451"/>
            <a:ext cx="553357" cy="369332"/>
          </a:xfrm>
          <a:prstGeom prst="rect">
            <a:avLst/>
          </a:prstGeom>
          <a:noFill/>
        </p:spPr>
        <p:txBody>
          <a:bodyPr wrap="none" rtlCol="0">
            <a:spAutoFit/>
          </a:bodyPr>
          <a:lstStyle/>
          <a:p>
            <a:r>
              <a:rPr lang="en-US" dirty="0"/>
              <a:t>CAE</a:t>
            </a:r>
          </a:p>
        </p:txBody>
      </p:sp>
      <p:sp>
        <p:nvSpPr>
          <p:cNvPr id="7" name="TextBox 6">
            <a:extLst>
              <a:ext uri="{FF2B5EF4-FFF2-40B4-BE49-F238E27FC236}">
                <a16:creationId xmlns:a16="http://schemas.microsoft.com/office/drawing/2014/main" id="{C6BB5661-1881-4D97-9997-3DF6F9180B87}"/>
              </a:ext>
            </a:extLst>
          </p:cNvPr>
          <p:cNvSpPr txBox="1"/>
          <p:nvPr/>
        </p:nvSpPr>
        <p:spPr>
          <a:xfrm>
            <a:off x="4833257" y="3165114"/>
            <a:ext cx="1233030" cy="646331"/>
          </a:xfrm>
          <a:prstGeom prst="rect">
            <a:avLst/>
          </a:prstGeom>
          <a:noFill/>
        </p:spPr>
        <p:txBody>
          <a:bodyPr wrap="none" rtlCol="0">
            <a:spAutoFit/>
          </a:bodyPr>
          <a:lstStyle/>
          <a:p>
            <a:r>
              <a:rPr lang="en-US" dirty="0"/>
              <a:t>SIM (CAPP)</a:t>
            </a:r>
          </a:p>
          <a:p>
            <a:r>
              <a:rPr lang="en-US" dirty="0"/>
              <a:t>SIM (VR)</a:t>
            </a:r>
          </a:p>
        </p:txBody>
      </p:sp>
      <p:sp>
        <p:nvSpPr>
          <p:cNvPr id="8" name="TextBox 7">
            <a:extLst>
              <a:ext uri="{FF2B5EF4-FFF2-40B4-BE49-F238E27FC236}">
                <a16:creationId xmlns:a16="http://schemas.microsoft.com/office/drawing/2014/main" id="{7698BBE9-B1CC-41D9-A4A4-8D8B7F5F9561}"/>
              </a:ext>
            </a:extLst>
          </p:cNvPr>
          <p:cNvSpPr txBox="1"/>
          <p:nvPr/>
        </p:nvSpPr>
        <p:spPr>
          <a:xfrm>
            <a:off x="4876538" y="4283886"/>
            <a:ext cx="522002" cy="369332"/>
          </a:xfrm>
          <a:prstGeom prst="rect">
            <a:avLst/>
          </a:prstGeom>
          <a:noFill/>
        </p:spPr>
        <p:txBody>
          <a:bodyPr wrap="none" rtlCol="0">
            <a:spAutoFit/>
          </a:bodyPr>
          <a:lstStyle/>
          <a:p>
            <a:r>
              <a:rPr lang="en-US" dirty="0"/>
              <a:t>PLC</a:t>
            </a:r>
          </a:p>
        </p:txBody>
      </p:sp>
      <p:sp>
        <p:nvSpPr>
          <p:cNvPr id="9" name="TextBox 8">
            <a:extLst>
              <a:ext uri="{FF2B5EF4-FFF2-40B4-BE49-F238E27FC236}">
                <a16:creationId xmlns:a16="http://schemas.microsoft.com/office/drawing/2014/main" id="{F288C16D-EB5B-424D-AD3A-35B33F949D4E}"/>
              </a:ext>
            </a:extLst>
          </p:cNvPr>
          <p:cNvSpPr txBox="1"/>
          <p:nvPr/>
        </p:nvSpPr>
        <p:spPr>
          <a:xfrm>
            <a:off x="4892426" y="4547405"/>
            <a:ext cx="597599" cy="369332"/>
          </a:xfrm>
          <a:prstGeom prst="rect">
            <a:avLst/>
          </a:prstGeom>
          <a:noFill/>
        </p:spPr>
        <p:txBody>
          <a:bodyPr wrap="none" rtlCol="0">
            <a:spAutoFit/>
          </a:bodyPr>
          <a:lstStyle/>
          <a:p>
            <a:r>
              <a:rPr lang="en-US" dirty="0"/>
              <a:t>MES</a:t>
            </a:r>
          </a:p>
        </p:txBody>
      </p:sp>
      <p:sp>
        <p:nvSpPr>
          <p:cNvPr id="10" name="TextBox 9">
            <a:extLst>
              <a:ext uri="{FF2B5EF4-FFF2-40B4-BE49-F238E27FC236}">
                <a16:creationId xmlns:a16="http://schemas.microsoft.com/office/drawing/2014/main" id="{B4F24C3B-B2EE-4976-800B-E978668E1338}"/>
              </a:ext>
            </a:extLst>
          </p:cNvPr>
          <p:cNvSpPr txBox="1"/>
          <p:nvPr/>
        </p:nvSpPr>
        <p:spPr>
          <a:xfrm>
            <a:off x="8760932" y="3117990"/>
            <a:ext cx="2434384" cy="646331"/>
          </a:xfrm>
          <a:prstGeom prst="rect">
            <a:avLst/>
          </a:prstGeom>
          <a:noFill/>
        </p:spPr>
        <p:txBody>
          <a:bodyPr wrap="none" rtlCol="0">
            <a:spAutoFit/>
          </a:bodyPr>
          <a:lstStyle/>
          <a:p>
            <a:r>
              <a:rPr lang="en-US" dirty="0"/>
              <a:t>Data conversion utilities</a:t>
            </a:r>
          </a:p>
          <a:p>
            <a:r>
              <a:rPr lang="en-US" dirty="0"/>
              <a:t>Interchange standards</a:t>
            </a:r>
          </a:p>
        </p:txBody>
      </p:sp>
      <p:sp>
        <p:nvSpPr>
          <p:cNvPr id="11" name="TextBox 10">
            <a:extLst>
              <a:ext uri="{FF2B5EF4-FFF2-40B4-BE49-F238E27FC236}">
                <a16:creationId xmlns:a16="http://schemas.microsoft.com/office/drawing/2014/main" id="{9C832AEE-7AD2-495B-9760-C22B46BF1656}"/>
              </a:ext>
            </a:extLst>
          </p:cNvPr>
          <p:cNvSpPr txBox="1"/>
          <p:nvPr/>
        </p:nvSpPr>
        <p:spPr>
          <a:xfrm>
            <a:off x="4872067" y="4776552"/>
            <a:ext cx="638316" cy="369332"/>
          </a:xfrm>
          <a:prstGeom prst="rect">
            <a:avLst/>
          </a:prstGeom>
          <a:noFill/>
        </p:spPr>
        <p:txBody>
          <a:bodyPr wrap="none" rtlCol="0">
            <a:spAutoFit/>
          </a:bodyPr>
          <a:lstStyle/>
          <a:p>
            <a:r>
              <a:rPr lang="en-US" dirty="0"/>
              <a:t>CAM</a:t>
            </a:r>
          </a:p>
        </p:txBody>
      </p:sp>
      <p:sp>
        <p:nvSpPr>
          <p:cNvPr id="12" name="TextBox 11">
            <a:extLst>
              <a:ext uri="{FF2B5EF4-FFF2-40B4-BE49-F238E27FC236}">
                <a16:creationId xmlns:a16="http://schemas.microsoft.com/office/drawing/2014/main" id="{5735AF87-BEE6-41B8-B24C-A19A10C769C7}"/>
              </a:ext>
            </a:extLst>
          </p:cNvPr>
          <p:cNvSpPr txBox="1"/>
          <p:nvPr/>
        </p:nvSpPr>
        <p:spPr>
          <a:xfrm>
            <a:off x="4661883" y="1461418"/>
            <a:ext cx="3290068" cy="369332"/>
          </a:xfrm>
          <a:prstGeom prst="rect">
            <a:avLst/>
          </a:prstGeom>
          <a:noFill/>
        </p:spPr>
        <p:txBody>
          <a:bodyPr wrap="none" rtlCol="0">
            <a:spAutoFit/>
          </a:bodyPr>
          <a:lstStyle/>
          <a:p>
            <a:r>
              <a:rPr lang="en-US" dirty="0"/>
              <a:t>Product design and development</a:t>
            </a:r>
          </a:p>
        </p:txBody>
      </p:sp>
      <p:sp>
        <p:nvSpPr>
          <p:cNvPr id="13" name="TextBox 12">
            <a:extLst>
              <a:ext uri="{FF2B5EF4-FFF2-40B4-BE49-F238E27FC236}">
                <a16:creationId xmlns:a16="http://schemas.microsoft.com/office/drawing/2014/main" id="{755B57D8-A21C-4B9B-905A-2C1397F3D2D7}"/>
              </a:ext>
            </a:extLst>
          </p:cNvPr>
          <p:cNvSpPr txBox="1"/>
          <p:nvPr/>
        </p:nvSpPr>
        <p:spPr>
          <a:xfrm>
            <a:off x="4661883" y="2842967"/>
            <a:ext cx="3317318" cy="369332"/>
          </a:xfrm>
          <a:prstGeom prst="rect">
            <a:avLst/>
          </a:prstGeom>
          <a:noFill/>
        </p:spPr>
        <p:txBody>
          <a:bodyPr wrap="none" rtlCol="0">
            <a:spAutoFit/>
          </a:bodyPr>
          <a:lstStyle/>
          <a:p>
            <a:r>
              <a:rPr lang="en-US" dirty="0"/>
              <a:t>Process design and development</a:t>
            </a:r>
          </a:p>
        </p:txBody>
      </p:sp>
      <p:sp>
        <p:nvSpPr>
          <p:cNvPr id="14" name="TextBox 13">
            <a:extLst>
              <a:ext uri="{FF2B5EF4-FFF2-40B4-BE49-F238E27FC236}">
                <a16:creationId xmlns:a16="http://schemas.microsoft.com/office/drawing/2014/main" id="{AAB6E224-0C02-4280-9168-80DAF1959692}"/>
              </a:ext>
            </a:extLst>
          </p:cNvPr>
          <p:cNvSpPr txBox="1"/>
          <p:nvPr/>
        </p:nvSpPr>
        <p:spPr>
          <a:xfrm>
            <a:off x="4661883" y="3948926"/>
            <a:ext cx="2183162" cy="369332"/>
          </a:xfrm>
          <a:prstGeom prst="rect">
            <a:avLst/>
          </a:prstGeom>
          <a:noFill/>
        </p:spPr>
        <p:txBody>
          <a:bodyPr wrap="none" rtlCol="0">
            <a:spAutoFit/>
          </a:bodyPr>
          <a:lstStyle/>
          <a:p>
            <a:r>
              <a:rPr lang="en-US" dirty="0"/>
              <a:t>Production execution</a:t>
            </a:r>
          </a:p>
        </p:txBody>
      </p:sp>
      <p:sp>
        <p:nvSpPr>
          <p:cNvPr id="20" name="Freeform: Shape 19">
            <a:extLst>
              <a:ext uri="{FF2B5EF4-FFF2-40B4-BE49-F238E27FC236}">
                <a16:creationId xmlns:a16="http://schemas.microsoft.com/office/drawing/2014/main" id="{338E051B-268C-47EB-9BF7-34F48C60A62B}"/>
              </a:ext>
            </a:extLst>
          </p:cNvPr>
          <p:cNvSpPr/>
          <p:nvPr/>
        </p:nvSpPr>
        <p:spPr>
          <a:xfrm>
            <a:off x="3906797" y="1652446"/>
            <a:ext cx="755085" cy="1350627"/>
          </a:xfrm>
          <a:custGeom>
            <a:avLst/>
            <a:gdLst>
              <a:gd name="connsiteX0" fmla="*/ 604082 w 637638"/>
              <a:gd name="connsiteY0" fmla="*/ 0 h 1350627"/>
              <a:gd name="connsiteX1" fmla="*/ 75 w 637638"/>
              <a:gd name="connsiteY1" fmla="*/ 637563 h 1350627"/>
              <a:gd name="connsiteX2" fmla="*/ 637638 w 637638"/>
              <a:gd name="connsiteY2" fmla="*/ 1350627 h 1350627"/>
              <a:gd name="connsiteX3" fmla="*/ 637638 w 637638"/>
              <a:gd name="connsiteY3" fmla="*/ 1350627 h 1350627"/>
            </a:gdLst>
            <a:ahLst/>
            <a:cxnLst>
              <a:cxn ang="0">
                <a:pos x="connsiteX0" y="connsiteY0"/>
              </a:cxn>
              <a:cxn ang="0">
                <a:pos x="connsiteX1" y="connsiteY1"/>
              </a:cxn>
              <a:cxn ang="0">
                <a:pos x="connsiteX2" y="connsiteY2"/>
              </a:cxn>
              <a:cxn ang="0">
                <a:pos x="connsiteX3" y="connsiteY3"/>
              </a:cxn>
            </a:cxnLst>
            <a:rect l="l" t="t" r="r" b="b"/>
            <a:pathLst>
              <a:path w="637638" h="1350627">
                <a:moveTo>
                  <a:pt x="604082" y="0"/>
                </a:moveTo>
                <a:cubicBezTo>
                  <a:pt x="299282" y="206229"/>
                  <a:pt x="-5518" y="412459"/>
                  <a:pt x="75" y="637563"/>
                </a:cubicBezTo>
                <a:cubicBezTo>
                  <a:pt x="5668" y="862667"/>
                  <a:pt x="637638" y="1350627"/>
                  <a:pt x="637638" y="1350627"/>
                </a:cubicBezTo>
                <a:lnTo>
                  <a:pt x="637638" y="1350627"/>
                </a:lnTo>
              </a:path>
            </a:pathLst>
          </a:custGeom>
          <a:noFill/>
          <a:ln>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FA3DA4D-CE1A-43EF-8B1A-6C30C63B79C2}"/>
              </a:ext>
            </a:extLst>
          </p:cNvPr>
          <p:cNvSpPr/>
          <p:nvPr/>
        </p:nvSpPr>
        <p:spPr>
          <a:xfrm>
            <a:off x="3948217" y="3044867"/>
            <a:ext cx="755085" cy="1100907"/>
          </a:xfrm>
          <a:custGeom>
            <a:avLst/>
            <a:gdLst>
              <a:gd name="connsiteX0" fmla="*/ 604082 w 637638"/>
              <a:gd name="connsiteY0" fmla="*/ 0 h 1350627"/>
              <a:gd name="connsiteX1" fmla="*/ 75 w 637638"/>
              <a:gd name="connsiteY1" fmla="*/ 637563 h 1350627"/>
              <a:gd name="connsiteX2" fmla="*/ 637638 w 637638"/>
              <a:gd name="connsiteY2" fmla="*/ 1350627 h 1350627"/>
              <a:gd name="connsiteX3" fmla="*/ 637638 w 637638"/>
              <a:gd name="connsiteY3" fmla="*/ 1350627 h 1350627"/>
            </a:gdLst>
            <a:ahLst/>
            <a:cxnLst>
              <a:cxn ang="0">
                <a:pos x="connsiteX0" y="connsiteY0"/>
              </a:cxn>
              <a:cxn ang="0">
                <a:pos x="connsiteX1" y="connsiteY1"/>
              </a:cxn>
              <a:cxn ang="0">
                <a:pos x="connsiteX2" y="connsiteY2"/>
              </a:cxn>
              <a:cxn ang="0">
                <a:pos x="connsiteX3" y="connsiteY3"/>
              </a:cxn>
            </a:cxnLst>
            <a:rect l="l" t="t" r="r" b="b"/>
            <a:pathLst>
              <a:path w="637638" h="1350627">
                <a:moveTo>
                  <a:pt x="604082" y="0"/>
                </a:moveTo>
                <a:cubicBezTo>
                  <a:pt x="299282" y="206229"/>
                  <a:pt x="-5518" y="412459"/>
                  <a:pt x="75" y="637563"/>
                </a:cubicBezTo>
                <a:cubicBezTo>
                  <a:pt x="5668" y="862667"/>
                  <a:pt x="637638" y="1350627"/>
                  <a:pt x="637638" y="1350627"/>
                </a:cubicBezTo>
                <a:lnTo>
                  <a:pt x="637638" y="1350627"/>
                </a:lnTo>
              </a:path>
            </a:pathLst>
          </a:cu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E2B0800-C971-4FF4-8E06-75C143970FFD}"/>
              </a:ext>
            </a:extLst>
          </p:cNvPr>
          <p:cNvSpPr/>
          <p:nvPr/>
        </p:nvSpPr>
        <p:spPr>
          <a:xfrm>
            <a:off x="3735422" y="1722970"/>
            <a:ext cx="926460" cy="2298825"/>
          </a:xfrm>
          <a:custGeom>
            <a:avLst/>
            <a:gdLst>
              <a:gd name="connsiteX0" fmla="*/ 604082 w 637638"/>
              <a:gd name="connsiteY0" fmla="*/ 0 h 1350627"/>
              <a:gd name="connsiteX1" fmla="*/ 75 w 637638"/>
              <a:gd name="connsiteY1" fmla="*/ 637563 h 1350627"/>
              <a:gd name="connsiteX2" fmla="*/ 637638 w 637638"/>
              <a:gd name="connsiteY2" fmla="*/ 1350627 h 1350627"/>
              <a:gd name="connsiteX3" fmla="*/ 637638 w 637638"/>
              <a:gd name="connsiteY3" fmla="*/ 1350627 h 1350627"/>
            </a:gdLst>
            <a:ahLst/>
            <a:cxnLst>
              <a:cxn ang="0">
                <a:pos x="connsiteX0" y="connsiteY0"/>
              </a:cxn>
              <a:cxn ang="0">
                <a:pos x="connsiteX1" y="connsiteY1"/>
              </a:cxn>
              <a:cxn ang="0">
                <a:pos x="connsiteX2" y="connsiteY2"/>
              </a:cxn>
              <a:cxn ang="0">
                <a:pos x="connsiteX3" y="connsiteY3"/>
              </a:cxn>
            </a:cxnLst>
            <a:rect l="l" t="t" r="r" b="b"/>
            <a:pathLst>
              <a:path w="637638" h="1350627">
                <a:moveTo>
                  <a:pt x="604082" y="0"/>
                </a:moveTo>
                <a:cubicBezTo>
                  <a:pt x="299282" y="206229"/>
                  <a:pt x="-5518" y="412459"/>
                  <a:pt x="75" y="637563"/>
                </a:cubicBezTo>
                <a:cubicBezTo>
                  <a:pt x="5668" y="862667"/>
                  <a:pt x="637638" y="1350627"/>
                  <a:pt x="637638" y="1350627"/>
                </a:cubicBezTo>
                <a:lnTo>
                  <a:pt x="637638" y="1350627"/>
                </a:lnTo>
              </a:path>
            </a:pathLst>
          </a:custGeom>
          <a:no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Brace 22">
            <a:extLst>
              <a:ext uri="{FF2B5EF4-FFF2-40B4-BE49-F238E27FC236}">
                <a16:creationId xmlns:a16="http://schemas.microsoft.com/office/drawing/2014/main" id="{60A726EF-9114-4C63-ADC3-4C9FA1DE88E8}"/>
              </a:ext>
            </a:extLst>
          </p:cNvPr>
          <p:cNvSpPr/>
          <p:nvPr/>
        </p:nvSpPr>
        <p:spPr>
          <a:xfrm>
            <a:off x="8406883" y="1722970"/>
            <a:ext cx="102636" cy="31937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D3D84E31-C016-437E-8973-ECB142D7051F}"/>
              </a:ext>
            </a:extLst>
          </p:cNvPr>
          <p:cNvSpPr txBox="1"/>
          <p:nvPr/>
        </p:nvSpPr>
        <p:spPr>
          <a:xfrm>
            <a:off x="1645375" y="1919545"/>
            <a:ext cx="1122423" cy="2585323"/>
          </a:xfrm>
          <a:prstGeom prst="rect">
            <a:avLst/>
          </a:prstGeom>
          <a:noFill/>
        </p:spPr>
        <p:txBody>
          <a:bodyPr wrap="none" rtlCol="0">
            <a:spAutoFit/>
          </a:bodyPr>
          <a:lstStyle/>
          <a:p>
            <a:r>
              <a:rPr lang="en-US" dirty="0"/>
              <a:t>CRM</a:t>
            </a:r>
          </a:p>
          <a:p>
            <a:endParaRPr lang="en-US" dirty="0"/>
          </a:p>
          <a:p>
            <a:r>
              <a:rPr lang="en-US" dirty="0"/>
              <a:t>PDM</a:t>
            </a:r>
          </a:p>
          <a:p>
            <a:endParaRPr lang="en-US" dirty="0"/>
          </a:p>
          <a:p>
            <a:r>
              <a:rPr lang="en-US" dirty="0"/>
              <a:t>BOM</a:t>
            </a:r>
          </a:p>
          <a:p>
            <a:endParaRPr lang="en-US" dirty="0"/>
          </a:p>
          <a:p>
            <a:r>
              <a:rPr lang="en-US" dirty="0"/>
              <a:t>ERP(MRP)</a:t>
            </a:r>
          </a:p>
          <a:p>
            <a:endParaRPr lang="en-US" dirty="0"/>
          </a:p>
          <a:p>
            <a:r>
              <a:rPr lang="en-US" dirty="0"/>
              <a:t>SRM/SCM</a:t>
            </a:r>
          </a:p>
        </p:txBody>
      </p:sp>
      <p:sp>
        <p:nvSpPr>
          <p:cNvPr id="25" name="TextBox 24">
            <a:extLst>
              <a:ext uri="{FF2B5EF4-FFF2-40B4-BE49-F238E27FC236}">
                <a16:creationId xmlns:a16="http://schemas.microsoft.com/office/drawing/2014/main" id="{2CF3D219-AE23-441B-BA5C-532D37D4174F}"/>
              </a:ext>
            </a:extLst>
          </p:cNvPr>
          <p:cNvSpPr txBox="1"/>
          <p:nvPr/>
        </p:nvSpPr>
        <p:spPr>
          <a:xfrm>
            <a:off x="2437590" y="502949"/>
            <a:ext cx="7070782" cy="584775"/>
          </a:xfrm>
          <a:prstGeom prst="rect">
            <a:avLst/>
          </a:prstGeom>
          <a:noFill/>
        </p:spPr>
        <p:txBody>
          <a:bodyPr wrap="none" rtlCol="0">
            <a:spAutoFit/>
          </a:bodyPr>
          <a:lstStyle/>
          <a:p>
            <a:r>
              <a:rPr lang="en-US" sz="3200" dirty="0"/>
              <a:t>Overview of Integrated PLM Components</a:t>
            </a:r>
          </a:p>
        </p:txBody>
      </p:sp>
      <p:sp>
        <p:nvSpPr>
          <p:cNvPr id="26" name="TextBox 25">
            <a:extLst>
              <a:ext uri="{FF2B5EF4-FFF2-40B4-BE49-F238E27FC236}">
                <a16:creationId xmlns:a16="http://schemas.microsoft.com/office/drawing/2014/main" id="{3D594E53-F9E6-4FFB-8823-A03F88ADF0D7}"/>
              </a:ext>
            </a:extLst>
          </p:cNvPr>
          <p:cNvSpPr txBox="1"/>
          <p:nvPr/>
        </p:nvSpPr>
        <p:spPr>
          <a:xfrm>
            <a:off x="2090057" y="5486400"/>
            <a:ext cx="2164503" cy="830997"/>
          </a:xfrm>
          <a:prstGeom prst="rect">
            <a:avLst/>
          </a:prstGeom>
          <a:noFill/>
        </p:spPr>
        <p:txBody>
          <a:bodyPr wrap="none" rtlCol="0">
            <a:spAutoFit/>
          </a:bodyPr>
          <a:lstStyle/>
          <a:p>
            <a:r>
              <a:rPr lang="en-US" sz="1200" dirty="0"/>
              <a:t>Bill of Materials</a:t>
            </a:r>
          </a:p>
          <a:p>
            <a:r>
              <a:rPr lang="en-US" sz="1200" dirty="0"/>
              <a:t>Computer Aided Design</a:t>
            </a:r>
          </a:p>
          <a:p>
            <a:r>
              <a:rPr lang="en-US" sz="1200" dirty="0"/>
              <a:t>Computer Aided Engineering</a:t>
            </a:r>
          </a:p>
          <a:p>
            <a:r>
              <a:rPr lang="en-US" sz="1200" dirty="0"/>
              <a:t>Computer Aided Manufacturing</a:t>
            </a:r>
          </a:p>
        </p:txBody>
      </p:sp>
      <p:sp>
        <p:nvSpPr>
          <p:cNvPr id="27" name="TextBox 26">
            <a:extLst>
              <a:ext uri="{FF2B5EF4-FFF2-40B4-BE49-F238E27FC236}">
                <a16:creationId xmlns:a16="http://schemas.microsoft.com/office/drawing/2014/main" id="{4A745414-A632-4528-AD6A-D747F0DECA1F}"/>
              </a:ext>
            </a:extLst>
          </p:cNvPr>
          <p:cNvSpPr txBox="1"/>
          <p:nvPr/>
        </p:nvSpPr>
        <p:spPr>
          <a:xfrm>
            <a:off x="4738700" y="5486399"/>
            <a:ext cx="2468561" cy="830997"/>
          </a:xfrm>
          <a:prstGeom prst="rect">
            <a:avLst/>
          </a:prstGeom>
          <a:noFill/>
        </p:spPr>
        <p:txBody>
          <a:bodyPr wrap="none" rtlCol="0">
            <a:spAutoFit/>
          </a:bodyPr>
          <a:lstStyle/>
          <a:p>
            <a:r>
              <a:rPr lang="en-US" sz="1200" dirty="0"/>
              <a:t>Customer Relationship Management</a:t>
            </a:r>
          </a:p>
          <a:p>
            <a:r>
              <a:rPr lang="en-US" sz="1200" dirty="0"/>
              <a:t>Enterprise Resource Planning</a:t>
            </a:r>
          </a:p>
          <a:p>
            <a:r>
              <a:rPr lang="en-US" sz="1200" dirty="0"/>
              <a:t>Manufacturing Execution System</a:t>
            </a:r>
          </a:p>
          <a:p>
            <a:r>
              <a:rPr lang="en-US" sz="1200" dirty="0"/>
              <a:t>Material Requirements Planning</a:t>
            </a:r>
          </a:p>
        </p:txBody>
      </p:sp>
      <p:sp>
        <p:nvSpPr>
          <p:cNvPr id="28" name="TextBox 27">
            <a:extLst>
              <a:ext uri="{FF2B5EF4-FFF2-40B4-BE49-F238E27FC236}">
                <a16:creationId xmlns:a16="http://schemas.microsoft.com/office/drawing/2014/main" id="{20A3ADB2-FD2A-441D-AE99-28F1E37DA7FC}"/>
              </a:ext>
            </a:extLst>
          </p:cNvPr>
          <p:cNvSpPr txBox="1"/>
          <p:nvPr/>
        </p:nvSpPr>
        <p:spPr>
          <a:xfrm>
            <a:off x="7498659" y="5490043"/>
            <a:ext cx="3086935" cy="1015663"/>
          </a:xfrm>
          <a:prstGeom prst="rect">
            <a:avLst/>
          </a:prstGeom>
          <a:noFill/>
        </p:spPr>
        <p:txBody>
          <a:bodyPr wrap="none" rtlCol="0">
            <a:spAutoFit/>
          </a:bodyPr>
          <a:lstStyle/>
          <a:p>
            <a:r>
              <a:rPr lang="en-US" sz="1200" dirty="0"/>
              <a:t>Programmable Logic Controller</a:t>
            </a:r>
          </a:p>
          <a:p>
            <a:r>
              <a:rPr lang="en-US" sz="1200" dirty="0"/>
              <a:t>Product Data Management</a:t>
            </a:r>
          </a:p>
          <a:p>
            <a:r>
              <a:rPr lang="en-US" sz="1200" dirty="0"/>
              <a:t>Supplier Relationship Management</a:t>
            </a:r>
          </a:p>
          <a:p>
            <a:r>
              <a:rPr lang="en-US" sz="1200" dirty="0"/>
              <a:t>Simulation (Computer Aided Process Planning)</a:t>
            </a:r>
          </a:p>
          <a:p>
            <a:r>
              <a:rPr lang="en-US" sz="1200" dirty="0"/>
              <a:t>Simulation (Virtual Reality)</a:t>
            </a:r>
          </a:p>
        </p:txBody>
      </p:sp>
      <p:sp>
        <p:nvSpPr>
          <p:cNvPr id="29" name="TextBox 28">
            <a:extLst>
              <a:ext uri="{FF2B5EF4-FFF2-40B4-BE49-F238E27FC236}">
                <a16:creationId xmlns:a16="http://schemas.microsoft.com/office/drawing/2014/main" id="{78460B23-32B7-42E7-B36A-910B2982B62A}"/>
              </a:ext>
            </a:extLst>
          </p:cNvPr>
          <p:cNvSpPr txBox="1"/>
          <p:nvPr/>
        </p:nvSpPr>
        <p:spPr>
          <a:xfrm>
            <a:off x="570133" y="1461418"/>
            <a:ext cx="2486643" cy="369332"/>
          </a:xfrm>
          <a:prstGeom prst="rect">
            <a:avLst/>
          </a:prstGeom>
          <a:noFill/>
        </p:spPr>
        <p:txBody>
          <a:bodyPr wrap="none" rtlCol="0">
            <a:spAutoFit/>
          </a:bodyPr>
          <a:lstStyle/>
          <a:p>
            <a:r>
              <a:rPr lang="en-US" dirty="0"/>
              <a:t>Supporting info systems:</a:t>
            </a:r>
          </a:p>
        </p:txBody>
      </p:sp>
    </p:spTree>
    <p:extLst>
      <p:ext uri="{BB962C8B-B14F-4D97-AF65-F5344CB8AC3E}">
        <p14:creationId xmlns:p14="http://schemas.microsoft.com/office/powerpoint/2010/main" val="3878302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F34E-E944-4DC3-A6ED-652B8FBDFA1C}"/>
              </a:ext>
            </a:extLst>
          </p:cNvPr>
          <p:cNvSpPr>
            <a:spLocks noGrp="1"/>
          </p:cNvSpPr>
          <p:nvPr>
            <p:ph type="title"/>
          </p:nvPr>
        </p:nvSpPr>
        <p:spPr/>
        <p:txBody>
          <a:bodyPr/>
          <a:lstStyle/>
          <a:p>
            <a:r>
              <a:rPr lang="en-US" b="1" dirty="0">
                <a:solidFill>
                  <a:schemeClr val="accent1">
                    <a:lumMod val="75000"/>
                  </a:schemeClr>
                </a:solidFill>
              </a:rPr>
              <a:t>Intelligent Supply</a:t>
            </a:r>
          </a:p>
        </p:txBody>
      </p:sp>
      <p:sp>
        <p:nvSpPr>
          <p:cNvPr id="3" name="Content Placeholder 2">
            <a:extLst>
              <a:ext uri="{FF2B5EF4-FFF2-40B4-BE49-F238E27FC236}">
                <a16:creationId xmlns:a16="http://schemas.microsoft.com/office/drawing/2014/main" id="{7E8CEF6F-AF18-4A7D-91B4-2CB69F6EF88A}"/>
              </a:ext>
            </a:extLst>
          </p:cNvPr>
          <p:cNvSpPr>
            <a:spLocks noGrp="1"/>
          </p:cNvSpPr>
          <p:nvPr>
            <p:ph idx="1"/>
          </p:nvPr>
        </p:nvSpPr>
        <p:spPr/>
        <p:txBody>
          <a:bodyPr>
            <a:normAutofit/>
          </a:bodyPr>
          <a:lstStyle/>
          <a:p>
            <a:r>
              <a:rPr lang="en-US" dirty="0"/>
              <a:t>Learning objectives:</a:t>
            </a:r>
          </a:p>
          <a:p>
            <a:pPr lvl="1"/>
            <a:r>
              <a:rPr lang="en-US" dirty="0"/>
              <a:t>Review level 2 capabilities enabling intelligent supply</a:t>
            </a:r>
          </a:p>
          <a:p>
            <a:pPr lvl="1"/>
            <a:r>
              <a:rPr lang="en-US" dirty="0"/>
              <a:t>Understand how digitalization enables intelligent and adaptive sourcing</a:t>
            </a:r>
          </a:p>
          <a:p>
            <a:pPr lvl="1"/>
            <a:r>
              <a:rPr lang="en-US" dirty="0"/>
              <a:t>Describe how automation and connectivity improve procurement operations</a:t>
            </a:r>
          </a:p>
          <a:p>
            <a:pPr lvl="1"/>
            <a:r>
              <a:rPr lang="en-US" dirty="0"/>
              <a:t>Examine technology-enabled risk detection and mitigation capabilities</a:t>
            </a:r>
          </a:p>
          <a:p>
            <a:r>
              <a:rPr lang="en-US" dirty="0"/>
              <a:t>Core concepts:</a:t>
            </a:r>
          </a:p>
          <a:p>
            <a:pPr lvl="1"/>
            <a:r>
              <a:rPr lang="en-US" dirty="0"/>
              <a:t>Visibility and transparency</a:t>
            </a:r>
          </a:p>
          <a:p>
            <a:pPr lvl="1"/>
            <a:r>
              <a:rPr lang="en-US" dirty="0"/>
              <a:t>Supply risk</a:t>
            </a:r>
          </a:p>
          <a:p>
            <a:r>
              <a:rPr lang="en-US" dirty="0"/>
              <a:t>Highlighted technologies:</a:t>
            </a:r>
          </a:p>
          <a:p>
            <a:pPr lvl="1"/>
            <a:r>
              <a:rPr lang="en-US" dirty="0"/>
              <a:t>EDI</a:t>
            </a:r>
          </a:p>
          <a:p>
            <a:pPr lvl="1"/>
            <a:r>
              <a:rPr lang="en-US" dirty="0"/>
              <a:t>GIS, alert systems</a:t>
            </a:r>
          </a:p>
        </p:txBody>
      </p:sp>
    </p:spTree>
    <p:extLst>
      <p:ext uri="{BB962C8B-B14F-4D97-AF65-F5344CB8AC3E}">
        <p14:creationId xmlns:p14="http://schemas.microsoft.com/office/powerpoint/2010/main" val="3692414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CABAA-AACE-4866-890B-3029977C42D3}"/>
              </a:ext>
            </a:extLst>
          </p:cNvPr>
          <p:cNvPicPr>
            <a:picLocks noChangeAspect="1"/>
          </p:cNvPicPr>
          <p:nvPr/>
        </p:nvPicPr>
        <p:blipFill>
          <a:blip r:embed="rId2"/>
          <a:stretch>
            <a:fillRect/>
          </a:stretch>
        </p:blipFill>
        <p:spPr>
          <a:xfrm>
            <a:off x="1051808" y="1480865"/>
            <a:ext cx="10088383" cy="3896269"/>
          </a:xfrm>
          <a:prstGeom prst="rect">
            <a:avLst/>
          </a:prstGeom>
        </p:spPr>
      </p:pic>
    </p:spTree>
    <p:extLst>
      <p:ext uri="{BB962C8B-B14F-4D97-AF65-F5344CB8AC3E}">
        <p14:creationId xmlns:p14="http://schemas.microsoft.com/office/powerpoint/2010/main" val="1340305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18EEB-C031-4E54-B1BC-3A49B2378445}"/>
              </a:ext>
            </a:extLst>
          </p:cNvPr>
          <p:cNvPicPr>
            <a:picLocks noChangeAspect="1"/>
          </p:cNvPicPr>
          <p:nvPr/>
        </p:nvPicPr>
        <p:blipFill>
          <a:blip r:embed="rId2"/>
          <a:stretch>
            <a:fillRect/>
          </a:stretch>
        </p:blipFill>
        <p:spPr>
          <a:xfrm>
            <a:off x="1481959" y="149838"/>
            <a:ext cx="9333186" cy="6633019"/>
          </a:xfrm>
          <a:prstGeom prst="rect">
            <a:avLst/>
          </a:prstGeom>
        </p:spPr>
      </p:pic>
    </p:spTree>
    <p:extLst>
      <p:ext uri="{BB962C8B-B14F-4D97-AF65-F5344CB8AC3E}">
        <p14:creationId xmlns:p14="http://schemas.microsoft.com/office/powerpoint/2010/main" val="290169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03B229-AF7A-4084-8391-0D629DB942D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4</a:t>
            </a:fld>
            <a:endParaRPr lang="en-US"/>
          </a:p>
        </p:txBody>
      </p:sp>
      <p:pic>
        <p:nvPicPr>
          <p:cNvPr id="6" name="Picture 5">
            <a:extLst>
              <a:ext uri="{FF2B5EF4-FFF2-40B4-BE49-F238E27FC236}">
                <a16:creationId xmlns:a16="http://schemas.microsoft.com/office/drawing/2014/main" id="{9A07FDF9-7371-4554-9F3B-35F65C74B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457" y="491572"/>
            <a:ext cx="9612085" cy="5404097"/>
          </a:xfrm>
          <a:prstGeom prst="rect">
            <a:avLst/>
          </a:prstGeom>
        </p:spPr>
      </p:pic>
      <p:sp>
        <p:nvSpPr>
          <p:cNvPr id="7" name="TextBox 6">
            <a:extLst>
              <a:ext uri="{FF2B5EF4-FFF2-40B4-BE49-F238E27FC236}">
                <a16:creationId xmlns:a16="http://schemas.microsoft.com/office/drawing/2014/main" id="{9879EA5A-159D-4D08-B582-BF14E743FDF9}"/>
              </a:ext>
            </a:extLst>
          </p:cNvPr>
          <p:cNvSpPr txBox="1"/>
          <p:nvPr/>
        </p:nvSpPr>
        <p:spPr>
          <a:xfrm>
            <a:off x="1099457" y="6085114"/>
            <a:ext cx="3502113" cy="307777"/>
          </a:xfrm>
          <a:prstGeom prst="rect">
            <a:avLst/>
          </a:prstGeom>
          <a:noFill/>
        </p:spPr>
        <p:txBody>
          <a:bodyPr wrap="none" rtlCol="0">
            <a:spAutoFit/>
          </a:bodyPr>
          <a:lstStyle/>
          <a:p>
            <a:r>
              <a:rPr lang="en-US" sz="1400" dirty="0"/>
              <a:t>Source:  WTF? What’s the Future….ADD HERE</a:t>
            </a:r>
          </a:p>
        </p:txBody>
      </p:sp>
    </p:spTree>
    <p:extLst>
      <p:ext uri="{BB962C8B-B14F-4D97-AF65-F5344CB8AC3E}">
        <p14:creationId xmlns:p14="http://schemas.microsoft.com/office/powerpoint/2010/main" val="8879654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63DFE5-7C6D-4417-A981-6F4E6ED809B8}"/>
              </a:ext>
            </a:extLst>
          </p:cNvPr>
          <p:cNvPicPr>
            <a:picLocks noChangeAspect="1"/>
          </p:cNvPicPr>
          <p:nvPr/>
        </p:nvPicPr>
        <p:blipFill>
          <a:blip r:embed="rId2"/>
          <a:stretch>
            <a:fillRect/>
          </a:stretch>
        </p:blipFill>
        <p:spPr>
          <a:xfrm>
            <a:off x="1366346" y="99621"/>
            <a:ext cx="9490840" cy="6680953"/>
          </a:xfrm>
          <a:prstGeom prst="rect">
            <a:avLst/>
          </a:prstGeom>
        </p:spPr>
      </p:pic>
    </p:spTree>
    <p:extLst>
      <p:ext uri="{BB962C8B-B14F-4D97-AF65-F5344CB8AC3E}">
        <p14:creationId xmlns:p14="http://schemas.microsoft.com/office/powerpoint/2010/main" val="3324110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F34E-E944-4DC3-A6ED-652B8FBDFA1C}"/>
              </a:ext>
            </a:extLst>
          </p:cNvPr>
          <p:cNvSpPr>
            <a:spLocks noGrp="1"/>
          </p:cNvSpPr>
          <p:nvPr>
            <p:ph type="title"/>
          </p:nvPr>
        </p:nvSpPr>
        <p:spPr/>
        <p:txBody>
          <a:bodyPr/>
          <a:lstStyle/>
          <a:p>
            <a:r>
              <a:rPr lang="en-US" b="1" dirty="0">
                <a:solidFill>
                  <a:schemeClr val="accent1">
                    <a:lumMod val="75000"/>
                  </a:schemeClr>
                </a:solidFill>
              </a:rPr>
              <a:t>Synchronized Planning</a:t>
            </a:r>
          </a:p>
        </p:txBody>
      </p:sp>
      <p:sp>
        <p:nvSpPr>
          <p:cNvPr id="3" name="Content Placeholder 2">
            <a:extLst>
              <a:ext uri="{FF2B5EF4-FFF2-40B4-BE49-F238E27FC236}">
                <a16:creationId xmlns:a16="http://schemas.microsoft.com/office/drawing/2014/main" id="{7E8CEF6F-AF18-4A7D-91B4-2CB69F6EF88A}"/>
              </a:ext>
            </a:extLst>
          </p:cNvPr>
          <p:cNvSpPr>
            <a:spLocks noGrp="1"/>
          </p:cNvSpPr>
          <p:nvPr>
            <p:ph idx="1"/>
          </p:nvPr>
        </p:nvSpPr>
        <p:spPr/>
        <p:txBody>
          <a:bodyPr>
            <a:normAutofit fontScale="92500" lnSpcReduction="10000"/>
          </a:bodyPr>
          <a:lstStyle/>
          <a:p>
            <a:r>
              <a:rPr lang="en-US" dirty="0"/>
              <a:t>Learning objectives:</a:t>
            </a:r>
          </a:p>
          <a:p>
            <a:pPr lvl="1"/>
            <a:r>
              <a:rPr lang="en-US" dirty="0"/>
              <a:t>Review level 2 capabilities enabling synchronized planning</a:t>
            </a:r>
          </a:p>
          <a:p>
            <a:pPr lvl="1"/>
            <a:r>
              <a:rPr lang="en-US" dirty="0"/>
              <a:t>Differentiate between strategic, tactical, and operational planning objectives and time frames</a:t>
            </a:r>
          </a:p>
          <a:p>
            <a:pPr lvl="1"/>
            <a:r>
              <a:rPr lang="en-US" dirty="0"/>
              <a:t>Understand the challenges of developing accurate, complete, current, usefully formatted data to support planning</a:t>
            </a:r>
          </a:p>
          <a:p>
            <a:pPr lvl="1"/>
            <a:r>
              <a:rPr lang="en-US" dirty="0"/>
              <a:t>Explain how data capture and processing technologies can be used to synchronize and optimize planning</a:t>
            </a:r>
          </a:p>
          <a:p>
            <a:r>
              <a:rPr lang="en-US" dirty="0"/>
              <a:t>Core concepts:</a:t>
            </a:r>
          </a:p>
          <a:p>
            <a:pPr lvl="1"/>
            <a:r>
              <a:rPr lang="en-US" dirty="0"/>
              <a:t>Concurrent planning</a:t>
            </a:r>
          </a:p>
          <a:p>
            <a:pPr lvl="1"/>
            <a:r>
              <a:rPr lang="en-US" dirty="0"/>
              <a:t>Digital twin, control towers, etc.</a:t>
            </a:r>
          </a:p>
          <a:p>
            <a:r>
              <a:rPr lang="en-US" dirty="0"/>
              <a:t>Highlighted technologies:</a:t>
            </a:r>
          </a:p>
          <a:p>
            <a:pPr lvl="1"/>
            <a:r>
              <a:rPr lang="en-US" dirty="0"/>
              <a:t>Blockchain</a:t>
            </a:r>
          </a:p>
          <a:p>
            <a:pPr lvl="1"/>
            <a:r>
              <a:rPr lang="en-US" dirty="0"/>
              <a:t>Cloud computing</a:t>
            </a:r>
          </a:p>
          <a:p>
            <a:pPr lvl="1"/>
            <a:r>
              <a:rPr lang="en-US" dirty="0"/>
              <a:t>IoT in supply chain</a:t>
            </a:r>
          </a:p>
          <a:p>
            <a:pPr lvl="1"/>
            <a:r>
              <a:rPr lang="en-US" dirty="0"/>
              <a:t>AI/Machine learning</a:t>
            </a:r>
          </a:p>
        </p:txBody>
      </p:sp>
    </p:spTree>
    <p:extLst>
      <p:ext uri="{BB962C8B-B14F-4D97-AF65-F5344CB8AC3E}">
        <p14:creationId xmlns:p14="http://schemas.microsoft.com/office/powerpoint/2010/main" val="962951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F34E-E944-4DC3-A6ED-652B8FBDFA1C}"/>
              </a:ext>
            </a:extLst>
          </p:cNvPr>
          <p:cNvSpPr>
            <a:spLocks noGrp="1"/>
          </p:cNvSpPr>
          <p:nvPr>
            <p:ph type="title"/>
          </p:nvPr>
        </p:nvSpPr>
        <p:spPr/>
        <p:txBody>
          <a:bodyPr/>
          <a:lstStyle/>
          <a:p>
            <a:r>
              <a:rPr lang="en-US" b="1" dirty="0">
                <a:solidFill>
                  <a:schemeClr val="accent1">
                    <a:lumMod val="75000"/>
                  </a:schemeClr>
                </a:solidFill>
              </a:rPr>
              <a:t>Smart Operations</a:t>
            </a:r>
          </a:p>
        </p:txBody>
      </p:sp>
      <p:sp>
        <p:nvSpPr>
          <p:cNvPr id="3" name="Content Placeholder 2">
            <a:extLst>
              <a:ext uri="{FF2B5EF4-FFF2-40B4-BE49-F238E27FC236}">
                <a16:creationId xmlns:a16="http://schemas.microsoft.com/office/drawing/2014/main" id="{7E8CEF6F-AF18-4A7D-91B4-2CB69F6EF88A}"/>
              </a:ext>
            </a:extLst>
          </p:cNvPr>
          <p:cNvSpPr>
            <a:spLocks noGrp="1"/>
          </p:cNvSpPr>
          <p:nvPr>
            <p:ph idx="1"/>
          </p:nvPr>
        </p:nvSpPr>
        <p:spPr/>
        <p:txBody>
          <a:bodyPr>
            <a:normAutofit/>
          </a:bodyPr>
          <a:lstStyle/>
          <a:p>
            <a:r>
              <a:rPr lang="en-US" dirty="0"/>
              <a:t>Learning objectives:</a:t>
            </a:r>
          </a:p>
          <a:p>
            <a:pPr lvl="1"/>
            <a:r>
              <a:rPr lang="en-US" dirty="0"/>
              <a:t>Review level 2 capabilities enabling smart operations</a:t>
            </a:r>
          </a:p>
          <a:p>
            <a:pPr lvl="1"/>
            <a:r>
              <a:rPr lang="en-US" dirty="0"/>
              <a:t>Understand the pros and cons of process automation</a:t>
            </a:r>
          </a:p>
          <a:p>
            <a:pPr lvl="1"/>
            <a:endParaRPr lang="en-US" dirty="0"/>
          </a:p>
          <a:p>
            <a:r>
              <a:rPr lang="en-US" dirty="0"/>
              <a:t>Core concepts:</a:t>
            </a:r>
          </a:p>
          <a:p>
            <a:pPr lvl="1"/>
            <a:r>
              <a:rPr lang="en-US" dirty="0"/>
              <a:t>On-demand production</a:t>
            </a:r>
          </a:p>
          <a:p>
            <a:r>
              <a:rPr lang="en-US" dirty="0"/>
              <a:t>Highlighted technologies:</a:t>
            </a:r>
          </a:p>
          <a:p>
            <a:pPr lvl="1"/>
            <a:r>
              <a:rPr lang="en-US" dirty="0"/>
              <a:t>Additive manufacturing</a:t>
            </a:r>
          </a:p>
          <a:p>
            <a:pPr lvl="1"/>
            <a:r>
              <a:rPr lang="en-US" dirty="0"/>
              <a:t>Process monitoring</a:t>
            </a:r>
          </a:p>
          <a:p>
            <a:endParaRPr lang="en-US" dirty="0"/>
          </a:p>
        </p:txBody>
      </p:sp>
    </p:spTree>
    <p:extLst>
      <p:ext uri="{BB962C8B-B14F-4D97-AF65-F5344CB8AC3E}">
        <p14:creationId xmlns:p14="http://schemas.microsoft.com/office/powerpoint/2010/main" val="3762674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F34E-E944-4DC3-A6ED-652B8FBDFA1C}"/>
              </a:ext>
            </a:extLst>
          </p:cNvPr>
          <p:cNvSpPr>
            <a:spLocks noGrp="1"/>
          </p:cNvSpPr>
          <p:nvPr>
            <p:ph type="title"/>
          </p:nvPr>
        </p:nvSpPr>
        <p:spPr/>
        <p:txBody>
          <a:bodyPr/>
          <a:lstStyle/>
          <a:p>
            <a:r>
              <a:rPr lang="en-US" b="1" dirty="0">
                <a:solidFill>
                  <a:schemeClr val="accent1">
                    <a:lumMod val="75000"/>
                  </a:schemeClr>
                </a:solidFill>
              </a:rPr>
              <a:t>Dynamic Fulfillment</a:t>
            </a:r>
          </a:p>
        </p:txBody>
      </p:sp>
      <p:sp>
        <p:nvSpPr>
          <p:cNvPr id="3" name="Content Placeholder 2">
            <a:extLst>
              <a:ext uri="{FF2B5EF4-FFF2-40B4-BE49-F238E27FC236}">
                <a16:creationId xmlns:a16="http://schemas.microsoft.com/office/drawing/2014/main" id="{7E8CEF6F-AF18-4A7D-91B4-2CB69F6EF88A}"/>
              </a:ext>
            </a:extLst>
          </p:cNvPr>
          <p:cNvSpPr>
            <a:spLocks noGrp="1"/>
          </p:cNvSpPr>
          <p:nvPr>
            <p:ph idx="1"/>
          </p:nvPr>
        </p:nvSpPr>
        <p:spPr/>
        <p:txBody>
          <a:bodyPr>
            <a:normAutofit/>
          </a:bodyPr>
          <a:lstStyle/>
          <a:p>
            <a:r>
              <a:rPr lang="en-US" dirty="0"/>
              <a:t>Learning objectives:</a:t>
            </a:r>
          </a:p>
          <a:p>
            <a:pPr lvl="1"/>
            <a:r>
              <a:rPr lang="en-US" dirty="0"/>
              <a:t>Review level 2 capabilities enabling dynamic fulfillment and support</a:t>
            </a:r>
          </a:p>
          <a:p>
            <a:pPr lvl="1"/>
            <a:r>
              <a:rPr lang="en-US" dirty="0"/>
              <a:t>Describe evolving fulfillment expectations and modes</a:t>
            </a:r>
          </a:p>
          <a:p>
            <a:pPr lvl="1"/>
            <a:r>
              <a:rPr lang="en-US" dirty="0"/>
              <a:t>Examine alternative technology-enabled models for after sales support</a:t>
            </a:r>
          </a:p>
          <a:p>
            <a:r>
              <a:rPr lang="en-US" dirty="0"/>
              <a:t>Core concepts:</a:t>
            </a:r>
          </a:p>
          <a:p>
            <a:pPr lvl="1"/>
            <a:r>
              <a:rPr lang="en-US" dirty="0"/>
              <a:t>Fulfillment centers versus distribution centers</a:t>
            </a:r>
          </a:p>
          <a:p>
            <a:pPr lvl="1"/>
            <a:r>
              <a:rPr lang="en-US" dirty="0"/>
              <a:t>Amazon effect, last mile</a:t>
            </a:r>
          </a:p>
          <a:p>
            <a:pPr lvl="1"/>
            <a:r>
              <a:rPr lang="en-US" dirty="0"/>
              <a:t>Omni-channel</a:t>
            </a:r>
          </a:p>
          <a:p>
            <a:r>
              <a:rPr lang="en-US" dirty="0"/>
              <a:t>Highlighted technologies:</a:t>
            </a:r>
          </a:p>
          <a:p>
            <a:pPr lvl="1"/>
            <a:r>
              <a:rPr lang="en-US" dirty="0"/>
              <a:t>Warehouse automation (robots, drones, conveyances)</a:t>
            </a:r>
          </a:p>
          <a:p>
            <a:pPr lvl="1"/>
            <a:r>
              <a:rPr lang="en-US" dirty="0"/>
              <a:t>Transportation automation (drones, automated vehicles, augmented reality)</a:t>
            </a:r>
          </a:p>
          <a:p>
            <a:pPr lvl="1"/>
            <a:r>
              <a:rPr lang="en-US" dirty="0"/>
              <a:t>On-demand (gig) capacity apps</a:t>
            </a:r>
          </a:p>
        </p:txBody>
      </p:sp>
    </p:spTree>
    <p:extLst>
      <p:ext uri="{BB962C8B-B14F-4D97-AF65-F5344CB8AC3E}">
        <p14:creationId xmlns:p14="http://schemas.microsoft.com/office/powerpoint/2010/main" val="2067224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7E01-F321-4687-8DA9-BCCB6E26F6F9}"/>
              </a:ext>
            </a:extLst>
          </p:cNvPr>
          <p:cNvSpPr>
            <a:spLocks noGrp="1"/>
          </p:cNvSpPr>
          <p:nvPr>
            <p:ph type="title"/>
          </p:nvPr>
        </p:nvSpPr>
        <p:spPr/>
        <p:txBody>
          <a:bodyPr/>
          <a:lstStyle/>
          <a:p>
            <a:r>
              <a:rPr lang="en-US" b="1" dirty="0">
                <a:solidFill>
                  <a:schemeClr val="accent1">
                    <a:lumMod val="75000"/>
                  </a:schemeClr>
                </a:solidFill>
              </a:rPr>
              <a:t>Course Conclusion: Visualizing the Future</a:t>
            </a:r>
          </a:p>
        </p:txBody>
      </p:sp>
      <p:sp>
        <p:nvSpPr>
          <p:cNvPr id="3" name="Content Placeholder 2">
            <a:extLst>
              <a:ext uri="{FF2B5EF4-FFF2-40B4-BE49-F238E27FC236}">
                <a16:creationId xmlns:a16="http://schemas.microsoft.com/office/drawing/2014/main" id="{48F54CF6-CDFC-4D2F-9720-5F040B67AD4C}"/>
              </a:ext>
            </a:extLst>
          </p:cNvPr>
          <p:cNvSpPr>
            <a:spLocks noGrp="1"/>
          </p:cNvSpPr>
          <p:nvPr>
            <p:ph idx="1"/>
          </p:nvPr>
        </p:nvSpPr>
        <p:spPr/>
        <p:txBody>
          <a:bodyPr>
            <a:normAutofit/>
          </a:bodyPr>
          <a:lstStyle/>
          <a:p>
            <a:r>
              <a:rPr lang="en-US" dirty="0"/>
              <a:t>Learning objectives:</a:t>
            </a:r>
          </a:p>
          <a:p>
            <a:pPr lvl="1"/>
            <a:r>
              <a:rPr lang="en-US" dirty="0"/>
              <a:t>Review key learnings and frameworks</a:t>
            </a:r>
          </a:p>
          <a:p>
            <a:pPr lvl="1"/>
            <a:r>
              <a:rPr lang="en-US" dirty="0"/>
              <a:t>Develop a vision for digital supply networks today, tomorrow, and in 2050</a:t>
            </a:r>
          </a:p>
          <a:p>
            <a:r>
              <a:rPr lang="en-US" dirty="0"/>
              <a:t>Core concepts:</a:t>
            </a:r>
          </a:p>
          <a:p>
            <a:r>
              <a:rPr lang="en-US" dirty="0"/>
              <a:t>Highlighted technologies:</a:t>
            </a:r>
          </a:p>
          <a:p>
            <a:pPr lvl="1"/>
            <a:r>
              <a:rPr lang="en-US" dirty="0"/>
              <a:t>Nano-tech</a:t>
            </a:r>
          </a:p>
          <a:p>
            <a:pPr lvl="1"/>
            <a:r>
              <a:rPr lang="en-US" dirty="0"/>
              <a:t>Augmented humans</a:t>
            </a:r>
          </a:p>
          <a:p>
            <a:pPr lvl="1"/>
            <a:r>
              <a:rPr lang="en-US" dirty="0"/>
              <a:t>Virtual personal assistants (on-line identities)</a:t>
            </a:r>
          </a:p>
          <a:p>
            <a:pPr lvl="1"/>
            <a:r>
              <a:rPr lang="en-US" dirty="0"/>
              <a:t>Advanced AI</a:t>
            </a:r>
          </a:p>
          <a:p>
            <a:pPr lvl="1"/>
            <a:r>
              <a:rPr lang="en-US" dirty="0"/>
              <a:t>Supply Chain as a Service (</a:t>
            </a:r>
            <a:r>
              <a:rPr lang="en-US" dirty="0" err="1"/>
              <a:t>SCaaS</a:t>
            </a:r>
            <a:r>
              <a:rPr lang="en-US" dirty="0"/>
              <a:t>)</a:t>
            </a:r>
          </a:p>
        </p:txBody>
      </p:sp>
    </p:spTree>
    <p:extLst>
      <p:ext uri="{BB962C8B-B14F-4D97-AF65-F5344CB8AC3E}">
        <p14:creationId xmlns:p14="http://schemas.microsoft.com/office/powerpoint/2010/main" val="596828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74C09D-A07E-441E-9514-D04AB885BBFA}"/>
              </a:ext>
            </a:extLst>
          </p:cNvPr>
          <p:cNvPicPr>
            <a:picLocks noChangeAspect="1"/>
          </p:cNvPicPr>
          <p:nvPr/>
        </p:nvPicPr>
        <p:blipFill>
          <a:blip r:embed="rId2"/>
          <a:stretch>
            <a:fillRect/>
          </a:stretch>
        </p:blipFill>
        <p:spPr>
          <a:xfrm>
            <a:off x="1549514" y="253038"/>
            <a:ext cx="8761133" cy="7291958"/>
          </a:xfrm>
          <a:prstGeom prst="rect">
            <a:avLst/>
          </a:prstGeom>
        </p:spPr>
      </p:pic>
    </p:spTree>
    <p:extLst>
      <p:ext uri="{BB962C8B-B14F-4D97-AF65-F5344CB8AC3E}">
        <p14:creationId xmlns:p14="http://schemas.microsoft.com/office/powerpoint/2010/main" val="2415961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EEE84E-6935-449C-B152-38AD61372F30}"/>
              </a:ext>
            </a:extLst>
          </p:cNvPr>
          <p:cNvPicPr>
            <a:picLocks noChangeAspect="1"/>
          </p:cNvPicPr>
          <p:nvPr/>
        </p:nvPicPr>
        <p:blipFill>
          <a:blip r:embed="rId2"/>
          <a:stretch>
            <a:fillRect/>
          </a:stretch>
        </p:blipFill>
        <p:spPr>
          <a:xfrm>
            <a:off x="1608083" y="164016"/>
            <a:ext cx="8739171" cy="6529967"/>
          </a:xfrm>
          <a:prstGeom prst="rect">
            <a:avLst/>
          </a:prstGeom>
        </p:spPr>
      </p:pic>
    </p:spTree>
    <p:extLst>
      <p:ext uri="{BB962C8B-B14F-4D97-AF65-F5344CB8AC3E}">
        <p14:creationId xmlns:p14="http://schemas.microsoft.com/office/powerpoint/2010/main" val="3666422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26B859-D2B4-4816-AFCB-734B8DAC62D9}"/>
              </a:ext>
            </a:extLst>
          </p:cNvPr>
          <p:cNvPicPr>
            <a:picLocks noChangeAspect="1"/>
          </p:cNvPicPr>
          <p:nvPr/>
        </p:nvPicPr>
        <p:blipFill>
          <a:blip r:embed="rId2"/>
          <a:stretch>
            <a:fillRect/>
          </a:stretch>
        </p:blipFill>
        <p:spPr>
          <a:xfrm>
            <a:off x="1457277" y="1054420"/>
            <a:ext cx="7763958" cy="5611008"/>
          </a:xfrm>
          <a:prstGeom prst="rect">
            <a:avLst/>
          </a:prstGeom>
        </p:spPr>
      </p:pic>
      <p:sp>
        <p:nvSpPr>
          <p:cNvPr id="4" name="TextBox 3">
            <a:extLst>
              <a:ext uri="{FF2B5EF4-FFF2-40B4-BE49-F238E27FC236}">
                <a16:creationId xmlns:a16="http://schemas.microsoft.com/office/drawing/2014/main" id="{297BBA90-8462-4BD1-9C55-5AC94EB42294}"/>
              </a:ext>
            </a:extLst>
          </p:cNvPr>
          <p:cNvSpPr txBox="1"/>
          <p:nvPr/>
        </p:nvSpPr>
        <p:spPr>
          <a:xfrm>
            <a:off x="1408386" y="704193"/>
            <a:ext cx="4575420" cy="369332"/>
          </a:xfrm>
          <a:prstGeom prst="rect">
            <a:avLst/>
          </a:prstGeom>
          <a:noFill/>
        </p:spPr>
        <p:txBody>
          <a:bodyPr wrap="none" rtlCol="0">
            <a:spAutoFit/>
          </a:bodyPr>
          <a:lstStyle/>
          <a:p>
            <a:r>
              <a:rPr lang="en-US" dirty="0"/>
              <a:t>Hype Cycle for Supply Chain Execution Systems</a:t>
            </a:r>
          </a:p>
        </p:txBody>
      </p:sp>
    </p:spTree>
    <p:extLst>
      <p:ext uri="{BB962C8B-B14F-4D97-AF65-F5344CB8AC3E}">
        <p14:creationId xmlns:p14="http://schemas.microsoft.com/office/powerpoint/2010/main" val="572975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8A874A-095F-4059-89CF-646EE29C713E}"/>
              </a:ext>
            </a:extLst>
          </p:cNvPr>
          <p:cNvPicPr>
            <a:picLocks noChangeAspect="1"/>
          </p:cNvPicPr>
          <p:nvPr/>
        </p:nvPicPr>
        <p:blipFill>
          <a:blip r:embed="rId3"/>
          <a:stretch>
            <a:fillRect/>
          </a:stretch>
        </p:blipFill>
        <p:spPr>
          <a:xfrm>
            <a:off x="1030014" y="53554"/>
            <a:ext cx="10163503" cy="6771900"/>
          </a:xfrm>
          <a:prstGeom prst="rect">
            <a:avLst/>
          </a:prstGeom>
        </p:spPr>
      </p:pic>
    </p:spTree>
    <p:extLst>
      <p:ext uri="{BB962C8B-B14F-4D97-AF65-F5344CB8AC3E}">
        <p14:creationId xmlns:p14="http://schemas.microsoft.com/office/powerpoint/2010/main" val="85419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3BAE-4B95-47FB-A170-1D1A219C7FD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4E84E7F-6EEA-4BC7-A5D3-875004DC63C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4B1E3B-316D-4CD7-A7D7-CE1EA1687339}" type="slidenum">
              <a:rPr lang="en-US" smtClean="0"/>
              <a:pPr/>
              <a:t>5</a:t>
            </a:fld>
            <a:endParaRPr lang="en-US"/>
          </a:p>
        </p:txBody>
      </p:sp>
      <p:pic>
        <p:nvPicPr>
          <p:cNvPr id="2050" name="Picture 2" descr="Image result for us labor productivity graph">
            <a:extLst>
              <a:ext uri="{FF2B5EF4-FFF2-40B4-BE49-F238E27FC236}">
                <a16:creationId xmlns:a16="http://schemas.microsoft.com/office/drawing/2014/main" id="{5309D96F-B86A-490D-AAB3-B5BB8D32A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530" y="362414"/>
            <a:ext cx="11582399" cy="5791201"/>
          </a:xfrm>
          <a:prstGeom prst="rect">
            <a:avLst/>
          </a:prstGeom>
          <a:noFill/>
          <a:extLst>
            <a:ext uri="{909E8E84-426E-40DD-AFC4-6F175D3DCCD1}">
              <a14:hiddenFill xmlns:a14="http://schemas.microsoft.com/office/drawing/2010/main">
                <a:solidFill>
                  <a:srgbClr val="FFFFFF"/>
                </a:solidFill>
              </a14:hiddenFill>
            </a:ext>
          </a:extLst>
        </p:spPr>
      </p:pic>
      <p:grpSp>
        <p:nvGrpSpPr>
          <p:cNvPr id="2052" name="Group 2051">
            <a:extLst>
              <a:ext uri="{FF2B5EF4-FFF2-40B4-BE49-F238E27FC236}">
                <a16:creationId xmlns:a16="http://schemas.microsoft.com/office/drawing/2014/main" id="{7829E6B6-1288-4464-9790-8C0071681A42}"/>
              </a:ext>
            </a:extLst>
          </p:cNvPr>
          <p:cNvGrpSpPr/>
          <p:nvPr/>
        </p:nvGrpSpPr>
        <p:grpSpPr>
          <a:xfrm>
            <a:off x="5145315" y="1342571"/>
            <a:ext cx="5464629" cy="2547258"/>
            <a:chOff x="5145315" y="1342571"/>
            <a:chExt cx="5464629" cy="2547258"/>
          </a:xfrm>
        </p:grpSpPr>
        <p:grpSp>
          <p:nvGrpSpPr>
            <p:cNvPr id="25" name="Group 24">
              <a:extLst>
                <a:ext uri="{FF2B5EF4-FFF2-40B4-BE49-F238E27FC236}">
                  <a16:creationId xmlns:a16="http://schemas.microsoft.com/office/drawing/2014/main" id="{7B200C95-76C4-4803-A101-93E1F4587E71}"/>
                </a:ext>
              </a:extLst>
            </p:cNvPr>
            <p:cNvGrpSpPr/>
            <p:nvPr/>
          </p:nvGrpSpPr>
          <p:grpSpPr>
            <a:xfrm>
              <a:off x="8561978" y="1342571"/>
              <a:ext cx="2047966" cy="1506753"/>
              <a:chOff x="8503920" y="1328057"/>
              <a:chExt cx="2047966" cy="1506753"/>
            </a:xfrm>
          </p:grpSpPr>
          <p:cxnSp>
            <p:nvCxnSpPr>
              <p:cNvPr id="8" name="Straight Connector 7">
                <a:extLst>
                  <a:ext uri="{FF2B5EF4-FFF2-40B4-BE49-F238E27FC236}">
                    <a16:creationId xmlns:a16="http://schemas.microsoft.com/office/drawing/2014/main" id="{8AA7330A-703F-4ED9-9C55-FCA6B28A23CB}"/>
                  </a:ext>
                </a:extLst>
              </p:cNvPr>
              <p:cNvCxnSpPr>
                <a:cxnSpLocks/>
              </p:cNvCxnSpPr>
              <p:nvPr/>
            </p:nvCxnSpPr>
            <p:spPr>
              <a:xfrm flipV="1">
                <a:off x="8503920" y="1328057"/>
                <a:ext cx="2047966" cy="1506753"/>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84C14B-325A-4941-98FD-483CE8087C3F}"/>
                  </a:ext>
                </a:extLst>
              </p:cNvPr>
              <p:cNvSpPr txBox="1"/>
              <p:nvPr/>
            </p:nvSpPr>
            <p:spPr>
              <a:xfrm>
                <a:off x="8752114" y="1807028"/>
                <a:ext cx="647934" cy="369332"/>
              </a:xfrm>
              <a:prstGeom prst="rect">
                <a:avLst/>
              </a:prstGeom>
              <a:noFill/>
            </p:spPr>
            <p:txBody>
              <a:bodyPr wrap="none" rtlCol="0">
                <a:spAutoFit/>
              </a:bodyPr>
              <a:lstStyle/>
              <a:p>
                <a:r>
                  <a:rPr lang="en-US" b="1" dirty="0">
                    <a:solidFill>
                      <a:srgbClr val="00B050"/>
                    </a:solidFill>
                  </a:rPr>
                  <a:t>2.7%</a:t>
                </a:r>
              </a:p>
            </p:txBody>
          </p:sp>
        </p:grpSp>
        <p:grpSp>
          <p:nvGrpSpPr>
            <p:cNvPr id="2048" name="Group 2047">
              <a:extLst>
                <a:ext uri="{FF2B5EF4-FFF2-40B4-BE49-F238E27FC236}">
                  <a16:creationId xmlns:a16="http://schemas.microsoft.com/office/drawing/2014/main" id="{A51944EB-ADCD-4E88-8477-C6E2F27797B0}"/>
                </a:ext>
              </a:extLst>
            </p:cNvPr>
            <p:cNvGrpSpPr/>
            <p:nvPr/>
          </p:nvGrpSpPr>
          <p:grpSpPr>
            <a:xfrm>
              <a:off x="5145315" y="2834810"/>
              <a:ext cx="3416663" cy="1055019"/>
              <a:chOff x="5087257" y="2834810"/>
              <a:chExt cx="3416663" cy="1055019"/>
            </a:xfrm>
          </p:grpSpPr>
          <p:cxnSp>
            <p:nvCxnSpPr>
              <p:cNvPr id="6" name="Straight Connector 5">
                <a:extLst>
                  <a:ext uri="{FF2B5EF4-FFF2-40B4-BE49-F238E27FC236}">
                    <a16:creationId xmlns:a16="http://schemas.microsoft.com/office/drawing/2014/main" id="{3C791739-35F8-47D3-B629-273922623208}"/>
                  </a:ext>
                </a:extLst>
              </p:cNvPr>
              <p:cNvCxnSpPr>
                <a:cxnSpLocks/>
              </p:cNvCxnSpPr>
              <p:nvPr/>
            </p:nvCxnSpPr>
            <p:spPr>
              <a:xfrm flipV="1">
                <a:off x="5087257" y="2866233"/>
                <a:ext cx="3416663" cy="102359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48DFDB-780F-43C2-8BCB-9EBDE069B5C1}"/>
                  </a:ext>
                </a:extLst>
              </p:cNvPr>
              <p:cNvSpPr txBox="1"/>
              <p:nvPr/>
            </p:nvSpPr>
            <p:spPr>
              <a:xfrm>
                <a:off x="6676571" y="2834810"/>
                <a:ext cx="647934" cy="369332"/>
              </a:xfrm>
              <a:prstGeom prst="rect">
                <a:avLst/>
              </a:prstGeom>
              <a:noFill/>
            </p:spPr>
            <p:txBody>
              <a:bodyPr wrap="none" rtlCol="0">
                <a:spAutoFit/>
              </a:bodyPr>
              <a:lstStyle/>
              <a:p>
                <a:r>
                  <a:rPr lang="en-US" b="1" dirty="0">
                    <a:solidFill>
                      <a:srgbClr val="FF0000"/>
                    </a:solidFill>
                  </a:rPr>
                  <a:t>1.4%</a:t>
                </a:r>
              </a:p>
            </p:txBody>
          </p:sp>
        </p:grpSp>
      </p:grpSp>
      <p:grpSp>
        <p:nvGrpSpPr>
          <p:cNvPr id="30" name="Group 29">
            <a:extLst>
              <a:ext uri="{FF2B5EF4-FFF2-40B4-BE49-F238E27FC236}">
                <a16:creationId xmlns:a16="http://schemas.microsoft.com/office/drawing/2014/main" id="{E10F8DAC-A637-4A25-9BBE-0A0BB7FBD891}"/>
              </a:ext>
            </a:extLst>
          </p:cNvPr>
          <p:cNvGrpSpPr/>
          <p:nvPr/>
        </p:nvGrpSpPr>
        <p:grpSpPr>
          <a:xfrm>
            <a:off x="10649858" y="1095829"/>
            <a:ext cx="1012371" cy="583343"/>
            <a:chOff x="10591800" y="1095829"/>
            <a:chExt cx="1012371" cy="583343"/>
          </a:xfrm>
        </p:grpSpPr>
        <p:cxnSp>
          <p:nvCxnSpPr>
            <p:cNvPr id="13" name="Straight Connector 12">
              <a:extLst>
                <a:ext uri="{FF2B5EF4-FFF2-40B4-BE49-F238E27FC236}">
                  <a16:creationId xmlns:a16="http://schemas.microsoft.com/office/drawing/2014/main" id="{554F315B-5F08-4EFC-A108-8F93BB11D538}"/>
                </a:ext>
              </a:extLst>
            </p:cNvPr>
            <p:cNvCxnSpPr>
              <a:cxnSpLocks/>
            </p:cNvCxnSpPr>
            <p:nvPr/>
          </p:nvCxnSpPr>
          <p:spPr>
            <a:xfrm flipV="1">
              <a:off x="10591800" y="1095829"/>
              <a:ext cx="1012371" cy="19594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19A58AF-3A27-45C4-9390-E3B565D8A596}"/>
                </a:ext>
              </a:extLst>
            </p:cNvPr>
            <p:cNvSpPr txBox="1"/>
            <p:nvPr/>
          </p:nvSpPr>
          <p:spPr>
            <a:xfrm>
              <a:off x="10908339" y="1309840"/>
              <a:ext cx="647934" cy="369332"/>
            </a:xfrm>
            <a:prstGeom prst="rect">
              <a:avLst/>
            </a:prstGeom>
            <a:noFill/>
          </p:spPr>
          <p:txBody>
            <a:bodyPr wrap="none" rtlCol="0">
              <a:spAutoFit/>
            </a:bodyPr>
            <a:lstStyle/>
            <a:p>
              <a:r>
                <a:rPr lang="en-US" b="1" dirty="0">
                  <a:solidFill>
                    <a:srgbClr val="FF0000"/>
                  </a:solidFill>
                </a:rPr>
                <a:t>0.8%</a:t>
              </a:r>
            </a:p>
          </p:txBody>
        </p:sp>
      </p:grpSp>
    </p:spTree>
    <p:extLst>
      <p:ext uri="{BB962C8B-B14F-4D97-AF65-F5344CB8AC3E}">
        <p14:creationId xmlns:p14="http://schemas.microsoft.com/office/powerpoint/2010/main" val="35640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27553-F27C-4165-9881-79739A31ADB4}"/>
              </a:ext>
            </a:extLst>
          </p:cNvPr>
          <p:cNvSpPr>
            <a:spLocks noGrp="1"/>
          </p:cNvSpPr>
          <p:nvPr>
            <p:ph type="title"/>
          </p:nvPr>
        </p:nvSpPr>
        <p:spPr>
          <a:xfrm>
            <a:off x="838200" y="500062"/>
            <a:ext cx="10515600" cy="1325563"/>
          </a:xfrm>
        </p:spPr>
        <p:txBody>
          <a:bodyPr/>
          <a:lstStyle/>
          <a:p>
            <a:r>
              <a:rPr lang="en-US" b="1" dirty="0">
                <a:solidFill>
                  <a:schemeClr val="accent1"/>
                </a:solidFill>
              </a:rPr>
              <a:t>Learning Objectives:  </a:t>
            </a:r>
            <a:r>
              <a:rPr lang="en-US" dirty="0"/>
              <a:t>What Do Students Need to Know about “Digital” Supply Chains?</a:t>
            </a:r>
          </a:p>
        </p:txBody>
      </p:sp>
      <p:sp>
        <p:nvSpPr>
          <p:cNvPr id="3" name="Content Placeholder 2">
            <a:extLst>
              <a:ext uri="{FF2B5EF4-FFF2-40B4-BE49-F238E27FC236}">
                <a16:creationId xmlns:a16="http://schemas.microsoft.com/office/drawing/2014/main" id="{F486507B-4B7A-49ED-B684-C5809299F0B5}"/>
              </a:ext>
            </a:extLst>
          </p:cNvPr>
          <p:cNvSpPr>
            <a:spLocks noGrp="1"/>
          </p:cNvSpPr>
          <p:nvPr>
            <p:ph idx="1"/>
          </p:nvPr>
        </p:nvSpPr>
        <p:spPr>
          <a:xfrm>
            <a:off x="838200" y="1937385"/>
            <a:ext cx="10515600" cy="4351338"/>
          </a:xfrm>
        </p:spPr>
        <p:txBody>
          <a:bodyPr/>
          <a:lstStyle/>
          <a:p>
            <a:r>
              <a:rPr lang="en-US" dirty="0"/>
              <a:t>Understanding of the technology landscape</a:t>
            </a:r>
          </a:p>
          <a:p>
            <a:pPr lvl="1"/>
            <a:r>
              <a:rPr lang="en-US" dirty="0"/>
              <a:t>Examples of technology solutions</a:t>
            </a:r>
          </a:p>
          <a:p>
            <a:pPr lvl="1"/>
            <a:r>
              <a:rPr lang="en-US" dirty="0"/>
              <a:t>Organizing framework/Categories of technology</a:t>
            </a:r>
          </a:p>
          <a:p>
            <a:r>
              <a:rPr lang="en-US" dirty="0"/>
              <a:t>Facility with terminology</a:t>
            </a:r>
          </a:p>
          <a:p>
            <a:r>
              <a:rPr lang="en-US" dirty="0"/>
              <a:t>Understanding of opportunities, capabilities enabled by digital technologies</a:t>
            </a:r>
          </a:p>
          <a:p>
            <a:r>
              <a:rPr lang="en-US" dirty="0"/>
              <a:t>Appreciation for scope of change required, implementation challenges, etc. </a:t>
            </a:r>
          </a:p>
          <a:p>
            <a:r>
              <a:rPr lang="en-US" dirty="0"/>
              <a:t>Knowledge of change management best practices</a:t>
            </a:r>
          </a:p>
        </p:txBody>
      </p:sp>
    </p:spTree>
    <p:extLst>
      <p:ext uri="{BB962C8B-B14F-4D97-AF65-F5344CB8AC3E}">
        <p14:creationId xmlns:p14="http://schemas.microsoft.com/office/powerpoint/2010/main" val="118197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EE57-A01A-44AE-9D35-0C4EB1DFBB31}"/>
              </a:ext>
            </a:extLst>
          </p:cNvPr>
          <p:cNvSpPr>
            <a:spLocks noGrp="1"/>
          </p:cNvSpPr>
          <p:nvPr>
            <p:ph type="title"/>
          </p:nvPr>
        </p:nvSpPr>
        <p:spPr>
          <a:xfrm>
            <a:off x="970280" y="2356485"/>
            <a:ext cx="10515600" cy="1325563"/>
          </a:xfrm>
        </p:spPr>
        <p:txBody>
          <a:bodyPr>
            <a:normAutofit/>
          </a:bodyPr>
          <a:lstStyle/>
          <a:p>
            <a:r>
              <a:rPr lang="en-US" dirty="0"/>
              <a:t>A “scenario” (next two slides) to stimulate interest and discussion of the “digital supply chain”</a:t>
            </a:r>
          </a:p>
        </p:txBody>
      </p:sp>
    </p:spTree>
    <p:extLst>
      <p:ext uri="{BB962C8B-B14F-4D97-AF65-F5344CB8AC3E}">
        <p14:creationId xmlns:p14="http://schemas.microsoft.com/office/powerpoint/2010/main" val="47521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7672AC7-D6C1-4A87-B66B-84AB781281B2}"/>
              </a:ext>
            </a:extLst>
          </p:cNvPr>
          <p:cNvSpPr txBox="1">
            <a:spLocks/>
          </p:cNvSpPr>
          <p:nvPr/>
        </p:nvSpPr>
        <p:spPr>
          <a:xfrm>
            <a:off x="422090" y="72829"/>
            <a:ext cx="10959402" cy="691869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sz="2200" b="1" dirty="0"/>
              <a:t>The Order</a:t>
            </a:r>
          </a:p>
          <a:p>
            <a:pPr marL="0" indent="0">
              <a:lnSpc>
                <a:spcPts val="2000"/>
              </a:lnSpc>
              <a:buFont typeface="Arial" panose="020B0604020202020204" pitchFamily="34" charset="0"/>
              <a:buNone/>
            </a:pPr>
            <a:r>
              <a:rPr lang="en-US" sz="2200" dirty="0"/>
              <a:t>One morning in the not too distant future, you receive a text message at 7:00 a.m. from your toaster oven as it browns your morning slice of cinnamon bread.  The text says that a sensor in the oven has detected that one of the heating elements is about to burn out, and given the predicted remaining useful life of the oven’s other components, it would be best to replace the oven now, rather than to repair it.  </a:t>
            </a:r>
          </a:p>
          <a:p>
            <a:pPr marL="0" indent="0">
              <a:lnSpc>
                <a:spcPts val="2000"/>
              </a:lnSpc>
              <a:buFont typeface="Arial" panose="020B0604020202020204" pitchFamily="34" charset="0"/>
              <a:buNone/>
            </a:pPr>
            <a:r>
              <a:rPr lang="en-US" sz="2200" dirty="0"/>
              <a:t>The text actually came from ODI, your “Online Digital Identity,” which is connected to all your devices. ODI immediately sends you pictures and brief descriptions of 2-3 new toaster oven options and prices.  Because ODI has interacted with you for years, observing your toasting habits as well as other aspects of your life, it can select oven styles (size, shape, color) and features (number of heating elements, settings, etc.), that you are likely to find appealing, while also optimizing a value algorithm (benefit/cost).  To develop these recommendations, ODI worked with </a:t>
            </a:r>
            <a:r>
              <a:rPr lang="en-US" sz="2200" dirty="0" err="1"/>
              <a:t>Megazon</a:t>
            </a:r>
            <a:r>
              <a:rPr lang="en-US" sz="2200" dirty="0"/>
              <a:t> (an online retailer). It took 15 milliseconds for </a:t>
            </a:r>
            <a:r>
              <a:rPr lang="en-US" sz="2200" dirty="0" err="1"/>
              <a:t>Megazon’s</a:t>
            </a:r>
            <a:r>
              <a:rPr lang="en-US" sz="2200" dirty="0"/>
              <a:t> design engine to receive the design parameters from ODI and respond with recommended configurations.  </a:t>
            </a:r>
          </a:p>
          <a:p>
            <a:pPr marL="0" indent="0">
              <a:lnSpc>
                <a:spcPts val="2000"/>
              </a:lnSpc>
              <a:buFont typeface="Arial" panose="020B0604020202020204" pitchFamily="34" charset="0"/>
              <a:buNone/>
            </a:pPr>
            <a:r>
              <a:rPr lang="en-US" sz="2200" dirty="0"/>
              <a:t>You can select one of the options, or use a drop down menu to add or change any of the features, with immediate price updates.  </a:t>
            </a:r>
            <a:r>
              <a:rPr lang="en-US" sz="2200" dirty="0" err="1"/>
              <a:t>Megazon</a:t>
            </a:r>
            <a:r>
              <a:rPr lang="en-US" sz="2200" dirty="0"/>
              <a:t> provides the prices using its demand planning system, which instantly combines information about you (income, location, reward status, and other demographics) with its own internal operating data (e.g., current delivery capacity, forecast of suppliers’ production utilization levels, etc.). Once you are satisfied with a one-of-a-kind toaster oven design and price, ODI places the order with </a:t>
            </a:r>
            <a:r>
              <a:rPr lang="en-US" sz="2200" dirty="0" err="1"/>
              <a:t>Megazon</a:t>
            </a:r>
            <a:r>
              <a:rPr lang="en-US" sz="2200" dirty="0"/>
              <a:t>, which logs the transaction on a “blockchain” (where it is authenticated and funds are immediately transferred) and then replies with a thank-you message, a receipt (which ODI stores for you), and a notice that the oven will be delivered that afternoon.  Meanwhile, you place your old toaster on your front porch for recycling.  It’s now 7:05 a.m.</a:t>
            </a:r>
          </a:p>
        </p:txBody>
      </p:sp>
    </p:spTree>
    <p:extLst>
      <p:ext uri="{BB962C8B-B14F-4D97-AF65-F5344CB8AC3E}">
        <p14:creationId xmlns:p14="http://schemas.microsoft.com/office/powerpoint/2010/main" val="35865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5000" fill="hold"/>
                                        <p:tgtEl>
                                          <p:spTgt spid="4"/>
                                        </p:tgtEl>
                                        <p:attrNameLst>
                                          <p:attrName>ppt_x</p:attrName>
                                        </p:attrNameLst>
                                      </p:cBhvr>
                                      <p:tavLst>
                                        <p:tav tm="0">
                                          <p:val>
                                            <p:strVal val="#ppt_x"/>
                                          </p:val>
                                        </p:tav>
                                        <p:tav tm="100000">
                                          <p:val>
                                            <p:strVal val="#ppt_x"/>
                                          </p:val>
                                        </p:tav>
                                      </p:tavLst>
                                    </p:anim>
                                    <p:anim calcmode="lin" valueType="num">
                                      <p:cBhvr additive="base">
                                        <p:cTn id="8" dur="450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26A3DA5-59DE-4446-9C15-EEEA790DADA2}"/>
              </a:ext>
            </a:extLst>
          </p:cNvPr>
          <p:cNvSpPr txBox="1">
            <a:spLocks/>
          </p:cNvSpPr>
          <p:nvPr/>
        </p:nvSpPr>
        <p:spPr>
          <a:xfrm>
            <a:off x="582627" y="311917"/>
            <a:ext cx="10959402" cy="631036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buFont typeface="Arial" panose="020B0604020202020204" pitchFamily="34" charset="0"/>
              <a:buNone/>
            </a:pPr>
            <a:r>
              <a:rPr lang="en-US" sz="2200" b="1" dirty="0"/>
              <a:t>The Response</a:t>
            </a:r>
          </a:p>
          <a:p>
            <a:pPr marL="0" indent="0">
              <a:lnSpc>
                <a:spcPts val="2000"/>
              </a:lnSpc>
              <a:buFont typeface="Arial" panose="020B0604020202020204" pitchFamily="34" charset="0"/>
              <a:buNone/>
            </a:pPr>
            <a:r>
              <a:rPr lang="en-US" sz="2200" dirty="0" err="1"/>
              <a:t>Megazon</a:t>
            </a:r>
            <a:r>
              <a:rPr lang="en-US" sz="2200" dirty="0"/>
              <a:t> immediately sends the toaster oven design out for bid to several vendors that have fulfillment centers located within four hours travel time from your home.  Each vendor bids on the job using its own “cost-to-serve</a:t>
            </a:r>
            <a:r>
              <a:rPr lang="en-US" sz="2200"/>
              <a:t>” intelligent calculator</a:t>
            </a:r>
            <a:r>
              <a:rPr lang="en-US" sz="2200" dirty="0"/>
              <a:t>, which incorporates data on the availability of materials and production capacity both in-house and at suppliers.  In less than one second, an auction is completed, a vendor, Printhub.com, is selected, and the order is transmitted. </a:t>
            </a:r>
          </a:p>
          <a:p>
            <a:pPr marL="0" indent="0">
              <a:lnSpc>
                <a:spcPts val="2000"/>
              </a:lnSpc>
              <a:buFont typeface="Arial" panose="020B0604020202020204" pitchFamily="34" charset="0"/>
              <a:buNone/>
            </a:pPr>
            <a:r>
              <a:rPr lang="en-US" sz="2200" dirty="0"/>
              <a:t>At one of </a:t>
            </a:r>
            <a:r>
              <a:rPr lang="en-US" sz="2200" dirty="0" err="1"/>
              <a:t>Printhub’s</a:t>
            </a:r>
            <a:r>
              <a:rPr lang="en-US" sz="2200" dirty="0"/>
              <a:t> fulfillment centers (selected based on proximity and current workload), the order is scheduled by the manufacturing execution system (MES), and 3D printers immediately begin printing unique structural parts for the oven, while robots pull and kit the needed standard components from inventory. By 8:30 a.m., a completed kit is conveyed to an assembly area, where robots assemble, pack, and deliver the oven to the shipping area. It is picked up there by </a:t>
            </a:r>
            <a:r>
              <a:rPr lang="en-US" sz="2200" dirty="0" err="1"/>
              <a:t>Megazon’s</a:t>
            </a:r>
            <a:r>
              <a:rPr lang="en-US" sz="2200" dirty="0"/>
              <a:t> delivery service, either by a drone (air or land) or by one of your neighbors who is making a few extra bucks working for </a:t>
            </a:r>
            <a:r>
              <a:rPr lang="en-US" sz="2200" dirty="0" err="1"/>
              <a:t>SuperLift</a:t>
            </a:r>
            <a:r>
              <a:rPr lang="en-US" sz="2200" dirty="0"/>
              <a:t> home delivery.  </a:t>
            </a:r>
            <a:r>
              <a:rPr lang="en-US" sz="2200" dirty="0" err="1"/>
              <a:t>Megazon’s</a:t>
            </a:r>
            <a:r>
              <a:rPr lang="en-US" sz="2200" dirty="0"/>
              <a:t> transportation management system (TMS) chooses the delivery mode and timing based on its evaluation of traffic patterns, availability of drone or driver capacity, and cost. The oven is delivered to your doorstep or nearby lockbox, based on your recorded preference, and a text is sent to you at the moment of delivery. The deliverer also picks up your old oven and delivers it to a nearby refurbishment/recycling center, which happens to be located next door to </a:t>
            </a:r>
            <a:r>
              <a:rPr lang="en-US" sz="2200" dirty="0" err="1"/>
              <a:t>Printhub’s</a:t>
            </a:r>
            <a:r>
              <a:rPr lang="en-US" sz="2200" dirty="0"/>
              <a:t> fulfillment center.</a:t>
            </a:r>
          </a:p>
        </p:txBody>
      </p:sp>
    </p:spTree>
    <p:extLst>
      <p:ext uri="{BB962C8B-B14F-4D97-AF65-F5344CB8AC3E}">
        <p14:creationId xmlns:p14="http://schemas.microsoft.com/office/powerpoint/2010/main" val="206106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40000" fill="hold"/>
                                        <p:tgtEl>
                                          <p:spTgt spid="4"/>
                                        </p:tgtEl>
                                        <p:attrNameLst>
                                          <p:attrName>ppt_x</p:attrName>
                                        </p:attrNameLst>
                                      </p:cBhvr>
                                      <p:tavLst>
                                        <p:tav tm="0">
                                          <p:val>
                                            <p:strVal val="#ppt_x"/>
                                          </p:val>
                                        </p:tav>
                                        <p:tav tm="100000">
                                          <p:val>
                                            <p:strVal val="#ppt_x"/>
                                          </p:val>
                                        </p:tav>
                                      </p:tavLst>
                                    </p:anim>
                                    <p:anim calcmode="lin" valueType="num">
                                      <p:cBhvr additive="base">
                                        <p:cTn id="8" dur="40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ASCM Palette 2018">
      <a:dk1>
        <a:srgbClr val="000000"/>
      </a:dk1>
      <a:lt1>
        <a:srgbClr val="FFFFFF"/>
      </a:lt1>
      <a:dk2>
        <a:srgbClr val="006936"/>
      </a:dk2>
      <a:lt2>
        <a:srgbClr val="EDF3F2"/>
      </a:lt2>
      <a:accent1>
        <a:srgbClr val="3CB149"/>
      </a:accent1>
      <a:accent2>
        <a:srgbClr val="82C341"/>
      </a:accent2>
      <a:accent3>
        <a:srgbClr val="C6CDD1"/>
      </a:accent3>
      <a:accent4>
        <a:srgbClr val="9DA3B3"/>
      </a:accent4>
      <a:accent5>
        <a:srgbClr val="495965"/>
      </a:accent5>
      <a:accent6>
        <a:srgbClr val="333A48"/>
      </a:accent6>
      <a:hlink>
        <a:srgbClr val="830028"/>
      </a:hlink>
      <a:folHlink>
        <a:srgbClr val="8869A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90000"/>
          </a:lnSpc>
          <a:defRPr sz="1400" dirty="0" smtClean="0"/>
        </a:defPPr>
      </a:lstStyle>
    </a:txDef>
  </a:objectDefaults>
  <a:extraClrSchemeLst/>
  <a:extLst>
    <a:ext uri="{05A4C25C-085E-4340-85A3-A5531E510DB2}">
      <thm15:themeFamily xmlns:thm15="http://schemas.microsoft.com/office/thememl/2012/main" name="ASCM_PPT_Template_2020" id="{FE9CA32F-920D-3E4C-8AD4-B54A87238BDE}" vid="{57BC466D-6C07-4344-9402-A046B5716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17AA3F3CA3CF4CBA110048476AB8E0" ma:contentTypeVersion="13" ma:contentTypeDescription="Create a new document." ma:contentTypeScope="" ma:versionID="7e495a9bcb22cfc4d98406b52c01b87d">
  <xsd:schema xmlns:xsd="http://www.w3.org/2001/XMLSchema" xmlns:xs="http://www.w3.org/2001/XMLSchema" xmlns:p="http://schemas.microsoft.com/office/2006/metadata/properties" xmlns:ns2="dde2ee2c-7e9d-4919-a1ec-0e11962e8ad4" xmlns:ns3="f6914089-6adb-4fdd-a1c3-ccde3185268c" targetNamespace="http://schemas.microsoft.com/office/2006/metadata/properties" ma:root="true" ma:fieldsID="21d4e753297bc72215f0d5207402c52c" ns2:_="" ns3:_="">
    <xsd:import namespace="dde2ee2c-7e9d-4919-a1ec-0e11962e8ad4"/>
    <xsd:import namespace="f6914089-6adb-4fdd-a1c3-ccde31852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e2ee2c-7e9d-4919-a1ec-0e11962e8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914089-6adb-4fdd-a1c3-ccde3185268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0D0A8C-AB74-4D49-B0C4-692AC756D313}">
  <ds:schemaRefs>
    <ds:schemaRef ds:uri="http://schemas.microsoft.com/office/2006/metadata/properties"/>
    <ds:schemaRef ds:uri="6168330d-faf0-4ef6-88ab-3aa6962b222c"/>
    <ds:schemaRef ds:uri="http://schemas.microsoft.com/office/2006/documentManagement/types"/>
    <ds:schemaRef ds:uri="http://schemas.microsoft.com/office/infopath/2007/PartnerControls"/>
    <ds:schemaRef ds:uri="http://purl.org/dc/elements/1.1/"/>
    <ds:schemaRef ds:uri="http://purl.org/dc/term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0D7FCB2-423E-4927-A10A-47D90606F6AB}">
  <ds:schemaRefs>
    <ds:schemaRef ds:uri="http://schemas.microsoft.com/sharepoint/v3/contenttype/forms"/>
  </ds:schemaRefs>
</ds:datastoreItem>
</file>

<file path=customXml/itemProps3.xml><?xml version="1.0" encoding="utf-8"?>
<ds:datastoreItem xmlns:ds="http://schemas.openxmlformats.org/officeDocument/2006/customXml" ds:itemID="{3C17B539-AC30-4149-B633-143850F3761F}"/>
</file>

<file path=docProps/app.xml><?xml version="1.0" encoding="utf-8"?>
<Properties xmlns="http://schemas.openxmlformats.org/officeDocument/2006/extended-properties" xmlns:vt="http://schemas.openxmlformats.org/officeDocument/2006/docPropsVTypes">
  <Template>ASCM_PPT_Template_2020</Template>
  <TotalTime>2</TotalTime>
  <Words>4993</Words>
  <Application>Microsoft Office PowerPoint</Application>
  <PresentationFormat>Widescreen</PresentationFormat>
  <Paragraphs>631</Paragraphs>
  <Slides>48</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CenturyStd-Book</vt:lpstr>
      <vt:lpstr>CenturyStd-BookItalic</vt:lpstr>
      <vt:lpstr>Franklin Gothic Book</vt:lpstr>
      <vt:lpstr>Franklin Gothic Medium</vt:lpstr>
      <vt:lpstr>Georgia</vt:lpstr>
      <vt:lpstr>System Font Regular</vt:lpstr>
      <vt:lpstr>Times New Roman</vt:lpstr>
      <vt:lpstr>Wingdings</vt:lpstr>
      <vt:lpstr>Office Theme</vt:lpstr>
      <vt:lpstr>Proposed Outline for a Course on Digital Supply Chain Management</vt:lpstr>
      <vt:lpstr>Course Outline</vt:lpstr>
      <vt:lpstr>Introduction</vt:lpstr>
      <vt:lpstr>PowerPoint Presentation</vt:lpstr>
      <vt:lpstr>PowerPoint Presentation</vt:lpstr>
      <vt:lpstr>Learning Objectives:  What Do Students Need to Know about “Digital” Supply Chains?</vt:lpstr>
      <vt:lpstr>A “scenario” (next two slides) to stimulate interest and discussion of the “digital supply chain”</vt:lpstr>
      <vt:lpstr>PowerPoint Presentation</vt:lpstr>
      <vt:lpstr>PowerPoint Presentation</vt:lpstr>
      <vt:lpstr>Technology Evolution and Business Model Emergence</vt:lpstr>
      <vt:lpstr>Implications/Predictions: Dematerialized</vt:lpstr>
      <vt:lpstr>Dematerialization of Value</vt:lpstr>
      <vt:lpstr>Implications/Predictions: Service Platforms</vt:lpstr>
      <vt:lpstr>PowerPoint Presentation</vt:lpstr>
      <vt:lpstr>PowerPoint Presentation</vt:lpstr>
      <vt:lpstr>PowerPoint Presentation</vt:lpstr>
      <vt:lpstr>Digital Supply Networks and the Digital Capabilities Model:  An Overview</vt:lpstr>
      <vt:lpstr>Digital Capabilities Model (DCM)</vt:lpstr>
      <vt:lpstr>PowerPoint Presentation</vt:lpstr>
      <vt:lpstr>PowerPoint Presentation</vt:lpstr>
      <vt:lpstr>PowerPoint Presentation</vt:lpstr>
      <vt:lpstr>PowerPoint Presentation</vt:lpstr>
      <vt:lpstr>Technology landscape</vt:lpstr>
      <vt:lpstr>Dimensions of Visibility</vt:lpstr>
      <vt:lpstr>Managing Digital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Criteria for technology/solution selection</vt:lpstr>
      <vt:lpstr>Connected Customer</vt:lpstr>
      <vt:lpstr>Digital Development</vt:lpstr>
      <vt:lpstr>PowerPoint Presentation</vt:lpstr>
      <vt:lpstr>Intelligent Supply</vt:lpstr>
      <vt:lpstr>PowerPoint Presentation</vt:lpstr>
      <vt:lpstr>PowerPoint Presentation</vt:lpstr>
      <vt:lpstr>PowerPoint Presentation</vt:lpstr>
      <vt:lpstr>Synchronized Planning</vt:lpstr>
      <vt:lpstr>Smart Operations</vt:lpstr>
      <vt:lpstr>Dynamic Fulfillment</vt:lpstr>
      <vt:lpstr>Course Conclusion: Visualizing the Future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Outline for a Course on Digital Supply Chain Management</dc:title>
  <dc:creator>Matthew Talbert</dc:creator>
  <cp:lastModifiedBy>Matthew Talbert</cp:lastModifiedBy>
  <cp:revision>1</cp:revision>
  <dcterms:created xsi:type="dcterms:W3CDTF">2021-06-03T11:39:46Z</dcterms:created>
  <dcterms:modified xsi:type="dcterms:W3CDTF">2021-06-03T11:42:34Z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0x010100A617AA3F3CA3CF4CBA110048476AB8E0</vt:lpwstr>
  </property>
</Properties>
</file>